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7"/>
  </p:notesMasterIdLst>
  <p:sldIdLst>
    <p:sldId id="264" r:id="rId5"/>
    <p:sldId id="312" r:id="rId6"/>
    <p:sldId id="313" r:id="rId7"/>
    <p:sldId id="317" r:id="rId8"/>
    <p:sldId id="316" r:id="rId9"/>
    <p:sldId id="318" r:id="rId10"/>
    <p:sldId id="314" r:id="rId11"/>
    <p:sldId id="319" r:id="rId12"/>
    <p:sldId id="321" r:id="rId13"/>
    <p:sldId id="315" r:id="rId14"/>
    <p:sldId id="322" r:id="rId15"/>
    <p:sldId id="3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19" autoAdjust="0"/>
  </p:normalViewPr>
  <p:slideViewPr>
    <p:cSldViewPr snapToGrid="0">
      <p:cViewPr>
        <p:scale>
          <a:sx n="53" d="100"/>
          <a:sy n="53" d="100"/>
        </p:scale>
        <p:origin x="129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0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tsachen-ueber-deutschland.de/id/perekonomian/inhaltsseiten/glossary06.html?type=1&amp;no_cache=1&amp;tx_a21glossary%5Buid%5D=2650&amp;tx_a21glossary%5Bback%5D=155&amp;cHash=14fbaa7d9bd4d1e8c938066a68122a3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GUKzZgtFH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xZB6aKTna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6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6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6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negara</a:t>
            </a:r>
            <a:br>
              <a:rPr lang="en-ID" sz="18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18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D" sz="1800" dirty="0" err="1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r>
              <a:rPr lang="en-ID" sz="18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endParaRPr lang="en-US" sz="6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Kristina </a:t>
            </a:r>
            <a:r>
              <a:rPr lang="en-US" dirty="0" err="1"/>
              <a:t>Wardhani</a:t>
            </a:r>
            <a:r>
              <a:rPr lang="en-US" dirty="0"/>
              <a:t>, S.E.,M.M.</a:t>
            </a: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4D02C-CADF-4822-8AB9-C924BFF32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Budaya</a:t>
            </a:r>
            <a:r>
              <a:rPr lang="en-US" dirty="0"/>
              <a:t> JERMAN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CF0BF-86A7-4135-9968-C2C5FC958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1600" b="0" i="0" dirty="0" err="1">
                <a:effectLst/>
              </a:rPr>
              <a:t>Karaktristik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budaya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bisnis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Jerman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adalah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bersikap</a:t>
            </a:r>
            <a:r>
              <a:rPr lang="en-ID" sz="1600" b="0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monokronik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terhadap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penggunaan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waktu</a:t>
            </a:r>
            <a:endParaRPr lang="en-ID" sz="1600" b="1" i="0" dirty="0">
              <a:effectLst/>
            </a:endParaRPr>
          </a:p>
          <a:p>
            <a:r>
              <a:rPr lang="en-ID" sz="1600" b="0" i="0" dirty="0">
                <a:effectLst/>
              </a:rPr>
              <a:t>Di </a:t>
            </a:r>
            <a:r>
              <a:rPr lang="en-ID" sz="1600" b="0" i="0" dirty="0" err="1">
                <a:effectLst/>
              </a:rPr>
              <a:t>Jerman</a:t>
            </a:r>
            <a:r>
              <a:rPr lang="en-ID" sz="1600" b="0" i="0" dirty="0">
                <a:effectLst/>
              </a:rPr>
              <a:t>, </a:t>
            </a:r>
            <a:r>
              <a:rPr lang="en-ID" sz="1600" b="1" i="0" dirty="0" err="1">
                <a:effectLst/>
              </a:rPr>
              <a:t>melakukan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pengawasan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terhadap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ketertiban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umum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merupakan</a:t>
            </a:r>
            <a:r>
              <a:rPr lang="en-ID" sz="1600" b="1" i="0" dirty="0">
                <a:effectLst/>
              </a:rPr>
              <a:t> “</a:t>
            </a:r>
            <a:r>
              <a:rPr lang="en-ID" sz="1600" b="1" i="0" dirty="0" err="1">
                <a:effectLst/>
              </a:rPr>
              <a:t>kewajiban</a:t>
            </a:r>
            <a:r>
              <a:rPr lang="en-ID" sz="1600" b="1" i="0" dirty="0">
                <a:effectLst/>
              </a:rPr>
              <a:t>”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setiap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warga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masyarakat</a:t>
            </a:r>
            <a:r>
              <a:rPr lang="en-ID" sz="1600" b="0" i="0" dirty="0">
                <a:effectLst/>
              </a:rPr>
              <a:t>. </a:t>
            </a:r>
            <a:endParaRPr lang="en-ID" sz="1600" dirty="0"/>
          </a:p>
          <a:p>
            <a:r>
              <a:rPr lang="en-ID" sz="1600" b="0" i="0" dirty="0" err="1">
                <a:effectLst/>
              </a:rPr>
              <a:t>Bentuk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sopan</a:t>
            </a:r>
            <a:r>
              <a:rPr lang="en-ID" sz="1600" b="0" i="0" dirty="0">
                <a:effectLst/>
              </a:rPr>
              <a:t> yang </a:t>
            </a:r>
            <a:r>
              <a:rPr lang="en-ID" sz="1600" b="0" i="0" dirty="0" err="1">
                <a:effectLst/>
              </a:rPr>
              <a:t>biasanya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disampaikan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adalah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seperti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Guten</a:t>
            </a:r>
            <a:r>
              <a:rPr lang="en-ID" sz="1600" b="0" i="0" dirty="0">
                <a:effectLst/>
              </a:rPr>
              <a:t> Morgen (</a:t>
            </a:r>
            <a:r>
              <a:rPr lang="en-ID" sz="1600" b="0" i="0" dirty="0" err="1">
                <a:effectLst/>
              </a:rPr>
              <a:t>dari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pagi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sampai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dengan</a:t>
            </a:r>
            <a:r>
              <a:rPr lang="en-ID" sz="1600" b="0" i="0" dirty="0">
                <a:effectLst/>
              </a:rPr>
              <a:t> jam 10:00), </a:t>
            </a:r>
            <a:r>
              <a:rPr lang="en-ID" sz="1600" b="0" i="0" dirty="0" err="1">
                <a:effectLst/>
              </a:rPr>
              <a:t>Guten</a:t>
            </a:r>
            <a:r>
              <a:rPr lang="en-ID" sz="1600" b="0" i="0" dirty="0">
                <a:effectLst/>
              </a:rPr>
              <a:t> Tag (</a:t>
            </a:r>
            <a:r>
              <a:rPr lang="en-ID" sz="1600" b="0" i="0" dirty="0" err="1">
                <a:effectLst/>
              </a:rPr>
              <a:t>sampai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dengan</a:t>
            </a:r>
            <a:r>
              <a:rPr lang="en-ID" sz="1600" b="0" i="0" dirty="0">
                <a:effectLst/>
              </a:rPr>
              <a:t> jam 17:00) dan </a:t>
            </a:r>
            <a:r>
              <a:rPr lang="en-ID" sz="1600" b="0" i="0" dirty="0" err="1">
                <a:effectLst/>
              </a:rPr>
              <a:t>setelah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itu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Guten</a:t>
            </a:r>
            <a:r>
              <a:rPr lang="en-ID" sz="1600" b="0" i="0" dirty="0">
                <a:effectLst/>
              </a:rPr>
              <a:t> Abend.</a:t>
            </a:r>
          </a:p>
          <a:p>
            <a:pPr algn="l"/>
            <a:r>
              <a:rPr lang="en-ID" sz="1600" b="0" i="0" dirty="0" err="1">
                <a:effectLst/>
              </a:rPr>
              <a:t>Berlaku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sistem</a:t>
            </a:r>
            <a:r>
              <a:rPr lang="en-ID" sz="1600" b="0" i="0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ID" sz="1600" b="1" i="0" strike="noStrike" dirty="0" err="1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Ekonomi</a:t>
            </a:r>
            <a:r>
              <a:rPr lang="en-ID" sz="1600" b="1" i="0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ID" sz="1600" b="1" i="0" strike="noStrike" dirty="0" err="1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Pasaran</a:t>
            </a:r>
            <a:r>
              <a:rPr lang="en-ID" sz="1600" b="1" i="0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ID" sz="1600" b="1" i="0" strike="noStrike" dirty="0" err="1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Berorientasi</a:t>
            </a:r>
            <a:r>
              <a:rPr lang="en-ID" sz="1600" b="1" i="0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Sosial</a:t>
            </a:r>
            <a:r>
              <a:rPr lang="en-ID" sz="1600" b="0" i="0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ID" sz="1600" b="0" i="0" dirty="0">
                <a:effectLst/>
              </a:rPr>
              <a:t> </a:t>
            </a:r>
            <a:r>
              <a:rPr lang="en-ID" sz="1600" b="0" i="0" dirty="0" err="1">
                <a:effectLst/>
              </a:rPr>
              <a:t>Artinya</a:t>
            </a:r>
            <a:r>
              <a:rPr lang="en-ID" sz="1600" b="0" i="0" dirty="0">
                <a:effectLst/>
              </a:rPr>
              <a:t>: Negara </a:t>
            </a:r>
            <a:r>
              <a:rPr lang="en-ID" sz="1600" b="0" i="0" dirty="0" err="1">
                <a:effectLst/>
              </a:rPr>
              <a:t>menjamin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kebebasan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bertindak</a:t>
            </a:r>
            <a:r>
              <a:rPr lang="en-ID" sz="1600" b="0" i="0" dirty="0">
                <a:effectLst/>
              </a:rPr>
              <a:t> di </a:t>
            </a:r>
            <a:r>
              <a:rPr lang="en-ID" sz="1600" b="0" i="0" dirty="0" err="1">
                <a:effectLst/>
              </a:rPr>
              <a:t>bidang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ekonomi</a:t>
            </a:r>
            <a:r>
              <a:rPr lang="en-ID" sz="1600" b="0" i="0" dirty="0">
                <a:effectLst/>
              </a:rPr>
              <a:t>, </a:t>
            </a:r>
            <a:r>
              <a:rPr lang="en-ID" sz="1600" b="0" i="0" dirty="0" err="1">
                <a:effectLst/>
              </a:rPr>
              <a:t>akan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tetapi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berusaha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menyediakan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sarana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penyeimbangan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sosial</a:t>
            </a:r>
            <a:endParaRPr lang="en-ID" sz="1600" b="0" i="0" dirty="0">
              <a:effectLst/>
            </a:endParaRPr>
          </a:p>
          <a:p>
            <a:pPr algn="l"/>
            <a:r>
              <a:rPr lang="en-ID" sz="1600" b="0" i="0" dirty="0" err="1">
                <a:effectLst/>
              </a:rPr>
              <a:t>Jerman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termasuk</a:t>
            </a:r>
            <a:r>
              <a:rPr lang="en-ID" sz="1600" b="0" i="0" dirty="0">
                <a:effectLst/>
              </a:rPr>
              <a:t> </a:t>
            </a:r>
            <a:r>
              <a:rPr lang="en-ID" sz="1600" b="1" i="0" dirty="0">
                <a:effectLst/>
              </a:rPr>
              <a:t>negara </a:t>
            </a:r>
            <a:r>
              <a:rPr lang="en-ID" sz="1600" b="1" i="0" dirty="0" err="1">
                <a:effectLst/>
              </a:rPr>
              <a:t>terkemuka</a:t>
            </a:r>
            <a:r>
              <a:rPr lang="en-ID" sz="1600" b="1" i="0" dirty="0">
                <a:effectLst/>
              </a:rPr>
              <a:t> di </a:t>
            </a:r>
            <a:r>
              <a:rPr lang="en-ID" sz="1600" b="1" i="0" dirty="0" err="1">
                <a:effectLst/>
              </a:rPr>
              <a:t>sejumlah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cabang</a:t>
            </a:r>
            <a:r>
              <a:rPr lang="en-ID" sz="1600" b="1" i="0" dirty="0">
                <a:effectLst/>
              </a:rPr>
              <a:t> </a:t>
            </a:r>
            <a:r>
              <a:rPr lang="en-ID" sz="1600" b="1" i="0" dirty="0" err="1">
                <a:effectLst/>
              </a:rPr>
              <a:t>teknologi</a:t>
            </a:r>
            <a:r>
              <a:rPr lang="en-ID" sz="1600" b="1" i="0" dirty="0">
                <a:effectLst/>
              </a:rPr>
              <a:t> </a:t>
            </a:r>
            <a:r>
              <a:rPr lang="en-ID" sz="1600" b="0" i="0" dirty="0">
                <a:effectLst/>
              </a:rPr>
              <a:t>yang </a:t>
            </a:r>
            <a:r>
              <a:rPr lang="en-ID" sz="1600" b="0" i="0" dirty="0" err="1">
                <a:effectLst/>
              </a:rPr>
              <a:t>berprospek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baik.Termasuk</a:t>
            </a:r>
            <a:r>
              <a:rPr lang="en-ID" sz="1600" b="0" i="0" dirty="0">
                <a:effectLst/>
              </a:rPr>
              <a:t> di </a:t>
            </a:r>
            <a:r>
              <a:rPr lang="en-ID" sz="1600" b="0" i="0" dirty="0" err="1">
                <a:effectLst/>
              </a:rPr>
              <a:t>antaranya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bioteknologi</a:t>
            </a:r>
            <a:r>
              <a:rPr lang="en-ID" sz="1600" b="0" i="0" dirty="0">
                <a:effectLst/>
              </a:rPr>
              <a:t>, </a:t>
            </a:r>
            <a:r>
              <a:rPr lang="en-ID" sz="1600" b="0" i="0" dirty="0" err="1">
                <a:effectLst/>
              </a:rPr>
              <a:t>nanoteknologi</a:t>
            </a:r>
            <a:r>
              <a:rPr lang="en-ID" sz="1600" b="0" i="0" dirty="0">
                <a:effectLst/>
              </a:rPr>
              <a:t> dan </a:t>
            </a:r>
            <a:r>
              <a:rPr lang="en-ID" sz="1600" b="0" i="0" dirty="0" err="1">
                <a:effectLst/>
              </a:rPr>
              <a:t>teknologi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informasi</a:t>
            </a:r>
            <a:r>
              <a:rPr lang="en-ID" sz="1600" b="0" i="0" dirty="0">
                <a:effectLst/>
              </a:rPr>
              <a:t>, di </a:t>
            </a:r>
            <a:r>
              <a:rPr lang="en-ID" sz="1600" b="0" i="0" dirty="0" err="1">
                <a:effectLst/>
              </a:rPr>
              <a:t>sampingranah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teknologi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tinggi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seperti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biometri</a:t>
            </a:r>
            <a:r>
              <a:rPr lang="en-ID" sz="1600" b="0" i="0" dirty="0">
                <a:effectLst/>
              </a:rPr>
              <a:t>, </a:t>
            </a:r>
            <a:r>
              <a:rPr lang="en-ID" sz="1600" b="0" i="0" dirty="0" err="1">
                <a:effectLst/>
              </a:rPr>
              <a:t>penerbangan</a:t>
            </a:r>
            <a:r>
              <a:rPr lang="en-ID" sz="1600" b="0" i="0" dirty="0">
                <a:effectLst/>
              </a:rPr>
              <a:t> dan </a:t>
            </a:r>
            <a:r>
              <a:rPr lang="en-ID" sz="1600" b="0" i="0" dirty="0" err="1">
                <a:effectLst/>
              </a:rPr>
              <a:t>kedirgantaraan</a:t>
            </a:r>
            <a:r>
              <a:rPr lang="en-ID" sz="1600" b="0" i="0" dirty="0">
                <a:effectLst/>
              </a:rPr>
              <a:t>, </a:t>
            </a:r>
            <a:r>
              <a:rPr lang="en-ID" sz="1600" b="0" i="0" dirty="0" err="1">
                <a:effectLst/>
              </a:rPr>
              <a:t>elektroteknikdan</a:t>
            </a:r>
            <a:r>
              <a:rPr lang="en-ID" sz="1600" b="0" i="0" dirty="0">
                <a:effectLst/>
              </a:rPr>
              <a:t> </a:t>
            </a:r>
            <a:r>
              <a:rPr lang="en-ID" sz="1600" b="0" i="0" dirty="0" err="1">
                <a:effectLst/>
              </a:rPr>
              <a:t>logistik</a:t>
            </a:r>
            <a:endParaRPr lang="en-ID" sz="1600" b="0" i="0" dirty="0">
              <a:effectLst/>
            </a:endParaRPr>
          </a:p>
          <a:p>
            <a:endParaRPr lang="en-ID" dirty="0">
              <a:solidFill>
                <a:srgbClr val="444444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13450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B127E8-DAB9-468F-8AFF-679069B9B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B24FD6-89D0-4E5E-897F-8C82DA853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511" y="1685925"/>
            <a:ext cx="61912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5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2F105F0-F808-47BF-A3DE-8F52954099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Kristina </a:t>
            </a:r>
            <a:r>
              <a:rPr lang="en-US" dirty="0" err="1"/>
              <a:t>Wardhani,S.E.,M.M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6554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dan </a:t>
            </a:r>
            <a:r>
              <a:rPr lang="en-US" dirty="0" err="1"/>
              <a:t>Indikator</a:t>
            </a: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184B64-0EA7-424C-83CA-BDD639E66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217170" algn="l"/>
                <a:tab pos="445770" algn="l"/>
              </a:tabLst>
            </a:pP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Grande"/>
              </a:rPr>
              <a:t>Mahasiswa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Grande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Grande"/>
              </a:rPr>
              <a:t>mampu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Grande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Grande"/>
              </a:rPr>
              <a:t>mengetahui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Grande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Grande"/>
              </a:rPr>
              <a:t>menjelaskan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Grande"/>
              </a:rPr>
              <a:t>, dan </a:t>
            </a:r>
            <a:r>
              <a:rPr lang="id-ID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Grande"/>
              </a:rPr>
              <a:t>memahami tentang Bagaimana budaya dari negara yang berbeda secara lebih detail yaitu negara amerika, inggris, Perancis dan german (negara-negara yang cukup berpengaruh dalam bisnis internasional)</a:t>
            </a:r>
            <a:endParaRPr lang="en-ID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217170" algn="l"/>
                <a:tab pos="445770" algn="l"/>
              </a:tabLst>
            </a:pP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Grande"/>
              </a:rPr>
              <a:t>Mahasiswa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Grande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Grande"/>
              </a:rPr>
              <a:t>mampu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Grande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Grande"/>
              </a:rPr>
              <a:t>mengetahui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Grande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Grande"/>
              </a:rPr>
              <a:t>menjelaskan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Grande"/>
              </a:rPr>
              <a:t>, dan </a:t>
            </a:r>
            <a:r>
              <a:rPr lang="id-ID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Grande"/>
              </a:rPr>
              <a:t>memahami tentang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Grande"/>
              </a:rPr>
              <a:t>: </a:t>
            </a:r>
            <a:r>
              <a:rPr lang="id-ID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Grande"/>
              </a:rPr>
              <a:t>Mengenal budaya lewat unsur seni,  dan bahasa karena keduanya adalah bagian dari budaya </a:t>
            </a:r>
            <a:endParaRPr lang="en-ID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9225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2EC40-E313-4B5F-802D-0293BCA6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BUDAYA AMERIKA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EF9C2-DEDF-4295-8B42-67CE2253F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kuat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Amerika </a:t>
            </a:r>
            <a:r>
              <a:rPr lang="en-ID" dirty="0" err="1"/>
              <a:t>Serikat</a:t>
            </a:r>
            <a:r>
              <a:rPr lang="en-ID" dirty="0"/>
              <a:t> dan Indonesia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komponen</a:t>
            </a:r>
            <a:r>
              <a:rPr lang="en-ID" dirty="0"/>
              <a:t> </a:t>
            </a:r>
            <a:r>
              <a:rPr lang="en-ID" b="1" dirty="0" err="1"/>
              <a:t>berkembangnya</a:t>
            </a:r>
            <a:r>
              <a:rPr lang="en-ID" b="1" dirty="0"/>
              <a:t> </a:t>
            </a:r>
            <a:r>
              <a:rPr lang="en-ID" b="1" dirty="0" err="1"/>
              <a:t>bisnis</a:t>
            </a:r>
            <a:r>
              <a:rPr lang="en-ID" b="1" dirty="0"/>
              <a:t> dan </a:t>
            </a:r>
            <a:r>
              <a:rPr lang="en-ID" b="1" dirty="0" err="1"/>
              <a:t>kerjasama</a:t>
            </a:r>
            <a:r>
              <a:rPr lang="en-ID" b="1" dirty="0"/>
              <a:t> </a:t>
            </a:r>
            <a:r>
              <a:rPr lang="en-ID" b="1" dirty="0" err="1"/>
              <a:t>investasi</a:t>
            </a:r>
            <a:r>
              <a:rPr lang="en-ID" dirty="0"/>
              <a:t>. </a:t>
            </a:r>
          </a:p>
          <a:p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yang </a:t>
            </a:r>
            <a:r>
              <a:rPr lang="en-ID" dirty="0" err="1"/>
              <a:t>dimiliki</a:t>
            </a:r>
            <a:r>
              <a:rPr lang="en-ID" dirty="0"/>
              <a:t> Amerika </a:t>
            </a:r>
            <a:r>
              <a:rPr lang="en-ID" dirty="0" err="1"/>
              <a:t>Serikat</a:t>
            </a:r>
            <a:r>
              <a:rPr lang="en-ID" dirty="0"/>
              <a:t> </a:t>
            </a:r>
            <a:r>
              <a:rPr lang="en-ID" dirty="0" err="1"/>
              <a:t>mencatat</a:t>
            </a:r>
            <a:r>
              <a:rPr lang="en-ID" dirty="0"/>
              <a:t> </a:t>
            </a:r>
            <a:r>
              <a:rPr lang="en-ID" dirty="0" err="1"/>
              <a:t>manfaat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Indonesia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mitra</a:t>
            </a:r>
            <a:r>
              <a:rPr lang="en-ID" dirty="0"/>
              <a:t> yang </a:t>
            </a:r>
            <a:r>
              <a:rPr lang="en-ID" dirty="0" err="1"/>
              <a:t>kuat</a:t>
            </a:r>
            <a:r>
              <a:rPr lang="en-ID" dirty="0"/>
              <a:t> di </a:t>
            </a:r>
            <a:r>
              <a:rPr lang="en-ID" b="1" dirty="0" err="1"/>
              <a:t>bidang</a:t>
            </a:r>
            <a:r>
              <a:rPr lang="en-ID" b="1" dirty="0"/>
              <a:t> </a:t>
            </a:r>
            <a:r>
              <a:rPr lang="en-ID" b="1" dirty="0" err="1"/>
              <a:t>infrastruktur</a:t>
            </a:r>
            <a:endParaRPr lang="en-ID" b="1" dirty="0"/>
          </a:p>
          <a:p>
            <a:r>
              <a:rPr lang="en-ID" dirty="0"/>
              <a:t>Orang Amerika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karakteristik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 :</a:t>
            </a:r>
          </a:p>
          <a:p>
            <a:pPr marL="0" indent="0">
              <a:buNone/>
            </a:pPr>
            <a:r>
              <a:rPr lang="en-ID" dirty="0"/>
              <a:t> 1.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antarpribadi</a:t>
            </a:r>
            <a:r>
              <a:rPr lang="en-ID" dirty="0"/>
              <a:t> </a:t>
            </a:r>
            <a:r>
              <a:rPr lang="en-ID" dirty="0" err="1"/>
              <a:t>relatif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yang </a:t>
            </a:r>
            <a:r>
              <a:rPr lang="en-ID" dirty="0" err="1"/>
              <a:t>singkat</a:t>
            </a:r>
            <a:r>
              <a:rPr lang="en-ID" dirty="0"/>
              <a:t> </a:t>
            </a:r>
            <a:r>
              <a:rPr lang="en-ID" dirty="0" err="1"/>
              <a:t>mendasar</a:t>
            </a:r>
            <a:r>
              <a:rPr lang="en-ID" dirty="0"/>
              <a:t>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menghargai</a:t>
            </a:r>
            <a:r>
              <a:rPr lang="en-ID" dirty="0"/>
              <a:t> </a:t>
            </a:r>
            <a:r>
              <a:rPr lang="en-ID" dirty="0" err="1"/>
              <a:t>keterlibatan</a:t>
            </a:r>
            <a:r>
              <a:rPr lang="en-ID" dirty="0"/>
              <a:t> </a:t>
            </a:r>
            <a:r>
              <a:rPr lang="en-ID" dirty="0" err="1"/>
              <a:t>mendalam</a:t>
            </a:r>
            <a:r>
              <a:rPr lang="en-ID" dirty="0"/>
              <a:t>. </a:t>
            </a:r>
          </a:p>
          <a:p>
            <a:pPr marL="0" indent="0">
              <a:buNone/>
            </a:pPr>
            <a:r>
              <a:rPr lang="en-ID" dirty="0"/>
              <a:t>2. </a:t>
            </a:r>
            <a:r>
              <a:rPr lang="en-ID" dirty="0" err="1"/>
              <a:t>Pesan</a:t>
            </a:r>
            <a:r>
              <a:rPr lang="en-ID" dirty="0"/>
              <a:t> </a:t>
            </a:r>
            <a:r>
              <a:rPr lang="en-ID" dirty="0" err="1"/>
              <a:t>disampaikan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eksplisit</a:t>
            </a:r>
            <a:r>
              <a:rPr lang="en-ID" dirty="0"/>
              <a:t> dan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pribadi</a:t>
            </a:r>
            <a:r>
              <a:rPr lang="en-ID" dirty="0"/>
              <a:t> </a:t>
            </a:r>
            <a:r>
              <a:rPr lang="en-ID" dirty="0" err="1"/>
              <a:t>diajarkan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diinginkan</a:t>
            </a:r>
            <a:r>
              <a:rPr lang="en-ID" dirty="0"/>
              <a:t> </a:t>
            </a:r>
            <a:r>
              <a:rPr lang="en-ID" dirty="0" err="1"/>
              <a:t>sejak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. </a:t>
            </a:r>
          </a:p>
          <a:p>
            <a:pPr marL="0" indent="0">
              <a:buNone/>
            </a:pPr>
            <a:r>
              <a:rPr lang="en-ID" dirty="0"/>
              <a:t>3. </a:t>
            </a:r>
            <a:r>
              <a:rPr lang="en-ID" dirty="0" err="1"/>
              <a:t>Otoritas</a:t>
            </a:r>
            <a:r>
              <a:rPr lang="en-ID" dirty="0"/>
              <a:t> </a:t>
            </a:r>
            <a:r>
              <a:rPr lang="en-ID" dirty="0" err="1"/>
              <a:t>dibagi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birokrasi</a:t>
            </a:r>
            <a:r>
              <a:rPr lang="en-ID" dirty="0"/>
              <a:t> dan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pribadi</a:t>
            </a:r>
            <a:r>
              <a:rPr lang="en-ID" dirty="0"/>
              <a:t> </a:t>
            </a:r>
            <a:r>
              <a:rPr lang="en-ID" dirty="0" err="1"/>
              <a:t>sulit</a:t>
            </a:r>
            <a:r>
              <a:rPr lang="en-ID" dirty="0"/>
              <a:t> </a:t>
            </a:r>
            <a:r>
              <a:rPr lang="en-ID" dirty="0" err="1"/>
              <a:t>ditentukan</a:t>
            </a:r>
            <a:r>
              <a:rPr lang="en-ID" dirty="0"/>
              <a:t>. </a:t>
            </a:r>
          </a:p>
          <a:p>
            <a:pPr marL="0" indent="0">
              <a:buNone/>
            </a:pPr>
            <a:r>
              <a:rPr lang="en-ID" dirty="0"/>
              <a:t>4. </a:t>
            </a:r>
            <a:r>
              <a:rPr lang="en-ID" dirty="0" err="1"/>
              <a:t>Persetujuan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tertulis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</a:t>
            </a:r>
            <a:r>
              <a:rPr lang="en-ID" dirty="0" err="1"/>
              <a:t>lisan</a:t>
            </a:r>
            <a:r>
              <a:rPr lang="en-ID" dirty="0"/>
              <a:t>. </a:t>
            </a:r>
          </a:p>
          <a:p>
            <a:pPr marL="0" indent="0">
              <a:buNone/>
            </a:pPr>
            <a:r>
              <a:rPr lang="en-ID" dirty="0"/>
              <a:t>5. Orang </a:t>
            </a:r>
            <a:r>
              <a:rPr lang="en-ID" dirty="0" err="1"/>
              <a:t>dalam</a:t>
            </a:r>
            <a:r>
              <a:rPr lang="en-ID" dirty="0"/>
              <a:t> dan orang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dibedakan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, </a:t>
            </a:r>
            <a:r>
              <a:rPr lang="en-ID" dirty="0" err="1"/>
              <a:t>lambat</a:t>
            </a:r>
            <a:r>
              <a:rPr lang="en-ID" dirty="0"/>
              <a:t> </a:t>
            </a:r>
            <a:r>
              <a:rPr lang="en-ID" dirty="0" err="1"/>
              <a:t>laun</a:t>
            </a:r>
            <a:r>
              <a:rPr lang="en-ID" dirty="0"/>
              <a:t> orang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didorong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grup</a:t>
            </a:r>
            <a:r>
              <a:rPr lang="en-ID" dirty="0"/>
              <a:t> inti. </a:t>
            </a:r>
            <a:endParaRPr lang="en-ID" b="1" dirty="0"/>
          </a:p>
          <a:p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390109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DABC9-F743-4CA3-AEDC-84926203C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63" y="2003770"/>
            <a:ext cx="6223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5E39DF-BADE-4FC2-9615-9411FC824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426" y="2003770"/>
            <a:ext cx="502785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1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AFDB-B692-4DE2-87D9-579D83DF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Eropa</a:t>
            </a:r>
            <a:r>
              <a:rPr lang="en-US" dirty="0"/>
              <a:t> dan US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7BE48-8841-4745-BA42-FF74BF711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Menurut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Joseph Kahn 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“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Eropa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berdasar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sejarahnya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kebanyakan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adalah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keturunan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Bangsawan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yang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telah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menikmati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banyak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sekali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kemewahan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di masa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lalunya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dan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itu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membuat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mereka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sadar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kemewahan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itu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tak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ada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artinya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tanpa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sikap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yang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bijak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,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sementara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Benua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Amerika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kebanyakan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adalah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keturunan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para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imigran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miskin, yang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ingin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sukses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di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tanah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barunya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.. Dan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itulah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sebabnya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mereka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sangat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bergaya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mewah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”</a:t>
            </a:r>
          </a:p>
          <a:p>
            <a:pPr algn="l" rtl="0"/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Sementara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untuk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moral dan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etika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Benua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Amerika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ternyata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secara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keseluruhan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kalah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daripada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Benua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Eropa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karena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beberapa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negara di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Benua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Amerika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secara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praktik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lebih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liberal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daripada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Benua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Eropa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secara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teori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sengat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Liberal</a:t>
            </a:r>
          </a:p>
          <a:p>
            <a:pPr algn="l" rtl="0"/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Menurut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Immanuel Ram “AS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sangat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bermoral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karena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para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pemikir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yang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bijak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dari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seluruh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dunia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masuk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ke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sana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seiring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membesarnya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negara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itu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sementara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banyak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di negara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benua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Amerika lain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lebih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banyak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imigran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miskinnya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daripada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pemikir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atau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orang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intelek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secara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moyang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”</a:t>
            </a:r>
          </a:p>
          <a:p>
            <a:pPr algn="l" rtl="0"/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Eropa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lebih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bergaya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sederhana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daripada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di Amerika(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Benua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),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ini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dikarenakan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Eropa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lebih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banyak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menganut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Sosialis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dan Amerika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sangat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latin typeface="-apple-system"/>
              </a:rPr>
              <a:t>kapitalis</a:t>
            </a:r>
            <a:r>
              <a:rPr lang="en-ID" b="1" i="0" dirty="0">
                <a:solidFill>
                  <a:srgbClr val="333333"/>
                </a:solidFill>
                <a:effectLst/>
                <a:latin typeface="-apple-system"/>
              </a:rPr>
              <a:t>.</a:t>
            </a:r>
          </a:p>
          <a:p>
            <a:pPr algn="l" rtl="0"/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Benua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Amerika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adalah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benua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sangat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Materialistis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sementara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benua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Eropa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lebih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kepada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sifat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lebih</a:t>
            </a:r>
            <a:r>
              <a:rPr lang="en-ID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-apple-system"/>
              </a:rPr>
              <a:t>bijak</a:t>
            </a:r>
            <a:endParaRPr lang="en-ID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 algn="l" rtl="0"/>
            <a:endParaRPr lang="en-ID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4092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5A1AD-B4F9-4255-8A4E-CCF622B7D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816" y="1355826"/>
            <a:ext cx="12052852" cy="262662"/>
          </a:xfrm>
        </p:spPr>
        <p:txBody>
          <a:bodyPr>
            <a:noAutofit/>
          </a:bodyPr>
          <a:lstStyle/>
          <a:p>
            <a:r>
              <a:rPr lang="en-ID" sz="1600" dirty="0">
                <a:hlinkClick r:id="rId2"/>
              </a:rPr>
              <a:t>https://www.youtube.com/watch?v=CGUKzZgtFHA</a:t>
            </a:r>
            <a:r>
              <a:rPr lang="en-ID" sz="1600" dirty="0"/>
              <a:t>   </a:t>
            </a:r>
            <a:br>
              <a:rPr lang="en-ID" sz="1600" dirty="0"/>
            </a:br>
            <a:br>
              <a:rPr lang="en-ID" sz="1600" dirty="0"/>
            </a:br>
            <a:r>
              <a:rPr lang="en-ID" sz="1600" dirty="0"/>
              <a:t>VLOG TENTANG PERBEDAAN BUDAYA PERANCIS VS INDO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28925-8690-4D8A-BE98-99203750F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9600" dirty="0" err="1"/>
              <a:t>Bagaimana</a:t>
            </a:r>
            <a:r>
              <a:rPr lang="en-US" sz="9600" dirty="0"/>
              <a:t> </a:t>
            </a:r>
            <a:r>
              <a:rPr lang="en-US" sz="9600" dirty="0" err="1"/>
              <a:t>pendapat</a:t>
            </a:r>
            <a:r>
              <a:rPr lang="en-US" sz="9600" dirty="0"/>
              <a:t> </a:t>
            </a:r>
            <a:r>
              <a:rPr lang="en-US" sz="9600" dirty="0" err="1"/>
              <a:t>anda</a:t>
            </a:r>
            <a:r>
              <a:rPr lang="en-US" sz="9600" dirty="0"/>
              <a:t> </a:t>
            </a:r>
            <a:r>
              <a:rPr lang="en-US" sz="9600" dirty="0" err="1"/>
              <a:t>setelah</a:t>
            </a:r>
            <a:r>
              <a:rPr lang="en-US" sz="9600" dirty="0"/>
              <a:t> </a:t>
            </a:r>
            <a:r>
              <a:rPr lang="en-US" sz="9600" dirty="0" err="1"/>
              <a:t>menonton</a:t>
            </a:r>
            <a:r>
              <a:rPr lang="en-US" sz="9600" dirty="0"/>
              <a:t> video </a:t>
            </a:r>
            <a:r>
              <a:rPr lang="en-US" sz="9600" dirty="0" err="1"/>
              <a:t>tersebut</a:t>
            </a:r>
            <a:r>
              <a:rPr lang="en-US" sz="9600" dirty="0"/>
              <a:t> ? </a:t>
            </a:r>
            <a:endParaRPr lang="en-ID" sz="9600" dirty="0"/>
          </a:p>
        </p:txBody>
      </p:sp>
    </p:spTree>
    <p:extLst>
      <p:ext uri="{BB962C8B-B14F-4D97-AF65-F5344CB8AC3E}">
        <p14:creationId xmlns:p14="http://schemas.microsoft.com/office/powerpoint/2010/main" val="78894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0227-941B-4EF2-BE8C-D90302240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Budaya</a:t>
            </a:r>
            <a:r>
              <a:rPr lang="en-US" dirty="0"/>
              <a:t> PERANCIS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1B5B2-A44F-4091-A5BF-AD0D2A2D4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Doing Business in France Banyak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Prancis</a:t>
            </a:r>
            <a:r>
              <a:rPr lang="en-ID" dirty="0"/>
              <a:t>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sentralisasi</a:t>
            </a:r>
            <a:r>
              <a:rPr lang="en-ID" dirty="0"/>
              <a:t> yang </a:t>
            </a:r>
            <a:r>
              <a:rPr lang="en-ID" dirty="0" err="1"/>
              <a:t>tinggi</a:t>
            </a:r>
            <a:r>
              <a:rPr lang="en-ID" dirty="0"/>
              <a:t> dan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struktur</a:t>
            </a:r>
            <a:r>
              <a:rPr lang="en-ID" dirty="0"/>
              <a:t> yang </a:t>
            </a:r>
            <a:r>
              <a:rPr lang="en-ID" dirty="0" err="1"/>
              <a:t>kaku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pengambilan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memerlukan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lama. </a:t>
            </a:r>
            <a:r>
              <a:rPr lang="en-ID" dirty="0" err="1"/>
              <a:t>Tambahan</a:t>
            </a:r>
            <a:r>
              <a:rPr lang="en-ID" dirty="0"/>
              <a:t> </a:t>
            </a:r>
            <a:r>
              <a:rPr lang="en-ID" dirty="0" err="1"/>
              <a:t>karakteristik</a:t>
            </a:r>
            <a:r>
              <a:rPr lang="en-ID" dirty="0"/>
              <a:t> </a:t>
            </a:r>
            <a:r>
              <a:rPr lang="en-ID" dirty="0" err="1"/>
              <a:t>kebudayaan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kesulitan-kesulitan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ditemui</a:t>
            </a:r>
            <a:r>
              <a:rPr lang="en-ID" dirty="0"/>
              <a:t> orang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Prancis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. </a:t>
            </a:r>
          </a:p>
          <a:p>
            <a:pPr marL="342900" indent="-342900">
              <a:buAutoNum type="arabicPeriod"/>
            </a:pPr>
            <a:r>
              <a:rPr lang="en-ID" dirty="0"/>
              <a:t>Jika </a:t>
            </a:r>
            <a:r>
              <a:rPr lang="en-ID" dirty="0" err="1"/>
              <a:t>berjabat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orang </a:t>
            </a:r>
            <a:r>
              <a:rPr lang="en-ID" dirty="0" err="1"/>
              <a:t>Prancis</a:t>
            </a:r>
            <a:r>
              <a:rPr lang="en-ID" dirty="0"/>
              <a:t>, </a:t>
            </a:r>
            <a:r>
              <a:rPr lang="en-ID" dirty="0" err="1"/>
              <a:t>jabatlah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 dan </a:t>
            </a:r>
            <a:r>
              <a:rPr lang="en-ID" dirty="0" err="1"/>
              <a:t>memegang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kuat</a:t>
            </a:r>
            <a:r>
              <a:rPr lang="en-ID" dirty="0"/>
              <a:t>. </a:t>
            </a:r>
            <a:r>
              <a:rPr lang="en-ID" dirty="0" err="1"/>
              <a:t>Menjabat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diayunkan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yang </a:t>
            </a:r>
            <a:r>
              <a:rPr lang="en-ID" dirty="0" err="1"/>
              <a:t>berlaku</a:t>
            </a:r>
            <a:r>
              <a:rPr lang="en-ID" dirty="0"/>
              <a:t> di Amerika </a:t>
            </a:r>
            <a:r>
              <a:rPr lang="en-ID" dirty="0" err="1"/>
              <a:t>dipertimbangkan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berkebudayaan</a:t>
            </a:r>
            <a:r>
              <a:rPr lang="en-ID" dirty="0"/>
              <a:t>. </a:t>
            </a:r>
          </a:p>
          <a:p>
            <a:pPr marL="342900" indent="-342900">
              <a:buAutoNum type="arabicPeriod"/>
            </a:pP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pada </a:t>
            </a:r>
            <a:r>
              <a:rPr lang="en-ID" dirty="0" err="1"/>
              <a:t>pertemuan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. </a:t>
            </a:r>
          </a:p>
          <a:p>
            <a:pPr marL="342900" indent="-342900">
              <a:buAutoNum type="arabicPeriod"/>
            </a:pPr>
            <a:r>
              <a:rPr lang="en-ID" dirty="0"/>
              <a:t>Jika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makan</a:t>
            </a:r>
            <a:r>
              <a:rPr lang="en-ID" dirty="0"/>
              <a:t>,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membicarakan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yang </a:t>
            </a:r>
            <a:r>
              <a:rPr lang="en-ID" dirty="0" err="1"/>
              <a:t>menyenangkan</a:t>
            </a:r>
            <a:r>
              <a:rPr lang="en-ID" dirty="0"/>
              <a:t>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pertanyaan</a:t>
            </a:r>
            <a:r>
              <a:rPr lang="en-ID" dirty="0"/>
              <a:t> </a:t>
            </a:r>
            <a:r>
              <a:rPr lang="en-ID" dirty="0" err="1"/>
              <a:t>pribadi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yang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uang</a:t>
            </a:r>
            <a:r>
              <a:rPr lang="en-ID" dirty="0"/>
              <a:t> </a:t>
            </a:r>
            <a:r>
              <a:rPr lang="en-ID" dirty="0" err="1"/>
              <a:t>jarang</a:t>
            </a:r>
            <a:r>
              <a:rPr lang="en-ID" dirty="0"/>
              <a:t> </a:t>
            </a:r>
            <a:r>
              <a:rPr lang="en-ID" dirty="0" err="1"/>
              <a:t>dibicarakan</a:t>
            </a:r>
            <a:r>
              <a:rPr lang="en-ID" dirty="0"/>
              <a:t>.</a:t>
            </a:r>
          </a:p>
          <a:p>
            <a:pPr marL="342900" indent="-342900">
              <a:buAutoNum type="arabicPeriod"/>
            </a:pPr>
            <a:r>
              <a:rPr lang="en-ID" dirty="0" err="1"/>
              <a:t>Kerapian</a:t>
            </a:r>
            <a:r>
              <a:rPr lang="en-ID" dirty="0"/>
              <a:t> dan </a:t>
            </a:r>
            <a:r>
              <a:rPr lang="en-ID" dirty="0" err="1"/>
              <a:t>selera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bertemu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usahawan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berusaha</a:t>
            </a:r>
            <a:r>
              <a:rPr lang="en-ID" dirty="0"/>
              <a:t> </a:t>
            </a:r>
            <a:r>
              <a:rPr lang="en-ID" dirty="0" err="1"/>
              <a:t>keras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“</a:t>
            </a:r>
            <a:r>
              <a:rPr lang="en-ID" dirty="0" err="1"/>
              <a:t>berbudaya</a:t>
            </a:r>
            <a:r>
              <a:rPr lang="en-ID" dirty="0"/>
              <a:t>” dan </a:t>
            </a:r>
            <a:r>
              <a:rPr lang="en-ID" dirty="0" err="1"/>
              <a:t>rapi</a:t>
            </a:r>
            <a:r>
              <a:rPr lang="en-ID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60276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1CD7-63AF-418F-AF5C-B492DC3D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1800" dirty="0">
                <a:hlinkClick r:id="rId2"/>
              </a:rPr>
              <a:t>https://www.youtube.com/watch?v=5xZB6aKTnaU</a:t>
            </a:r>
            <a:r>
              <a:rPr lang="en-ID" sz="1800" dirty="0"/>
              <a:t> </a:t>
            </a:r>
            <a:br>
              <a:rPr lang="en-ID" sz="1800" dirty="0"/>
            </a:br>
            <a:br>
              <a:rPr lang="en-ID" sz="1800" dirty="0"/>
            </a:br>
            <a:r>
              <a:rPr lang="en-ID" sz="1800" dirty="0"/>
              <a:t>BAGAIMANA BUDAYA DI JERMAN 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47774-DB3B-4409-974D-994C136DD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err="1"/>
              <a:t>Bagaimana</a:t>
            </a:r>
            <a:r>
              <a:rPr lang="en-US" sz="6600" dirty="0"/>
              <a:t> </a:t>
            </a:r>
            <a:r>
              <a:rPr lang="en-US" sz="6600" dirty="0" err="1"/>
              <a:t>pendapat</a:t>
            </a:r>
            <a:r>
              <a:rPr lang="en-US" sz="6600" dirty="0"/>
              <a:t> </a:t>
            </a:r>
            <a:r>
              <a:rPr lang="en-US" sz="6600" dirty="0" err="1"/>
              <a:t>anda</a:t>
            </a:r>
            <a:r>
              <a:rPr lang="en-US" sz="6600" dirty="0"/>
              <a:t> </a:t>
            </a:r>
            <a:r>
              <a:rPr lang="en-US" sz="6600" dirty="0" err="1"/>
              <a:t>setelah</a:t>
            </a:r>
            <a:r>
              <a:rPr lang="en-US" sz="6600" dirty="0"/>
              <a:t> </a:t>
            </a:r>
            <a:r>
              <a:rPr lang="en-US" sz="6600" dirty="0" err="1"/>
              <a:t>menonton</a:t>
            </a:r>
            <a:r>
              <a:rPr lang="en-US" sz="6600" dirty="0"/>
              <a:t> video </a:t>
            </a:r>
            <a:r>
              <a:rPr lang="en-US" sz="6600" dirty="0" err="1"/>
              <a:t>tersebut</a:t>
            </a:r>
            <a:r>
              <a:rPr lang="en-US" sz="6600" dirty="0"/>
              <a:t> ? </a:t>
            </a:r>
            <a:endParaRPr lang="en-ID" sz="6600" dirty="0"/>
          </a:p>
        </p:txBody>
      </p:sp>
    </p:spTree>
    <p:extLst>
      <p:ext uri="{BB962C8B-B14F-4D97-AF65-F5344CB8AC3E}">
        <p14:creationId xmlns:p14="http://schemas.microsoft.com/office/powerpoint/2010/main" val="3788737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40EE87-0D9B-4866-AC66-DAFE885B7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797944"/>
            <a:ext cx="9348930" cy="5262112"/>
          </a:xfrm>
        </p:spPr>
      </p:pic>
    </p:spTree>
    <p:extLst>
      <p:ext uri="{BB962C8B-B14F-4D97-AF65-F5344CB8AC3E}">
        <p14:creationId xmlns:p14="http://schemas.microsoft.com/office/powerpoint/2010/main" val="517362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{A1EA07E3-2EBC-4CDB-94A6-E0BB5DD8DA3E}tf11531919</Template>
  <TotalTime>0</TotalTime>
  <Words>708</Words>
  <Application>Microsoft Office PowerPoint</Application>
  <PresentationFormat>Widescreen</PresentationFormat>
  <Paragraphs>39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-apple-system</vt:lpstr>
      <vt:lpstr>Avenir Next LT Pro</vt:lpstr>
      <vt:lpstr>Avenir Next LT Pro Light</vt:lpstr>
      <vt:lpstr>Calibri</vt:lpstr>
      <vt:lpstr>Garamond</vt:lpstr>
      <vt:lpstr>Times</vt:lpstr>
      <vt:lpstr>Times New Roman</vt:lpstr>
      <vt:lpstr>SavonVTI</vt:lpstr>
      <vt:lpstr>Berbagai budaya negara (materi 9)</vt:lpstr>
      <vt:lpstr>Kriteria Penilaian dan Indikator </vt:lpstr>
      <vt:lpstr>BUDAYA AMERIKA </vt:lpstr>
      <vt:lpstr>PowerPoint Presentation</vt:lpstr>
      <vt:lpstr>Perbedaan budaya Eropa dan US</vt:lpstr>
      <vt:lpstr>https://www.youtube.com/watch?v=CGUKzZgtFHA     VLOG TENTANG PERBEDAAN BUDAYA PERANCIS VS INDO</vt:lpstr>
      <vt:lpstr>Budaya PERANCIS</vt:lpstr>
      <vt:lpstr>https://www.youtube.com/watch?v=5xZB6aKTnaU   BAGAIMANA BUDAYA DI JERMAN ? </vt:lpstr>
      <vt:lpstr>PowerPoint Presentation</vt:lpstr>
      <vt:lpstr>Budaya JERMAN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2020-06-11T14:28:52Z</dcterms:created>
  <dcterms:modified xsi:type="dcterms:W3CDTF">2020-06-18T13:38:28Z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