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DB16-B8B4-4313-A577-29C6E79E5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23F3-0923-4963-93BA-37CDD7C99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DB16-B8B4-4313-A577-29C6E79E5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23F3-0923-4963-93BA-37CDD7C99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6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DB16-B8B4-4313-A577-29C6E79E5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23F3-0923-4963-93BA-37CDD7C99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70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DB16-B8B4-4313-A577-29C6E79E5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23F3-0923-4963-93BA-37CDD7C99C0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5762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DB16-B8B4-4313-A577-29C6E79E5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23F3-0923-4963-93BA-37CDD7C99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02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DB16-B8B4-4313-A577-29C6E79E5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23F3-0923-4963-93BA-37CDD7C99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07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DB16-B8B4-4313-A577-29C6E79E5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23F3-0923-4963-93BA-37CDD7C99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70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DB16-B8B4-4313-A577-29C6E79E5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23F3-0923-4963-93BA-37CDD7C99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95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DB16-B8B4-4313-A577-29C6E79E5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23F3-0923-4963-93BA-37CDD7C99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DB16-B8B4-4313-A577-29C6E79E5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23F3-0923-4963-93BA-37CDD7C99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9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DB16-B8B4-4313-A577-29C6E79E5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23F3-0923-4963-93BA-37CDD7C99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1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DB16-B8B4-4313-A577-29C6E79E5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23F3-0923-4963-93BA-37CDD7C99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6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DB16-B8B4-4313-A577-29C6E79E5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23F3-0923-4963-93BA-37CDD7C99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0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DB16-B8B4-4313-A577-29C6E79E5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23F3-0923-4963-93BA-37CDD7C99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DB16-B8B4-4313-A577-29C6E79E5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23F3-0923-4963-93BA-37CDD7C99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5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DB16-B8B4-4313-A577-29C6E79E5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23F3-0923-4963-93BA-37CDD7C99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6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DB16-B8B4-4313-A577-29C6E79E5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23F3-0923-4963-93BA-37CDD7C99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7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83ADB16-B8B4-4313-A577-29C6E79E5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923F3-0923-4963-93BA-37CDD7C99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945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85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 smtClean="0"/>
          </a:p>
        </p:txBody>
      </p:sp>
      <p:sp>
        <p:nvSpPr>
          <p:cNvPr id="1280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Perencanaan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Penulisan butir soal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Penyuntingan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Uji coba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Penganalisaan hasil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Mengadakan Revisi</a:t>
            </a:r>
          </a:p>
        </p:txBody>
      </p:sp>
    </p:spTree>
    <p:extLst>
      <p:ext uri="{BB962C8B-B14F-4D97-AF65-F5344CB8AC3E}">
        <p14:creationId xmlns:p14="http://schemas.microsoft.com/office/powerpoint/2010/main" val="325582764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Kriteria Instrumen Yang Baik</a:t>
            </a:r>
          </a:p>
        </p:txBody>
      </p:sp>
      <p:sp>
        <p:nvSpPr>
          <p:cNvPr id="1290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Reliabilitas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Validitas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Sensitivitas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Objektivitas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Fisibilitas</a:t>
            </a:r>
          </a:p>
        </p:txBody>
      </p:sp>
    </p:spTree>
    <p:extLst>
      <p:ext uri="{BB962C8B-B14F-4D97-AF65-F5344CB8AC3E}">
        <p14:creationId xmlns:p14="http://schemas.microsoft.com/office/powerpoint/2010/main" val="380242328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Uji Coba Instrumen</a:t>
            </a:r>
          </a:p>
        </p:txBody>
      </p:sp>
      <p:sp>
        <p:nvSpPr>
          <p:cNvPr id="130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Calibri" pitchFamily="34" charset="0"/>
              <a:buAutoNum type="arabicPeriod"/>
            </a:pPr>
            <a:r>
              <a:rPr lang="en-US" sz="4000"/>
              <a:t>Uji coba untuk tujuan manajerial dan substansial</a:t>
            </a:r>
          </a:p>
          <a:p>
            <a:pPr marL="514350" indent="-514350" algn="just">
              <a:buFont typeface="Calibri" pitchFamily="34" charset="0"/>
              <a:buAutoNum type="arabicPeriod"/>
            </a:pPr>
            <a:r>
              <a:rPr lang="en-US" sz="4000"/>
              <a:t>Uji coba untuk tujuan keandalan instrumen</a:t>
            </a:r>
          </a:p>
        </p:txBody>
      </p:sp>
    </p:spTree>
    <p:extLst>
      <p:ext uri="{BB962C8B-B14F-4D97-AF65-F5344CB8AC3E}">
        <p14:creationId xmlns:p14="http://schemas.microsoft.com/office/powerpoint/2010/main" val="264319897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Keampuhan Instrumen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r>
              <a:rPr lang="en-US" sz="4000" dirty="0" err="1"/>
              <a:t>Instrumen</a:t>
            </a:r>
            <a:r>
              <a:rPr lang="en-US" sz="4000" dirty="0"/>
              <a:t> yang </a:t>
            </a:r>
            <a:r>
              <a:rPr lang="en-US" sz="4000" dirty="0" err="1"/>
              <a:t>baik</a:t>
            </a:r>
            <a:r>
              <a:rPr lang="en-US" sz="4000" dirty="0"/>
              <a:t> </a:t>
            </a:r>
            <a:r>
              <a:rPr lang="en-US" sz="4000" dirty="0" err="1"/>
              <a:t>harus</a:t>
            </a:r>
            <a:r>
              <a:rPr lang="en-US" sz="4000" dirty="0"/>
              <a:t> </a:t>
            </a:r>
            <a:r>
              <a:rPr lang="en-US" sz="4000" dirty="0" err="1"/>
              <a:t>memenuhi</a:t>
            </a:r>
            <a:r>
              <a:rPr lang="en-US" sz="4000" dirty="0"/>
              <a:t> </a:t>
            </a:r>
            <a:r>
              <a:rPr lang="en-US" sz="4000" dirty="0" err="1"/>
              <a:t>dua</a:t>
            </a:r>
            <a:r>
              <a:rPr lang="en-US" sz="4000" dirty="0"/>
              <a:t> </a:t>
            </a:r>
            <a:r>
              <a:rPr lang="en-US" sz="4000" dirty="0" err="1"/>
              <a:t>persyaratan</a:t>
            </a:r>
            <a:r>
              <a:rPr lang="en-US" sz="4000" dirty="0"/>
              <a:t> </a:t>
            </a:r>
            <a:r>
              <a:rPr lang="en-US" sz="4000" dirty="0" err="1"/>
              <a:t>penting</a:t>
            </a:r>
            <a:r>
              <a:rPr lang="en-US" sz="4000" dirty="0"/>
              <a:t> </a:t>
            </a:r>
            <a:r>
              <a:rPr lang="en-US" sz="4000" dirty="0" err="1"/>
              <a:t>yaitu</a:t>
            </a:r>
            <a:r>
              <a:rPr lang="en-US" sz="4000" dirty="0"/>
              <a:t>:</a:t>
            </a:r>
          </a:p>
          <a:p>
            <a:pPr marL="514350" indent="-514350" algn="just">
              <a:buFont typeface="Arial" pitchFamily="34" charset="0"/>
              <a:buAutoNum type="arabicPeriod"/>
              <a:defRPr/>
            </a:pPr>
            <a:r>
              <a:rPr lang="en-US" sz="4000" dirty="0"/>
              <a:t>Valid</a:t>
            </a:r>
          </a:p>
          <a:p>
            <a:pPr marL="514350" indent="-514350" algn="just">
              <a:buFont typeface="Arial" pitchFamily="34" charset="0"/>
              <a:buAutoNum type="arabicPeriod"/>
              <a:defRPr/>
            </a:pPr>
            <a:r>
              <a:rPr lang="en-US" sz="4000" dirty="0" err="1"/>
              <a:t>Reliabel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112292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Validitas dan Reliabilitas</a:t>
            </a:r>
          </a:p>
        </p:txBody>
      </p:sp>
      <p:sp>
        <p:nvSpPr>
          <p:cNvPr id="132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mtClean="0"/>
              <a:t>Validitas adalah suatu ukuran yang menunjukkan tingkat-tingkat kevalidan atau kesahihan sesuatu instrumen.</a:t>
            </a:r>
          </a:p>
          <a:p>
            <a:pPr algn="just"/>
            <a:r>
              <a:rPr lang="en-US" smtClean="0"/>
              <a:t>Reliabilitas menunjuk pada satu pengertian bahwa sesuatu instrumen cukup dapat dipercaya untuk digunakan sebagai alat pengumpul data karena instrumen tersebut sudah baik.</a:t>
            </a:r>
          </a:p>
        </p:txBody>
      </p:sp>
    </p:spTree>
    <p:extLst>
      <p:ext uri="{BB962C8B-B14F-4D97-AF65-F5344CB8AC3E}">
        <p14:creationId xmlns:p14="http://schemas.microsoft.com/office/powerpoint/2010/main" val="405667397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id-ID" dirty="0" smtClean="0"/>
              <a:t>X</a:t>
            </a:r>
            <a:endParaRPr lang="en-US" dirty="0" smtClean="0"/>
          </a:p>
        </p:txBody>
      </p:sp>
      <p:sp>
        <p:nvSpPr>
          <p:cNvPr id="119811" name="Subtitle 2"/>
          <p:cNvSpPr>
            <a:spLocks noGrp="1"/>
          </p:cNvSpPr>
          <p:nvPr>
            <p:ph type="subTitle" idx="1"/>
          </p:nvPr>
        </p:nvSpPr>
        <p:spPr>
          <a:xfrm>
            <a:off x="2057400" y="3228975"/>
            <a:ext cx="7854950" cy="1752600"/>
          </a:xfrm>
        </p:spPr>
        <p:txBody>
          <a:bodyPr/>
          <a:lstStyle/>
          <a:p>
            <a:r>
              <a:rPr lang="en-US" sz="3600"/>
              <a:t>Instrumen Penelitian</a:t>
            </a:r>
          </a:p>
        </p:txBody>
      </p:sp>
    </p:spTree>
    <p:extLst>
      <p:ext uri="{BB962C8B-B14F-4D97-AF65-F5344CB8AC3E}">
        <p14:creationId xmlns:p14="http://schemas.microsoft.com/office/powerpoint/2010/main" val="280485301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Instrumen Penelitian</a:t>
            </a:r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22225" algn="just">
              <a:buNone/>
            </a:pPr>
            <a:r>
              <a:rPr lang="en-US" sz="4000"/>
              <a:t>Instrumen Penelitian adalah alat bantu yang digunakan oleh peneliti dalam kegiatannya mengumpulan data, agar kegiatan tersebut menjadi sistematis dan dipermudah olehnya.</a:t>
            </a:r>
          </a:p>
        </p:txBody>
      </p:sp>
    </p:spTree>
    <p:extLst>
      <p:ext uri="{BB962C8B-B14F-4D97-AF65-F5344CB8AC3E}">
        <p14:creationId xmlns:p14="http://schemas.microsoft.com/office/powerpoint/2010/main" val="84333931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Jenis-jenis Instrumen Penelitian</a:t>
            </a:r>
          </a:p>
        </p:txBody>
      </p:sp>
      <p:sp>
        <p:nvSpPr>
          <p:cNvPr id="1218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Kuisioner/angket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Pedoman wawancara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Pedoman Observasi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Pedoman Dokumentasi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Test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Chekl-list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Peneliti</a:t>
            </a:r>
          </a:p>
        </p:txBody>
      </p:sp>
    </p:spTree>
    <p:extLst>
      <p:ext uri="{BB962C8B-B14F-4D97-AF65-F5344CB8AC3E}">
        <p14:creationId xmlns:p14="http://schemas.microsoft.com/office/powerpoint/2010/main" val="138287904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Instrumen dan Metode</a:t>
            </a:r>
          </a:p>
        </p:txBody>
      </p:sp>
      <p:sp>
        <p:nvSpPr>
          <p:cNvPr id="1228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mtClean="0"/>
              <a:t>Instrumen untuk metode test adalah test atau soal tes</a:t>
            </a:r>
          </a:p>
          <a:p>
            <a:pPr algn="just"/>
            <a:r>
              <a:rPr lang="en-US" smtClean="0"/>
              <a:t>Instrumen untuk metode angket atau kuisioner adalah angket atau kuisioner</a:t>
            </a:r>
          </a:p>
          <a:p>
            <a:pPr algn="just"/>
            <a:r>
              <a:rPr lang="en-US" smtClean="0"/>
              <a:t>Instrumen untuk metode observasi adalah check-list</a:t>
            </a:r>
          </a:p>
          <a:p>
            <a:pPr algn="just"/>
            <a:r>
              <a:rPr lang="en-US" smtClean="0"/>
              <a:t>Instrumen untuk metode dokumentasi adalah pedoman dokumentasi atau bisa juga chek-list</a:t>
            </a:r>
          </a:p>
        </p:txBody>
      </p:sp>
    </p:spTree>
    <p:extLst>
      <p:ext uri="{BB962C8B-B14F-4D97-AF65-F5344CB8AC3E}">
        <p14:creationId xmlns:p14="http://schemas.microsoft.com/office/powerpoint/2010/main" val="242250891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endParaRPr lang="en-US" dirty="0" smtClean="0"/>
          </a:p>
        </p:txBody>
      </p:sp>
      <p:sp>
        <p:nvSpPr>
          <p:cNvPr id="1239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z="3600"/>
              <a:t>Tujuan penelitian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3600"/>
              <a:t>Sampel penelitian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3600"/>
              <a:t>Lokasi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3600"/>
              <a:t>Pelaksana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3600"/>
              <a:t>Biaya dan Waktu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360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04063401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(Kisi-</a:t>
            </a:r>
            <a:r>
              <a:rPr lang="en-US" dirty="0" err="1" smtClean="0"/>
              <a:t>kisi</a:t>
            </a:r>
            <a:r>
              <a:rPr lang="en-US" dirty="0" smtClean="0"/>
              <a:t>) </a:t>
            </a:r>
            <a:r>
              <a:rPr lang="en-US" dirty="0" err="1" smtClean="0"/>
              <a:t>instrumen</a:t>
            </a:r>
            <a:endParaRPr lang="en-US" dirty="0" smtClean="0"/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Calibri" pitchFamily="34" charset="0"/>
              <a:buAutoNum type="arabicPeriod"/>
            </a:pPr>
            <a:r>
              <a:rPr lang="en-US" smtClean="0"/>
              <a:t>Kisi-kisi umum adalah kisi-kisi yang dibuat untuk menggambarkan semua variabel yang diukur, dilengkapi dengan semua kemungkinan sumber data, semua metode dan instrumen yang mungkin dapat dipakai.</a:t>
            </a:r>
          </a:p>
          <a:p>
            <a:pPr marL="514350" indent="-514350" algn="just">
              <a:buFont typeface="Calibri" pitchFamily="34" charset="0"/>
              <a:buAutoNum type="arabicPeriod"/>
            </a:pPr>
            <a:r>
              <a:rPr lang="en-US" smtClean="0"/>
              <a:t>Kisi-kisi khusus yaitu kisi-kisi yang dibuat untuk menggambarkan rancangan butir-butir yang akan disusun untuk sesuatu instrumen.</a:t>
            </a:r>
          </a:p>
        </p:txBody>
      </p:sp>
    </p:spTree>
    <p:extLst>
      <p:ext uri="{BB962C8B-B14F-4D97-AF65-F5344CB8AC3E}">
        <p14:creationId xmlns:p14="http://schemas.microsoft.com/office/powerpoint/2010/main" val="115262025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 (1)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Calibri" pitchFamily="34" charset="0"/>
              <a:buAutoNum type="arabicPeriod"/>
            </a:pPr>
            <a:r>
              <a:rPr lang="en-US" smtClean="0"/>
              <a:t>Peneliti memiliki gambaran yang jelas dan lengkap tentang jenis instrumen dan isi dari butir-butir yang akan disusun.</a:t>
            </a:r>
          </a:p>
          <a:p>
            <a:pPr marL="514350" indent="-514350" algn="just">
              <a:buFont typeface="Calibri" pitchFamily="34" charset="0"/>
              <a:buAutoNum type="arabicPeriod"/>
            </a:pPr>
            <a:r>
              <a:rPr lang="en-US" smtClean="0"/>
              <a:t>Peneliti akan mendapatkan kemudahan dalam menyusun instrumen karena kisi-kisi ini berfungsi sebagai pedoman dalam menuliskan butir-butir.</a:t>
            </a:r>
          </a:p>
          <a:p>
            <a:pPr marL="514350" indent="-514350" algn="just">
              <a:buFont typeface="Calibri" pitchFamily="34" charset="0"/>
              <a:buAutoNum type="arabicPeriod"/>
            </a:pPr>
            <a:r>
              <a:rPr lang="en-US" smtClean="0"/>
              <a:t>Instrumen yang disusun akan lengkap dan sistematis karena ketika menyusun kisi-kisi peneliti belum dituntut untuk memikirkan rumusan butir-butirnya.</a:t>
            </a:r>
          </a:p>
        </p:txBody>
      </p:sp>
    </p:spTree>
    <p:extLst>
      <p:ext uri="{BB962C8B-B14F-4D97-AF65-F5344CB8AC3E}">
        <p14:creationId xmlns:p14="http://schemas.microsoft.com/office/powerpoint/2010/main" val="368200469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 (2)</a:t>
            </a:r>
          </a:p>
        </p:txBody>
      </p:sp>
      <p:sp>
        <p:nvSpPr>
          <p:cNvPr id="1269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Calibri" pitchFamily="34" charset="0"/>
              <a:buAutoNum type="arabicPeriod" startAt="4"/>
            </a:pPr>
            <a:r>
              <a:rPr lang="en-US" smtClean="0"/>
              <a:t>Kisi-kisi berfungsi sebagai “peta perjalanan” dari aspek yang akan dikumpulan datanya, darimana data diambil, dan dengan apa pula data tersebut diambil.</a:t>
            </a:r>
          </a:p>
          <a:p>
            <a:pPr marL="514350" indent="-514350" algn="just">
              <a:buFont typeface="Calibri" pitchFamily="34" charset="0"/>
              <a:buAutoNum type="arabicPeriod" startAt="4"/>
            </a:pPr>
            <a:r>
              <a:rPr lang="en-US" smtClean="0"/>
              <a:t>Peneliti dapat menyerahkan tugas menyusun atau membagi tugas dengan anggota tim ketika menyusun instrumen.</a:t>
            </a:r>
          </a:p>
          <a:p>
            <a:pPr marL="514350" indent="-514350" algn="just">
              <a:buFont typeface="Calibri" pitchFamily="34" charset="0"/>
              <a:buAutoNum type="arabicPeriod" startAt="4"/>
            </a:pPr>
            <a:r>
              <a:rPr lang="en-US" smtClean="0"/>
              <a:t>Validitas dan reliabilitas instrumen dapat diperoleh dan diketahui oleh pihak-pihak luar tim peneliti sehingga pertanggungjawaban peneliti lebih terjamin.</a:t>
            </a:r>
          </a:p>
          <a:p>
            <a:pPr marL="514350" indent="-514350" algn="just"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054449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374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</vt:lpstr>
      <vt:lpstr>PowerPoint Presentation</vt:lpstr>
      <vt:lpstr>Pertemuan X</vt:lpstr>
      <vt:lpstr>Instrumen Penelitian</vt:lpstr>
      <vt:lpstr>Jenis-jenis Instrumen Penelitian</vt:lpstr>
      <vt:lpstr>Instrumen dan Metode</vt:lpstr>
      <vt:lpstr>Yang mempengaruhi Pemilihan Metode dan Instrumen</vt:lpstr>
      <vt:lpstr>Rancangan Penyusunan (Kisi-kisi) instrumen</vt:lpstr>
      <vt:lpstr>Manfaat dari rancangan penyusunan instrumen  (1)</vt:lpstr>
      <vt:lpstr>Manfaat dari rancangan penyusunan instrumen  (2)</vt:lpstr>
      <vt:lpstr>Prosedur dalam pengadaan instrumen yang baik</vt:lpstr>
      <vt:lpstr>Kriteria Instrumen Yang Baik</vt:lpstr>
      <vt:lpstr>Uji Coba Instrumen</vt:lpstr>
      <vt:lpstr>Keampuhan Instrumen</vt:lpstr>
      <vt:lpstr>Validitas dan Reliabilitas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Jurnal Publikasi</dc:creator>
  <cp:lastModifiedBy>Jurnal Publikasi</cp:lastModifiedBy>
  <cp:revision>1</cp:revision>
  <dcterms:created xsi:type="dcterms:W3CDTF">2020-06-18T14:17:34Z</dcterms:created>
  <dcterms:modified xsi:type="dcterms:W3CDTF">2020-06-18T14:18:09Z</dcterms:modified>
</cp:coreProperties>
</file>