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9ECF60-E680-48C2-B8A1-82CD9282B65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E637-B09E-404C-B1D0-522D99E0562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69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CF60-E680-48C2-B8A1-82CD9282B65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E637-B09E-404C-B1D0-522D99E0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8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CF60-E680-48C2-B8A1-82CD9282B65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E637-B09E-404C-B1D0-522D99E0562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5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CF60-E680-48C2-B8A1-82CD9282B65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E637-B09E-404C-B1D0-522D99E0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3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CF60-E680-48C2-B8A1-82CD9282B65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E637-B09E-404C-B1D0-522D99E0562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06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CF60-E680-48C2-B8A1-82CD9282B65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E637-B09E-404C-B1D0-522D99E0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0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CF60-E680-48C2-B8A1-82CD9282B65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E637-B09E-404C-B1D0-522D99E0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6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CF60-E680-48C2-B8A1-82CD9282B65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E637-B09E-404C-B1D0-522D99E0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1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CF60-E680-48C2-B8A1-82CD9282B65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E637-B09E-404C-B1D0-522D99E0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CF60-E680-48C2-B8A1-82CD9282B65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E637-B09E-404C-B1D0-522D99E0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3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CF60-E680-48C2-B8A1-82CD9282B65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E637-B09E-404C-B1D0-522D99E0562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89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9ECF60-E680-48C2-B8A1-82CD9282B65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B09E637-B09E-404C-B1D0-522D99E0562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57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smtClean="0">
                <a:solidFill>
                  <a:schemeClr val="tx2">
                    <a:satMod val="130000"/>
                  </a:schemeClr>
                </a:solidFill>
              </a:rPr>
              <a:t>Pertemuan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11</a:t>
            </a:r>
            <a:endParaRPr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sz="4000" dirty="0"/>
              <a:t>RULE OF LAW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072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33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PENGERTIAN RULE OF LAW</a:t>
            </a:r>
            <a:endParaRPr lang="id-ID" dirty="0"/>
          </a:p>
        </p:txBody>
      </p:sp>
      <p:sp>
        <p:nvSpPr>
          <p:cNvPr id="31750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Secara formal </a:t>
            </a:r>
            <a:r>
              <a:rPr lang="id-ID" altLang="en-US" i="1" smtClean="0"/>
              <a:t>rule of law </a:t>
            </a:r>
            <a:r>
              <a:rPr lang="id-ID" altLang="en-US" smtClean="0"/>
              <a:t>diartikan sebagai kekuasaan hukum yang terorganisasi.</a:t>
            </a:r>
          </a:p>
          <a:p>
            <a:pPr eaLnBrk="1" hangingPunct="1"/>
            <a:r>
              <a:rPr lang="id-ID" altLang="en-US" smtClean="0"/>
              <a:t>Secara hakiki/materiil, </a:t>
            </a:r>
            <a:r>
              <a:rPr lang="id-ID" altLang="en-US" i="1" smtClean="0"/>
              <a:t>rule of law</a:t>
            </a:r>
            <a:r>
              <a:rPr lang="id-ID" altLang="en-US" smtClean="0"/>
              <a:t> terkait dengan penegakan </a:t>
            </a:r>
            <a:r>
              <a:rPr lang="id-ID" altLang="en-US" i="1" smtClean="0"/>
              <a:t>rule of law</a:t>
            </a:r>
            <a:r>
              <a:rPr lang="id-ID" altLang="en-US" smtClean="0"/>
              <a:t> karena menyangkut ukuran hukum yang baik dan buruk .</a:t>
            </a:r>
          </a:p>
          <a:p>
            <a:pPr eaLnBrk="1" hangingPunct="1"/>
            <a:r>
              <a:rPr lang="id-ID" altLang="en-US" i="1" smtClean="0"/>
              <a:t>Rule of law</a:t>
            </a:r>
            <a:r>
              <a:rPr lang="id-ID" altLang="en-US" smtClean="0"/>
              <a:t> terkait erat dengan keadilan sehingga </a:t>
            </a:r>
            <a:r>
              <a:rPr lang="id-ID" altLang="en-US" i="1" smtClean="0"/>
              <a:t>rule of law harus </a:t>
            </a:r>
            <a:r>
              <a:rPr lang="id-ID" altLang="en-US" smtClean="0"/>
              <a:t>menjamin keadilan yang dirasakan oleh masyarakat.</a:t>
            </a:r>
            <a:endParaRPr lang="id-ID" altLang="en-US" i="1" smtClean="0"/>
          </a:p>
        </p:txBody>
      </p:sp>
      <p:sp>
        <p:nvSpPr>
          <p:cNvPr id="7" name="Rectangle 6"/>
          <p:cNvSpPr/>
          <p:nvPr/>
        </p:nvSpPr>
        <p:spPr>
          <a:xfrm>
            <a:off x="1676400" y="63674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4424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Fungsi Rule of law</a:t>
            </a:r>
            <a:endParaRPr lang="id-ID" dirty="0"/>
          </a:p>
        </p:txBody>
      </p:sp>
      <p:sp>
        <p:nvSpPr>
          <p:cNvPr id="32773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Pada hakikatnya merupakan jaminan secara formal terhadap ‘rasa keadilan” bagi rakyat Indonesia dan juga “keadilan sosial”. Sehingga diatur pada Pembukaan UUD 1945, bersifat tetap dan instruktif bagi penyelenggaraan negara. </a:t>
            </a:r>
          </a:p>
        </p:txBody>
      </p:sp>
    </p:spTree>
    <p:extLst>
      <p:ext uri="{BB962C8B-B14F-4D97-AF65-F5344CB8AC3E}">
        <p14:creationId xmlns:p14="http://schemas.microsoft.com/office/powerpoint/2010/main" val="178161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Dinamika pelaksanaan rule of law</a:t>
            </a:r>
            <a:endParaRPr lang="id-ID" dirty="0"/>
          </a:p>
        </p:txBody>
      </p:sp>
      <p:sp>
        <p:nvSpPr>
          <p:cNvPr id="3379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en-US" smtClean="0"/>
              <a:t>Prinsip-prinsip  Rule of law secara hakiki sangat erat kaitannya dengan “</a:t>
            </a:r>
            <a:r>
              <a:rPr lang="id-ID" altLang="en-US" i="1" smtClean="0"/>
              <a:t>The enforcement of the rules of law</a:t>
            </a:r>
            <a:r>
              <a:rPr lang="id-ID" altLang="en-US" smtClean="0"/>
              <a:t>” dalam penyelenggaraan pemerintahan terutama dalam hal penegakan hukum dan implementasi prinsi-prinsip rule of law.</a:t>
            </a:r>
          </a:p>
        </p:txBody>
      </p:sp>
    </p:spTree>
    <p:extLst>
      <p:ext uri="{BB962C8B-B14F-4D97-AF65-F5344CB8AC3E}">
        <p14:creationId xmlns:p14="http://schemas.microsoft.com/office/powerpoint/2010/main" val="302414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Dinamika pelaksanaan rule of law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Proses` penegakan hukum di Indonesia dilakukan oleh lembaga penegak hukum yang terdiri dari:</a:t>
            </a:r>
          </a:p>
          <a:p>
            <a:pPr marL="514350" indent="-514350">
              <a:buFont typeface="Wingdings 2" panose="05020102010507070707" pitchFamily="18" charset="2"/>
              <a:buAutoNum type="arabicPeriod"/>
              <a:defRPr/>
            </a:pPr>
            <a:r>
              <a:rPr lang="id-ID" dirty="0" smtClean="0"/>
              <a:t>Kepolisian</a:t>
            </a:r>
          </a:p>
          <a:p>
            <a:pPr marL="514350" indent="-514350">
              <a:buFont typeface="Wingdings 2" panose="05020102010507070707" pitchFamily="18" charset="2"/>
              <a:buAutoNum type="arabicPeriod"/>
              <a:defRPr/>
            </a:pPr>
            <a:r>
              <a:rPr lang="id-ID" dirty="0" smtClean="0"/>
              <a:t>Kejaksaan</a:t>
            </a:r>
          </a:p>
          <a:p>
            <a:pPr marL="514350" indent="-514350">
              <a:buFont typeface="Wingdings 2" panose="05020102010507070707" pitchFamily="18" charset="2"/>
              <a:buAutoNum type="arabicPeriod"/>
              <a:defRPr/>
            </a:pPr>
            <a:r>
              <a:rPr lang="id-ID" dirty="0" smtClean="0"/>
              <a:t>KPK</a:t>
            </a:r>
          </a:p>
          <a:p>
            <a:pPr marL="514350" indent="-514350">
              <a:buFont typeface="Wingdings 2" panose="05020102010507070707" pitchFamily="18" charset="2"/>
              <a:buAutoNum type="arabicPeriod"/>
              <a:defRPr/>
            </a:pPr>
            <a:r>
              <a:rPr lang="id-ID" dirty="0" smtClean="0"/>
              <a:t>Badan Peradilan (MA, MK, PN, PT)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04974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58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35845" name="Content Placeholder 6"/>
          <p:cNvSpPr>
            <a:spLocks noGrp="1"/>
          </p:cNvSpPr>
          <p:nvPr>
            <p:ph idx="1"/>
          </p:nvPr>
        </p:nvSpPr>
        <p:spPr>
          <a:xfrm>
            <a:off x="1828800" y="928689"/>
            <a:ext cx="8686800" cy="5151437"/>
          </a:xfrm>
        </p:spPr>
        <p:txBody>
          <a:bodyPr/>
          <a:lstStyle/>
          <a:p>
            <a:r>
              <a:rPr lang="id-ID" altLang="en-US" smtClean="0"/>
              <a:t>Fungsi Kepolisian adalah memelihara keamanan dalam negeri yang meliputi pemeliharaan keamanan dan ketertiban masyarakat, penegakan hukum, perlindungan, pengayoman, dan pelayanan kepada masyarakat.</a:t>
            </a:r>
          </a:p>
          <a:p>
            <a:r>
              <a:rPr lang="id-ID" altLang="en-US" smtClean="0"/>
              <a:t>Kejaksaan RI adalah lembaga pemerintahan yang melaksanakan kekuasaan negara di bidang penuntutan dan penyidikan pidana khusus berdasar KUHP.</a:t>
            </a:r>
          </a:p>
        </p:txBody>
      </p:sp>
    </p:spTree>
    <p:extLst>
      <p:ext uri="{BB962C8B-B14F-4D97-AF65-F5344CB8AC3E}">
        <p14:creationId xmlns:p14="http://schemas.microsoft.com/office/powerpoint/2010/main" val="512120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 </a:t>
            </a:r>
            <a:r>
              <a:rPr lang="en-US" sz="1400" dirty="0" smtClean="0">
                <a:solidFill>
                  <a:srgbClr val="002060"/>
                </a:solidFill>
              </a:rPr>
              <a:t>Dr.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36869" name="Content Placeholder 5"/>
          <p:cNvSpPr>
            <a:spLocks noGrp="1"/>
          </p:cNvSpPr>
          <p:nvPr>
            <p:ph idx="1"/>
          </p:nvPr>
        </p:nvSpPr>
        <p:spPr>
          <a:xfrm>
            <a:off x="1828800" y="1554163"/>
            <a:ext cx="8686800" cy="4322762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Komisi Pemberantasan Korupsi ditetapkan dengan UU No. 20 tahun 2002 dengan tujuan untuk meningkatkan daya guna dan hasil guna terhadap pemberantasan tindak pidana korupsi.</a:t>
            </a:r>
          </a:p>
          <a:p>
            <a:pPr>
              <a:defRPr/>
            </a:pPr>
            <a:r>
              <a:rPr lang="id-ID" dirty="0" smtClean="0"/>
              <a:t>Badan peradilan menurut UU N0. 4 dan No. 5 Tahun 2004 bertindak sebagai lembaga penyelenggara peradilan guna menegakkan hukum dan keadilan serta membantu pencari keadilan.                       </a:t>
            </a:r>
            <a:endParaRPr lang="id-ID" sz="1400" dirty="0"/>
          </a:p>
          <a:p>
            <a:pPr marL="0" indent="0">
              <a:buNone/>
              <a:defRPr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970071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351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 2</vt:lpstr>
      <vt:lpstr>Wingdings 3</vt:lpstr>
      <vt:lpstr>Integral</vt:lpstr>
      <vt:lpstr>Pertemuan 11</vt:lpstr>
      <vt:lpstr>PENGERTIAN RULE OF LAW</vt:lpstr>
      <vt:lpstr>Fungsi Rule of law</vt:lpstr>
      <vt:lpstr>Dinamika pelaksanaan rule of law</vt:lpstr>
      <vt:lpstr>Dinamika pelaksanaan rule of law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11</dc:title>
  <dc:creator>Jurnal Publikasi</dc:creator>
  <cp:lastModifiedBy>Jurnal Publikasi</cp:lastModifiedBy>
  <cp:revision>1</cp:revision>
  <dcterms:created xsi:type="dcterms:W3CDTF">2020-06-23T13:30:12Z</dcterms:created>
  <dcterms:modified xsi:type="dcterms:W3CDTF">2020-06-23T13:31:06Z</dcterms:modified>
</cp:coreProperties>
</file>