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2832F5-EA01-48E5-B403-87E193F50680}">
          <p14:sldIdLst>
            <p14:sldId id="272"/>
            <p14:sldId id="273"/>
            <p14:sldId id="274"/>
            <p14:sldId id="275"/>
            <p14:sldId id="276"/>
            <p14:sldId id="277"/>
            <p14:sldId id="278"/>
            <p14:sldId id="279"/>
            <p14:sldId id="280"/>
            <p14:sldId id="281"/>
            <p14:sldId id="282"/>
            <p14:sldId id="283"/>
          </p14:sldIdLst>
        </p14:section>
        <p14:section name="Project Overview" id="{087866C3-7028-482C-8D34-6BF5363FBD75}">
          <p14:sldIdLst/>
        </p14:section>
        <p14:section name="Status Update" id="{521DEF98-8796-4632-831A-16252E9A6054}">
          <p14:sldIdLst/>
        </p14:section>
        <p14:section name="Timeline" id="{CF24EBA6-C924-424D-AC31-A4B9992A87E0}">
          <p14:sldIdLst/>
        </p14:section>
        <p14:section name="Next Steps and Action Items" id="{C24C98EC-938D-4034-8DB8-5E8DBF16E3CB}">
          <p14:sldIdLst/>
        </p14:section>
        <p14:section name="Appendix" id="{E35CCD6A-2288-476E-BC93-C75323AE1F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35" autoAdjust="0"/>
    <p:restoredTop sz="88187" autoAdjust="0"/>
  </p:normalViewPr>
  <p:slideViewPr>
    <p:cSldViewPr>
      <p:cViewPr varScale="1">
        <p:scale>
          <a:sx n="61" d="100"/>
          <a:sy n="61" d="100"/>
        </p:scale>
        <p:origin x="-1050" y="-78"/>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t>6/23/2020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t>‹#›</a:t>
            </a:fld>
            <a:endParaRPr lang="en-US"/>
          </a:p>
        </p:txBody>
      </p:sp>
    </p:spTree>
    <p:extLst>
      <p:ext uri="{BB962C8B-B14F-4D97-AF65-F5344CB8AC3E}">
        <p14:creationId xmlns:p14="http://schemas.microsoft.com/office/powerpoint/2010/main" val="3899871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C12A3A-694B-4860-B212-C9FE759DCA1A}" type="slidenum">
              <a:rPr lang="id-ID" smtClean="0"/>
              <a:pPr eaLnBrk="1" hangingPunct="1"/>
              <a:t>4</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2158D-428B-4987-8B28-745A2AFA1252}"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922158D-428B-4987-8B28-745A2AFA1252}"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2158D-428B-4987-8B28-745A2AFA1252}" type="datetimeFigureOut">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2158D-428B-4987-8B28-745A2AFA1252}" type="datetimeFigureOut">
              <a:rPr lang="en-US" smtClean="0"/>
              <a:t>6/23/2020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t>‹#›</a:t>
            </a:fld>
            <a:endParaRPr lang="en-US"/>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609600"/>
            <a:ext cx="8229600" cy="5715000"/>
          </a:xfrm>
          <a:prstGeom prst="rect">
            <a:avLst/>
          </a:prstGeom>
        </p:spPr>
        <p:txBody>
          <a:bodyPr rtlCol="0">
            <a:normAutofit/>
          </a:bodyPr>
          <a:lstStyle/>
          <a:p>
            <a:pPr marL="0" indent="0" algn="just" eaLnBrk="1" fontAlgn="auto" hangingPunct="1">
              <a:lnSpc>
                <a:spcPct val="150000"/>
              </a:lnSpc>
              <a:spcAft>
                <a:spcPts val="0"/>
              </a:spcAft>
              <a:buClr>
                <a:schemeClr val="accent3"/>
              </a:buClr>
              <a:buFont typeface="Arial" charset="0"/>
              <a:buNone/>
              <a:defRPr/>
            </a:pPr>
            <a:endParaRPr lang="id-ID" sz="1600" b="1" u="sng" dirty="0" smtClean="0">
              <a:solidFill>
                <a:schemeClr val="tx1">
                  <a:lumMod val="75000"/>
                  <a:lumOff val="25000"/>
                </a:schemeClr>
              </a:solidFill>
              <a:sym typeface="Wingdings" pitchFamily="2" charset="2"/>
            </a:endParaRPr>
          </a:p>
          <a:p>
            <a:pPr marL="0" indent="0" algn="just" eaLnBrk="1" fontAlgn="auto" hangingPunct="1">
              <a:lnSpc>
                <a:spcPct val="150000"/>
              </a:lnSpc>
              <a:spcAft>
                <a:spcPts val="0"/>
              </a:spcAft>
              <a:buClr>
                <a:schemeClr val="accent3"/>
              </a:buClr>
              <a:buFont typeface="Arial" charset="0"/>
              <a:buNone/>
              <a:defRPr/>
            </a:pPr>
            <a:endParaRPr lang="id-ID" sz="1600" b="1" u="sng" dirty="0" smtClean="0">
              <a:solidFill>
                <a:schemeClr val="tx1">
                  <a:lumMod val="75000"/>
                  <a:lumOff val="25000"/>
                </a:schemeClr>
              </a:solidFill>
              <a:sym typeface="Wingdings" pitchFamily="2" charset="2"/>
            </a:endParaRPr>
          </a:p>
          <a:p>
            <a:pPr marL="0" indent="0" algn="just" eaLnBrk="1" fontAlgn="auto" hangingPunct="1">
              <a:lnSpc>
                <a:spcPct val="150000"/>
              </a:lnSpc>
              <a:spcAft>
                <a:spcPts val="0"/>
              </a:spcAft>
              <a:buClr>
                <a:schemeClr val="accent3"/>
              </a:buClr>
              <a:buFont typeface="Arial" charset="0"/>
              <a:buNone/>
              <a:defRPr/>
            </a:pPr>
            <a:endParaRPr lang="id-ID" sz="1600" b="1" u="sng" dirty="0" smtClean="0">
              <a:solidFill>
                <a:schemeClr val="tx1">
                  <a:lumMod val="75000"/>
                  <a:lumOff val="25000"/>
                </a:schemeClr>
              </a:solidFill>
              <a:sym typeface="Wingdings" pitchFamily="2" charset="2"/>
            </a:endParaRPr>
          </a:p>
          <a:p>
            <a:pPr marL="0" indent="0" algn="just" eaLnBrk="1" fontAlgn="auto" hangingPunct="1">
              <a:lnSpc>
                <a:spcPct val="150000"/>
              </a:lnSpc>
              <a:spcAft>
                <a:spcPts val="0"/>
              </a:spcAft>
              <a:buClr>
                <a:schemeClr val="accent3"/>
              </a:buClr>
              <a:buFont typeface="Arial" charset="0"/>
              <a:buNone/>
              <a:defRPr/>
            </a:pPr>
            <a:r>
              <a:rPr lang="en-US" sz="1600" b="1" u="sng" dirty="0" smtClean="0">
                <a:solidFill>
                  <a:schemeClr val="tx1">
                    <a:lumMod val="75000"/>
                    <a:lumOff val="25000"/>
                  </a:schemeClr>
                </a:solidFill>
                <a:sym typeface="Wingdings" pitchFamily="2" charset="2"/>
              </a:rPr>
              <a:t>SUPPLY CHAIN MANAGEMENT</a:t>
            </a:r>
            <a:endParaRPr lang="en-US" sz="1600" dirty="0" smtClean="0">
              <a:solidFill>
                <a:srgbClr val="FF0000"/>
              </a:solidFill>
              <a:sym typeface="Wingdings" pitchFamily="2" charset="2"/>
            </a:endParaRPr>
          </a:p>
          <a:p>
            <a:pPr marL="0" indent="0" algn="just" eaLnBrk="1" fontAlgn="auto" hangingPunct="1">
              <a:lnSpc>
                <a:spcPct val="150000"/>
              </a:lnSpc>
              <a:spcAft>
                <a:spcPts val="0"/>
              </a:spcAft>
              <a:buClr>
                <a:schemeClr val="accent3"/>
              </a:buClr>
              <a:buFontTx/>
              <a:buChar char="-"/>
              <a:defRPr/>
            </a:pPr>
            <a:r>
              <a:rPr lang="en-US" sz="1600" dirty="0" smtClean="0">
                <a:solidFill>
                  <a:schemeClr val="tx1">
                    <a:lumMod val="75000"/>
                    <a:lumOff val="25000"/>
                  </a:schemeClr>
                </a:solidFill>
                <a:sym typeface="Wingdings" pitchFamily="2" charset="2"/>
              </a:rPr>
              <a:t>SCM  </a:t>
            </a:r>
            <a:r>
              <a:rPr lang="en-US" sz="1600" dirty="0" err="1" smtClean="0">
                <a:solidFill>
                  <a:schemeClr val="tx1">
                    <a:lumMod val="75000"/>
                    <a:lumOff val="25000"/>
                  </a:schemeClr>
                </a:solidFill>
                <a:sym typeface="Wingdings" pitchFamily="2" charset="2"/>
              </a:rPr>
              <a:t>menghubungkan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pemasok,pabrik</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pusat</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distribusi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toko</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eceran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pelanggan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untuk</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menyediakan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barang</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jasa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dari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sumber</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melalui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konsumsi</a:t>
            </a:r>
            <a:r>
              <a:rPr lang="id-ID" sz="1600" dirty="0" smtClean="0">
                <a:solidFill>
                  <a:schemeClr val="tx1">
                    <a:lumMod val="75000"/>
                    <a:lumOff val="25000"/>
                  </a:schemeClr>
                </a:solidFill>
                <a:sym typeface="Wingdings" pitchFamily="2" charset="2"/>
              </a:rPr>
              <a:t>.</a:t>
            </a:r>
          </a:p>
          <a:p>
            <a:pPr marL="0" indent="0" algn="just" eaLnBrk="1" fontAlgn="auto" hangingPunct="1">
              <a:lnSpc>
                <a:spcPct val="150000"/>
              </a:lnSpc>
              <a:spcAft>
                <a:spcPts val="0"/>
              </a:spcAft>
              <a:buClr>
                <a:schemeClr val="accent3"/>
              </a:buClr>
              <a:buFontTx/>
              <a:buChar char="-"/>
              <a:defRPr/>
            </a:pPr>
            <a:r>
              <a:rPr lang="id-ID" sz="1600" dirty="0" smtClean="0">
                <a:solidFill>
                  <a:schemeClr val="tx1">
                    <a:lumMod val="75000"/>
                    <a:lumOff val="25000"/>
                  </a:schemeClr>
                </a:solidFill>
                <a:sym typeface="Wingdings" pitchFamily="2" charset="2"/>
              </a:rPr>
              <a:t>Supply Chain : Jaringan Perusahaan yang secara bersama sama bekerja dan mengantarkan  suatu produk ke tangan pemakai terakhir</a:t>
            </a:r>
          </a:p>
          <a:p>
            <a:pPr marL="0" indent="0" algn="just" eaLnBrk="1" fontAlgn="auto" hangingPunct="1">
              <a:lnSpc>
                <a:spcPct val="150000"/>
              </a:lnSpc>
              <a:spcAft>
                <a:spcPts val="0"/>
              </a:spcAft>
              <a:buClr>
                <a:schemeClr val="accent3"/>
              </a:buClr>
              <a:buFont typeface="Wingdings 2" pitchFamily="18" charset="2"/>
              <a:buNone/>
              <a:defRPr/>
            </a:pPr>
            <a:r>
              <a:rPr lang="id-ID" sz="1600" b="1" dirty="0" smtClean="0">
                <a:solidFill>
                  <a:schemeClr val="tx1">
                    <a:lumMod val="75000"/>
                    <a:lumOff val="25000"/>
                  </a:schemeClr>
                </a:solidFill>
              </a:rPr>
              <a:t>Tujuan dalam rantai suplai </a:t>
            </a:r>
            <a:r>
              <a:rPr lang="id-ID" sz="1600" dirty="0" smtClean="0">
                <a:solidFill>
                  <a:schemeClr val="tx1">
                    <a:lumMod val="75000"/>
                    <a:lumOff val="25000"/>
                  </a:schemeClr>
                </a:solidFill>
              </a:rPr>
              <a:t>ialah memastikan material terus mengalir dari sumber ke konsumen akhir. Bagian-bagian (</a:t>
            </a:r>
            <a:r>
              <a:rPr lang="id-ID" sz="1600" i="1" dirty="0" smtClean="0">
                <a:solidFill>
                  <a:schemeClr val="tx1">
                    <a:lumMod val="75000"/>
                    <a:lumOff val="25000"/>
                  </a:schemeClr>
                </a:solidFill>
              </a:rPr>
              <a:t>parts</a:t>
            </a:r>
            <a:r>
              <a:rPr lang="id-ID" sz="1600" dirty="0" smtClean="0">
                <a:solidFill>
                  <a:schemeClr val="tx1">
                    <a:lumMod val="75000"/>
                    <a:lumOff val="25000"/>
                  </a:schemeClr>
                </a:solidFill>
              </a:rPr>
              <a:t>) yang bergerak di dalam rantai suplai haruslah berjalan secepat mungkin. Dan dengan tujuan mencegah terjadinya penumpukan inventori di satu lokasi, arus ini haruslah diatur sedemikian rupa agar bagian-bagian tersebut bergerak dalam koordinasi yang teratur.  Istilah yang sering digunakan ialah </a:t>
            </a:r>
            <a:r>
              <a:rPr lang="id-ID" sz="1600" i="1" dirty="0" smtClean="0">
                <a:solidFill>
                  <a:schemeClr val="tx1">
                    <a:lumMod val="75000"/>
                    <a:lumOff val="25000"/>
                  </a:schemeClr>
                </a:solidFill>
              </a:rPr>
              <a:t>synchronous</a:t>
            </a:r>
            <a:r>
              <a:rPr lang="id-ID" sz="1600" dirty="0" smtClean="0">
                <a:solidFill>
                  <a:schemeClr val="tx1">
                    <a:lumMod val="75000"/>
                    <a:lumOff val="25000"/>
                  </a:schemeClr>
                </a:solidFill>
              </a:rPr>
              <a:t>. (Knill, 1992)</a:t>
            </a:r>
            <a:endParaRPr lang="en-US" sz="1600" dirty="0">
              <a:solidFill>
                <a:schemeClr val="tx1">
                  <a:lumMod val="75000"/>
                  <a:lumOff val="25000"/>
                </a:schemeClr>
              </a:solidFill>
            </a:endParaRPr>
          </a:p>
        </p:txBody>
      </p:sp>
      <p:pic>
        <p:nvPicPr>
          <p:cNvPr id="55299" name="irc_mi" descr="https://encrypted-tbn2.gstatic.com/images?q=tbn:ANd9GcRCqEfA-HKnqNMnubVADyO-6M4XVSnhZYW0VAxJHONbUxlTL5-T1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990600"/>
            <a:ext cx="345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179512" y="692696"/>
            <a:ext cx="3672408" cy="7551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PERTEMUAN</a:t>
            </a:r>
            <a:r>
              <a:rPr lang="id-ID" dirty="0" smtClean="0"/>
              <a:t> </a:t>
            </a:r>
            <a:r>
              <a:rPr lang="id-ID" sz="2400" dirty="0" smtClean="0">
                <a:solidFill>
                  <a:schemeClr val="tx1"/>
                </a:solidFill>
              </a:rPr>
              <a:t>11</a:t>
            </a:r>
            <a:endParaRPr lang="id-ID" sz="2400" dirty="0">
              <a:solidFill>
                <a:schemeClr val="tx1"/>
              </a:solidFill>
            </a:endParaRPr>
          </a:p>
        </p:txBody>
      </p:sp>
    </p:spTree>
    <p:extLst>
      <p:ext uri="{BB962C8B-B14F-4D97-AF65-F5344CB8AC3E}">
        <p14:creationId xmlns:p14="http://schemas.microsoft.com/office/powerpoint/2010/main" val="1266142248"/>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irc_mi" descr="http://jisc.cetis.ac.uk/crm-tools/images/crm/crm-overview.jpg"/>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533400" y="914400"/>
            <a:ext cx="8001000" cy="5410200"/>
          </a:xfrm>
          <a:prstGeom prst="rect">
            <a:avLst/>
          </a:prstGeom>
        </p:spPr>
      </p:pic>
    </p:spTree>
    <p:extLst>
      <p:ext uri="{BB962C8B-B14F-4D97-AF65-F5344CB8AC3E}">
        <p14:creationId xmlns:p14="http://schemas.microsoft.com/office/powerpoint/2010/main" val="321845343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sz="quarter" idx="4294967295"/>
          </p:nvPr>
        </p:nvSpPr>
        <p:spPr>
          <a:xfrm>
            <a:off x="457200" y="533400"/>
            <a:ext cx="8229600" cy="5592763"/>
          </a:xfrm>
          <a:prstGeom prst="rect">
            <a:avLst/>
          </a:prstGeom>
        </p:spPr>
        <p:txBody>
          <a:bodyPr/>
          <a:lstStyle/>
          <a:p>
            <a:pPr algn="just" eaLnBrk="1" hangingPunct="1">
              <a:lnSpc>
                <a:spcPct val="150000"/>
              </a:lnSpc>
              <a:buFont typeface="Arial" charset="0"/>
              <a:buNone/>
            </a:pPr>
            <a:endParaRPr lang="en-US" sz="1600" smtClean="0">
              <a:solidFill>
                <a:srgbClr val="FF0000"/>
              </a:solidFill>
              <a:sym typeface="Wingdings" pitchFamily="2" charset="2"/>
            </a:endParaRPr>
          </a:p>
          <a:p>
            <a:pPr algn="just" eaLnBrk="1" hangingPunct="1">
              <a:lnSpc>
                <a:spcPct val="150000"/>
              </a:lnSpc>
              <a:buFont typeface="Arial" charset="0"/>
              <a:buNone/>
            </a:pPr>
            <a:r>
              <a:rPr lang="en-US" sz="1600" b="1" smtClean="0">
                <a:sym typeface="Wingdings" pitchFamily="2" charset="2"/>
              </a:rPr>
              <a:t>Nilai bisnis CRM</a:t>
            </a:r>
            <a:r>
              <a:rPr lang="en-US" sz="1600" smtClean="0">
                <a:sym typeface="Wingdings" pitchFamily="2" charset="2"/>
              </a:rPr>
              <a:t>  dapat meraih keuntungan, termasuk peningkatan kepuasan pelanggan, mengurangi biaya pemasaran langsung, pemasarannya lebih efektif dan biaya untuk mendapatkan pelanggan dan mempertahankannya menjadi lebih rendah.</a:t>
            </a:r>
            <a:endParaRPr lang="id-ID" sz="1600" smtClean="0">
              <a:sym typeface="Wingdings" pitchFamily="2" charset="2"/>
            </a:endParaRPr>
          </a:p>
          <a:p>
            <a:pPr algn="just" eaLnBrk="1" hangingPunct="1">
              <a:lnSpc>
                <a:spcPct val="150000"/>
              </a:lnSpc>
              <a:buFont typeface="Arial" charset="0"/>
              <a:buNone/>
            </a:pPr>
            <a:endParaRPr lang="en-US" sz="1600" smtClean="0">
              <a:sym typeface="Wingdings" pitchFamily="2" charset="2"/>
            </a:endParaRPr>
          </a:p>
          <a:p>
            <a:pPr algn="just" eaLnBrk="1" hangingPunct="1">
              <a:lnSpc>
                <a:spcPct val="150000"/>
              </a:lnSpc>
              <a:buFont typeface="Arial" charset="0"/>
              <a:buNone/>
            </a:pPr>
            <a:r>
              <a:rPr lang="en-US" sz="1600" b="1" smtClean="0">
                <a:sym typeface="Wingdings" pitchFamily="2" charset="2"/>
              </a:rPr>
              <a:t>Tantangan bagi aplikasi perusahaan </a:t>
            </a:r>
            <a:r>
              <a:rPr lang="en-US" sz="1600" smtClean="0">
                <a:sym typeface="Wingdings" pitchFamily="2" charset="2"/>
              </a:rPr>
              <a:t> aplikasi perusahaan membutuhkan tidak hanya perubahan teknologi yang menyeluruh tetapi juga </a:t>
            </a:r>
            <a:r>
              <a:rPr lang="en-US" sz="1600" b="1" smtClean="0">
                <a:sym typeface="Wingdings" pitchFamily="2" charset="2"/>
              </a:rPr>
              <a:t>perubahan fundamental dalam cara bisnis beroperasi</a:t>
            </a:r>
            <a:r>
              <a:rPr lang="en-US" sz="1600" smtClean="0">
                <a:sym typeface="Wingdings" pitchFamily="2" charset="2"/>
              </a:rPr>
              <a:t>. Perusahaan harus melakukan perubahan total pada proses bisnisnya agar dapat bekerja dengan s/w tersebut. Para karyawan harus menerima fungsi kerja dan tanggung jawab yang baru.</a:t>
            </a:r>
            <a:endParaRPr lang="en-US" sz="1600" b="1" smtClean="0"/>
          </a:p>
        </p:txBody>
      </p:sp>
    </p:spTree>
    <p:extLst>
      <p:ext uri="{BB962C8B-B14F-4D97-AF65-F5344CB8AC3E}">
        <p14:creationId xmlns:p14="http://schemas.microsoft.com/office/powerpoint/2010/main" val="30237946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irc_mi" descr="http://api.ning.com/files/salgZzaWeDVi6VMmdyxyRy35EbLnuVGXNFcVf*dejLLROM3dui*89eT7GgEGm7LxDsZI6r794rYofkFs3Hdw80f*wNy5Y9Pq/360degcustomerview.jpg"/>
          <p:cNvPicPr>
            <a:picLocks noGrp="1"/>
          </p:cNvPicPr>
          <p:nvPr>
            <p:ph sz="quarter" idx="4294967295"/>
          </p:nvPr>
        </p:nvPicPr>
        <p:blipFill>
          <a:blip r:embed="rId2" cstate="email">
            <a:extLst>
              <a:ext uri="{28A0092B-C50C-407E-A947-70E740481C1C}">
                <a14:useLocalDpi xmlns:a14="http://schemas.microsoft.com/office/drawing/2010/main" val="0"/>
              </a:ext>
            </a:extLst>
          </a:blip>
          <a:srcRect/>
          <a:stretch>
            <a:fillRect/>
          </a:stretch>
        </p:blipFill>
        <p:spPr>
          <a:xfrm>
            <a:off x="990600" y="1066800"/>
            <a:ext cx="7010400" cy="5257800"/>
          </a:xfrm>
          <a:prstGeom prst="rect">
            <a:avLst/>
          </a:prstGeom>
        </p:spPr>
      </p:pic>
    </p:spTree>
    <p:extLst>
      <p:ext uri="{BB962C8B-B14F-4D97-AF65-F5344CB8AC3E}">
        <p14:creationId xmlns:p14="http://schemas.microsoft.com/office/powerpoint/2010/main" val="334911779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85800" y="908720"/>
            <a:ext cx="7772400" cy="5415880"/>
          </a:xfrm>
          <a:prstGeom prst="rect">
            <a:avLst/>
          </a:prstGeom>
        </p:spPr>
        <p:txBody>
          <a:bodyPr/>
          <a:lstStyle/>
          <a:p>
            <a:pPr marL="46037" indent="0">
              <a:buFont typeface="Georgia" pitchFamily="18" charset="0"/>
              <a:buNone/>
              <a:defRPr/>
            </a:pPr>
            <a:r>
              <a:rPr lang="id-ID" sz="1600" dirty="0" smtClean="0"/>
              <a:t>Ada 3 macam aliran yang harus dikelola dalam supply chain :</a:t>
            </a:r>
          </a:p>
          <a:p>
            <a:pPr marL="388937" indent="-342900">
              <a:buFont typeface="Georgia" pitchFamily="18" charset="0"/>
              <a:buAutoNum type="arabicPeriod"/>
              <a:defRPr/>
            </a:pPr>
            <a:r>
              <a:rPr lang="id-ID" sz="1600" dirty="0" smtClean="0"/>
              <a:t>Aliran barang dari hulu ke hilir</a:t>
            </a:r>
          </a:p>
          <a:p>
            <a:pPr marL="388937" indent="-342900">
              <a:buFont typeface="Georgia" pitchFamily="18" charset="0"/>
              <a:buAutoNum type="arabicPeriod"/>
              <a:defRPr/>
            </a:pPr>
            <a:r>
              <a:rPr lang="id-ID" sz="1600" dirty="0" smtClean="0"/>
              <a:t>Aliran uang dari hulu ke hilir</a:t>
            </a:r>
          </a:p>
          <a:p>
            <a:pPr marL="388937" indent="-342900">
              <a:buFont typeface="Georgia" pitchFamily="18" charset="0"/>
              <a:buAutoNum type="arabicPeriod"/>
              <a:defRPr/>
            </a:pPr>
            <a:r>
              <a:rPr lang="id-ID" sz="1600" dirty="0" smtClean="0"/>
              <a:t>Aliran Informasi dari hulu ke hilir</a:t>
            </a:r>
          </a:p>
          <a:p>
            <a:pPr marL="46037" indent="0">
              <a:buFont typeface="Georgia" pitchFamily="18" charset="0"/>
              <a:buNone/>
              <a:defRPr/>
            </a:pPr>
            <a:endParaRPr lang="id-ID" sz="1600" dirty="0"/>
          </a:p>
          <a:p>
            <a:pPr marL="46037" indent="0">
              <a:buFont typeface="Georgia" pitchFamily="18" charset="0"/>
              <a:buNone/>
              <a:defRPr/>
            </a:pPr>
            <a:r>
              <a:rPr lang="id-ID" sz="1600" dirty="0" smtClean="0"/>
              <a:t>Pendekatan yang digunakan dalam SCM adalah terintegrasi dengan semangat kolaborasi.</a:t>
            </a:r>
          </a:p>
          <a:p>
            <a:pPr marL="46037" indent="0" algn="just">
              <a:buFont typeface="Georgia" pitchFamily="18" charset="0"/>
              <a:buNone/>
              <a:defRPr/>
            </a:pPr>
            <a:r>
              <a:rPr lang="id-ID" sz="1600" dirty="0" smtClean="0"/>
              <a:t>SCM tidak hanya berorientasi pada urusan internal saja tetapi juga eksternal perusahaan yang menyangkut hubungan dengan perusahaan perusahaan partner.</a:t>
            </a:r>
          </a:p>
          <a:p>
            <a:pPr marL="46037" indent="0" algn="just">
              <a:buFont typeface="Georgia" pitchFamily="18" charset="0"/>
              <a:buNone/>
              <a:defRPr/>
            </a:pPr>
            <a:r>
              <a:rPr lang="en-US" sz="1600" dirty="0" smtClean="0">
                <a:solidFill>
                  <a:schemeClr val="tx2"/>
                </a:solidFill>
              </a:rPr>
              <a:t>Perusahaan yang </a:t>
            </a:r>
            <a:r>
              <a:rPr lang="en-US" sz="1600" dirty="0" err="1" smtClean="0">
                <a:solidFill>
                  <a:schemeClr val="tx2"/>
                </a:solidFill>
              </a:rPr>
              <a:t>berada</a:t>
            </a:r>
            <a:r>
              <a:rPr lang="en-US" sz="1600" dirty="0" smtClean="0">
                <a:solidFill>
                  <a:schemeClr val="tx2"/>
                </a:solidFill>
              </a:rPr>
              <a:t> </a:t>
            </a:r>
            <a:r>
              <a:rPr lang="en-US" sz="1600" dirty="0" err="1" smtClean="0">
                <a:solidFill>
                  <a:schemeClr val="tx2"/>
                </a:solidFill>
              </a:rPr>
              <a:t>dalam</a:t>
            </a:r>
            <a:r>
              <a:rPr lang="en-US" sz="1600" dirty="0" smtClean="0">
                <a:solidFill>
                  <a:schemeClr val="tx2"/>
                </a:solidFill>
              </a:rPr>
              <a:t> supply chain </a:t>
            </a:r>
            <a:r>
              <a:rPr lang="en-US" sz="1600" dirty="0" err="1" smtClean="0">
                <a:solidFill>
                  <a:schemeClr val="tx2"/>
                </a:solidFill>
              </a:rPr>
              <a:t>pada</a:t>
            </a:r>
            <a:r>
              <a:rPr lang="en-US" sz="1600" dirty="0" smtClean="0">
                <a:solidFill>
                  <a:schemeClr val="tx2"/>
                </a:solidFill>
              </a:rPr>
              <a:t> </a:t>
            </a:r>
            <a:r>
              <a:rPr lang="en-US" sz="1600" dirty="0" err="1" smtClean="0">
                <a:solidFill>
                  <a:schemeClr val="tx2"/>
                </a:solidFill>
              </a:rPr>
              <a:t>intinya</a:t>
            </a:r>
            <a:r>
              <a:rPr lang="en-US" sz="1600" dirty="0" smtClean="0">
                <a:solidFill>
                  <a:schemeClr val="tx2"/>
                </a:solidFill>
              </a:rPr>
              <a:t> </a:t>
            </a:r>
            <a:r>
              <a:rPr lang="en-US" sz="1600" dirty="0" err="1" smtClean="0">
                <a:solidFill>
                  <a:schemeClr val="tx2"/>
                </a:solidFill>
              </a:rPr>
              <a:t>memuaskan</a:t>
            </a:r>
            <a:r>
              <a:rPr lang="en-US" sz="1600" dirty="0" smtClean="0">
                <a:solidFill>
                  <a:schemeClr val="tx2"/>
                </a:solidFill>
              </a:rPr>
              <a:t> </a:t>
            </a:r>
            <a:r>
              <a:rPr lang="en-US" sz="1600" dirty="0" err="1" smtClean="0">
                <a:solidFill>
                  <a:schemeClr val="tx2"/>
                </a:solidFill>
              </a:rPr>
              <a:t>konsumen</a:t>
            </a:r>
            <a:r>
              <a:rPr lang="en-US" sz="1600" dirty="0" smtClean="0">
                <a:solidFill>
                  <a:schemeClr val="tx2"/>
                </a:solidFill>
              </a:rPr>
              <a:t> </a:t>
            </a:r>
            <a:r>
              <a:rPr lang="en-US" sz="1600" dirty="0" err="1" smtClean="0">
                <a:solidFill>
                  <a:schemeClr val="tx2"/>
                </a:solidFill>
              </a:rPr>
              <a:t>dengan</a:t>
            </a:r>
            <a:r>
              <a:rPr lang="en-US" sz="1600" dirty="0" smtClean="0">
                <a:solidFill>
                  <a:schemeClr val="tx2"/>
                </a:solidFill>
              </a:rPr>
              <a:t> </a:t>
            </a:r>
            <a:r>
              <a:rPr lang="en-US" sz="1600" dirty="0" err="1" smtClean="0">
                <a:solidFill>
                  <a:schemeClr val="tx2"/>
                </a:solidFill>
              </a:rPr>
              <a:t>bekerja</a:t>
            </a:r>
            <a:r>
              <a:rPr lang="en-US" sz="1600" dirty="0" smtClean="0">
                <a:solidFill>
                  <a:schemeClr val="tx2"/>
                </a:solidFill>
              </a:rPr>
              <a:t> </a:t>
            </a:r>
            <a:r>
              <a:rPr lang="en-US" sz="1600" dirty="0" err="1" smtClean="0">
                <a:solidFill>
                  <a:schemeClr val="tx2"/>
                </a:solidFill>
              </a:rPr>
              <a:t>sama</a:t>
            </a:r>
            <a:r>
              <a:rPr lang="en-US" sz="1600" dirty="0" smtClean="0">
                <a:solidFill>
                  <a:schemeClr val="tx2"/>
                </a:solidFill>
              </a:rPr>
              <a:t> </a:t>
            </a:r>
            <a:r>
              <a:rPr lang="en-US" sz="1600" dirty="0" err="1" smtClean="0">
                <a:solidFill>
                  <a:schemeClr val="tx2"/>
                </a:solidFill>
              </a:rPr>
              <a:t>membuat</a:t>
            </a:r>
            <a:r>
              <a:rPr lang="en-US" sz="1600" dirty="0" smtClean="0">
                <a:solidFill>
                  <a:schemeClr val="tx2"/>
                </a:solidFill>
              </a:rPr>
              <a:t> </a:t>
            </a:r>
            <a:r>
              <a:rPr lang="en-US" sz="1600" b="1" dirty="0" err="1" smtClean="0">
                <a:solidFill>
                  <a:schemeClr val="tx2"/>
                </a:solidFill>
              </a:rPr>
              <a:t>produk</a:t>
            </a:r>
            <a:r>
              <a:rPr lang="en-US" sz="1600" b="1" dirty="0" smtClean="0">
                <a:solidFill>
                  <a:schemeClr val="tx2"/>
                </a:solidFill>
              </a:rPr>
              <a:t> yang </a:t>
            </a:r>
            <a:r>
              <a:rPr lang="en-US" sz="1600" b="1" dirty="0" err="1" smtClean="0">
                <a:solidFill>
                  <a:schemeClr val="tx2"/>
                </a:solidFill>
              </a:rPr>
              <a:t>murah</a:t>
            </a:r>
            <a:r>
              <a:rPr lang="en-US" sz="1600" b="1" dirty="0" smtClean="0">
                <a:solidFill>
                  <a:schemeClr val="tx2"/>
                </a:solidFill>
              </a:rPr>
              <a:t>, </a:t>
            </a:r>
            <a:r>
              <a:rPr lang="en-US" sz="1600" b="1" dirty="0" err="1" smtClean="0">
                <a:solidFill>
                  <a:schemeClr val="tx2"/>
                </a:solidFill>
              </a:rPr>
              <a:t>mengirimkan</a:t>
            </a:r>
            <a:r>
              <a:rPr lang="en-US" sz="1600" b="1" dirty="0" smtClean="0">
                <a:solidFill>
                  <a:schemeClr val="tx2"/>
                </a:solidFill>
              </a:rPr>
              <a:t> </a:t>
            </a:r>
            <a:r>
              <a:rPr lang="en-US" sz="1600" b="1" dirty="0" err="1" smtClean="0">
                <a:solidFill>
                  <a:schemeClr val="tx2"/>
                </a:solidFill>
              </a:rPr>
              <a:t>tepat</a:t>
            </a:r>
            <a:r>
              <a:rPr lang="en-US" sz="1600" b="1" dirty="0" smtClean="0">
                <a:solidFill>
                  <a:schemeClr val="tx2"/>
                </a:solidFill>
              </a:rPr>
              <a:t> </a:t>
            </a:r>
            <a:r>
              <a:rPr lang="en-US" sz="1600" b="1" dirty="0" err="1" smtClean="0">
                <a:solidFill>
                  <a:schemeClr val="tx2"/>
                </a:solidFill>
              </a:rPr>
              <a:t>waktu</a:t>
            </a:r>
            <a:r>
              <a:rPr lang="en-US" sz="1600" b="1" dirty="0" smtClean="0">
                <a:solidFill>
                  <a:schemeClr val="tx2"/>
                </a:solidFill>
              </a:rPr>
              <a:t> </a:t>
            </a:r>
            <a:r>
              <a:rPr lang="en-US" sz="1600" b="1" dirty="0" err="1" smtClean="0">
                <a:solidFill>
                  <a:schemeClr val="tx2"/>
                </a:solidFill>
              </a:rPr>
              <a:t>dan</a:t>
            </a:r>
            <a:r>
              <a:rPr lang="en-US" sz="1600" b="1" dirty="0" smtClean="0">
                <a:solidFill>
                  <a:schemeClr val="tx2"/>
                </a:solidFill>
              </a:rPr>
              <a:t> </a:t>
            </a:r>
            <a:r>
              <a:rPr lang="en-US" sz="1600" b="1" dirty="0" err="1" smtClean="0">
                <a:solidFill>
                  <a:schemeClr val="tx2"/>
                </a:solidFill>
              </a:rPr>
              <a:t>dengan</a:t>
            </a:r>
            <a:r>
              <a:rPr lang="en-US" sz="1600" b="1" dirty="0" smtClean="0">
                <a:solidFill>
                  <a:schemeClr val="tx2"/>
                </a:solidFill>
              </a:rPr>
              <a:t> </a:t>
            </a:r>
            <a:r>
              <a:rPr lang="en-US" sz="1600" b="1" dirty="0" err="1" smtClean="0">
                <a:solidFill>
                  <a:schemeClr val="tx2"/>
                </a:solidFill>
              </a:rPr>
              <a:t>kualitas</a:t>
            </a:r>
            <a:r>
              <a:rPr lang="en-US" sz="1600" b="1" dirty="0" smtClean="0">
                <a:solidFill>
                  <a:schemeClr val="tx2"/>
                </a:solidFill>
              </a:rPr>
              <a:t> yang </a:t>
            </a:r>
            <a:r>
              <a:rPr lang="en-US" sz="1600" b="1" dirty="0" err="1" smtClean="0">
                <a:solidFill>
                  <a:schemeClr val="tx2"/>
                </a:solidFill>
              </a:rPr>
              <a:t>bagus</a:t>
            </a:r>
            <a:r>
              <a:rPr lang="id-ID" sz="1600" b="1" dirty="0" smtClean="0">
                <a:solidFill>
                  <a:schemeClr val="tx2"/>
                </a:solidFill>
              </a:rPr>
              <a:t>.</a:t>
            </a:r>
          </a:p>
          <a:p>
            <a:pPr marL="46037" indent="0" algn="just">
              <a:buFont typeface="Georgia" pitchFamily="18" charset="0"/>
              <a:buNone/>
              <a:defRPr/>
            </a:pPr>
            <a:r>
              <a:rPr lang="en-US" sz="1600" dirty="0" err="1" smtClean="0">
                <a:solidFill>
                  <a:schemeClr val="tx2"/>
                </a:solidFill>
              </a:rPr>
              <a:t>Semangat</a:t>
            </a:r>
            <a:r>
              <a:rPr lang="en-US" sz="1600" dirty="0" smtClean="0">
                <a:solidFill>
                  <a:schemeClr val="tx2"/>
                </a:solidFill>
              </a:rPr>
              <a:t> </a:t>
            </a:r>
            <a:r>
              <a:rPr lang="en-US" sz="1600" dirty="0" err="1" smtClean="0">
                <a:solidFill>
                  <a:schemeClr val="tx2"/>
                </a:solidFill>
              </a:rPr>
              <a:t>kolaborasi</a:t>
            </a:r>
            <a:r>
              <a:rPr lang="en-US" sz="1600" dirty="0" smtClean="0">
                <a:solidFill>
                  <a:schemeClr val="tx2"/>
                </a:solidFill>
              </a:rPr>
              <a:t> </a:t>
            </a:r>
            <a:r>
              <a:rPr lang="en-US" sz="1600" dirty="0" err="1" smtClean="0">
                <a:solidFill>
                  <a:schemeClr val="tx2"/>
                </a:solidFill>
              </a:rPr>
              <a:t>dan</a:t>
            </a:r>
            <a:r>
              <a:rPr lang="en-US" sz="1600" dirty="0" smtClean="0">
                <a:solidFill>
                  <a:schemeClr val="tx2"/>
                </a:solidFill>
              </a:rPr>
              <a:t> </a:t>
            </a:r>
            <a:r>
              <a:rPr lang="en-US" sz="1600" dirty="0" err="1" smtClean="0">
                <a:solidFill>
                  <a:schemeClr val="tx2"/>
                </a:solidFill>
              </a:rPr>
              <a:t>koordinasi</a:t>
            </a:r>
            <a:r>
              <a:rPr lang="en-US" sz="1600" dirty="0" smtClean="0">
                <a:solidFill>
                  <a:schemeClr val="tx2"/>
                </a:solidFill>
              </a:rPr>
              <a:t> </a:t>
            </a:r>
            <a:r>
              <a:rPr lang="en-US" sz="1600" dirty="0" err="1" smtClean="0">
                <a:solidFill>
                  <a:schemeClr val="tx2"/>
                </a:solidFill>
              </a:rPr>
              <a:t>antar</a:t>
            </a:r>
            <a:r>
              <a:rPr lang="en-US" sz="1600" dirty="0" smtClean="0">
                <a:solidFill>
                  <a:schemeClr val="tx2"/>
                </a:solidFill>
              </a:rPr>
              <a:t> </a:t>
            </a:r>
            <a:r>
              <a:rPr lang="en-US" sz="1600" dirty="0" err="1" smtClean="0">
                <a:solidFill>
                  <a:schemeClr val="tx2"/>
                </a:solidFill>
              </a:rPr>
              <a:t>perusahaan</a:t>
            </a:r>
            <a:r>
              <a:rPr lang="en-US" sz="1600" dirty="0" smtClean="0">
                <a:solidFill>
                  <a:schemeClr val="tx2"/>
                </a:solidFill>
              </a:rPr>
              <a:t> </a:t>
            </a:r>
            <a:r>
              <a:rPr lang="en-US" sz="1600" dirty="0" err="1" smtClean="0">
                <a:solidFill>
                  <a:schemeClr val="tx2"/>
                </a:solidFill>
              </a:rPr>
              <a:t>dalam</a:t>
            </a:r>
            <a:r>
              <a:rPr lang="en-US" sz="1600" dirty="0" smtClean="0">
                <a:solidFill>
                  <a:schemeClr val="tx2"/>
                </a:solidFill>
              </a:rPr>
              <a:t> supply chain </a:t>
            </a:r>
            <a:r>
              <a:rPr lang="en-US" sz="1600" dirty="0" err="1" smtClean="0">
                <a:solidFill>
                  <a:schemeClr val="tx2"/>
                </a:solidFill>
              </a:rPr>
              <a:t>harus</a:t>
            </a:r>
            <a:r>
              <a:rPr lang="en-US" sz="1600" dirty="0" smtClean="0">
                <a:solidFill>
                  <a:schemeClr val="tx2"/>
                </a:solidFill>
              </a:rPr>
              <a:t> </a:t>
            </a:r>
            <a:r>
              <a:rPr lang="en-US" sz="1600" dirty="0" err="1" smtClean="0">
                <a:solidFill>
                  <a:schemeClr val="tx2"/>
                </a:solidFill>
              </a:rPr>
              <a:t>diutamakan</a:t>
            </a:r>
            <a:r>
              <a:rPr lang="en-US" sz="1600" dirty="0" smtClean="0">
                <a:solidFill>
                  <a:schemeClr val="tx2"/>
                </a:solidFill>
              </a:rPr>
              <a:t>, </a:t>
            </a:r>
            <a:r>
              <a:rPr lang="en-US" sz="1600" dirty="0" err="1" smtClean="0">
                <a:solidFill>
                  <a:schemeClr val="tx2"/>
                </a:solidFill>
              </a:rPr>
              <a:t>tapi</a:t>
            </a:r>
            <a:r>
              <a:rPr lang="en-US" sz="1600" dirty="0" smtClean="0">
                <a:solidFill>
                  <a:schemeClr val="tx2"/>
                </a:solidFill>
              </a:rPr>
              <a:t> </a:t>
            </a:r>
            <a:r>
              <a:rPr lang="en-US" sz="1600" dirty="0" err="1" smtClean="0">
                <a:solidFill>
                  <a:schemeClr val="tx2"/>
                </a:solidFill>
              </a:rPr>
              <a:t>tidak</a:t>
            </a:r>
            <a:r>
              <a:rPr lang="en-US" sz="1600" dirty="0" smtClean="0">
                <a:solidFill>
                  <a:schemeClr val="tx2"/>
                </a:solidFill>
              </a:rPr>
              <a:t> </a:t>
            </a:r>
            <a:r>
              <a:rPr lang="en-US" sz="1600" dirty="0" err="1" smtClean="0">
                <a:solidFill>
                  <a:schemeClr val="tx2"/>
                </a:solidFill>
              </a:rPr>
              <a:t>mengorbankan</a:t>
            </a:r>
            <a:r>
              <a:rPr lang="en-US" sz="1600" dirty="0" smtClean="0">
                <a:solidFill>
                  <a:schemeClr val="tx2"/>
                </a:solidFill>
              </a:rPr>
              <a:t> </a:t>
            </a:r>
            <a:r>
              <a:rPr lang="en-US" sz="1600" dirty="0" err="1" smtClean="0">
                <a:solidFill>
                  <a:schemeClr val="tx2"/>
                </a:solidFill>
              </a:rPr>
              <a:t>kepentingan</a:t>
            </a:r>
            <a:r>
              <a:rPr lang="en-US" sz="1600" dirty="0" smtClean="0">
                <a:solidFill>
                  <a:schemeClr val="tx2"/>
                </a:solidFill>
              </a:rPr>
              <a:t> </a:t>
            </a:r>
            <a:r>
              <a:rPr lang="en-US" sz="1600" dirty="0" err="1" smtClean="0">
                <a:solidFill>
                  <a:schemeClr val="tx2"/>
                </a:solidFill>
              </a:rPr>
              <a:t>tiap</a:t>
            </a:r>
            <a:r>
              <a:rPr lang="en-US" sz="1600" dirty="0" smtClean="0">
                <a:solidFill>
                  <a:schemeClr val="tx2"/>
                </a:solidFill>
              </a:rPr>
              <a:t> </a:t>
            </a:r>
            <a:r>
              <a:rPr lang="en-US" sz="1600" dirty="0" err="1" smtClean="0">
                <a:solidFill>
                  <a:schemeClr val="tx2"/>
                </a:solidFill>
              </a:rPr>
              <a:t>individu</a:t>
            </a:r>
            <a:r>
              <a:rPr lang="en-US" sz="1600" dirty="0" smtClean="0">
                <a:solidFill>
                  <a:schemeClr val="tx2"/>
                </a:solidFill>
              </a:rPr>
              <a:t> </a:t>
            </a:r>
            <a:r>
              <a:rPr lang="en-US" sz="1600" dirty="0" err="1" smtClean="0">
                <a:solidFill>
                  <a:schemeClr val="tx2"/>
                </a:solidFill>
              </a:rPr>
              <a:t>peruhasaan</a:t>
            </a:r>
            <a:r>
              <a:rPr lang="en-US" sz="1600" dirty="0" smtClean="0">
                <a:solidFill>
                  <a:schemeClr val="tx2"/>
                </a:solidFill>
              </a:rPr>
              <a:t>.</a:t>
            </a:r>
          </a:p>
          <a:p>
            <a:pPr marL="46037" indent="0" algn="just">
              <a:buFont typeface="Georgia" pitchFamily="18" charset="0"/>
              <a:buNone/>
              <a:defRPr/>
            </a:pPr>
            <a:r>
              <a:rPr lang="en-US" sz="1600" dirty="0" err="1" smtClean="0">
                <a:solidFill>
                  <a:schemeClr val="tx2"/>
                </a:solidFill>
              </a:rPr>
              <a:t>Idealnya</a:t>
            </a:r>
            <a:r>
              <a:rPr lang="en-US" sz="1600" dirty="0" smtClean="0">
                <a:solidFill>
                  <a:schemeClr val="tx2"/>
                </a:solidFill>
              </a:rPr>
              <a:t> </a:t>
            </a:r>
            <a:r>
              <a:rPr lang="en-US" sz="1600" dirty="0" err="1" smtClean="0">
                <a:solidFill>
                  <a:schemeClr val="tx2"/>
                </a:solidFill>
              </a:rPr>
              <a:t>hubungan</a:t>
            </a:r>
            <a:r>
              <a:rPr lang="en-US" sz="1600" dirty="0" smtClean="0">
                <a:solidFill>
                  <a:schemeClr val="tx2"/>
                </a:solidFill>
              </a:rPr>
              <a:t> </a:t>
            </a:r>
            <a:r>
              <a:rPr lang="en-US" sz="1600" dirty="0" err="1" smtClean="0">
                <a:solidFill>
                  <a:schemeClr val="tx2"/>
                </a:solidFill>
              </a:rPr>
              <a:t>perusahaan</a:t>
            </a:r>
            <a:r>
              <a:rPr lang="en-US" sz="1600" dirty="0" smtClean="0">
                <a:solidFill>
                  <a:schemeClr val="tx2"/>
                </a:solidFill>
              </a:rPr>
              <a:t> </a:t>
            </a:r>
            <a:r>
              <a:rPr lang="en-US" sz="1600" dirty="0" err="1" smtClean="0">
                <a:solidFill>
                  <a:schemeClr val="tx2"/>
                </a:solidFill>
              </a:rPr>
              <a:t>antar</a:t>
            </a:r>
            <a:r>
              <a:rPr lang="en-US" sz="1600" dirty="0" smtClean="0">
                <a:solidFill>
                  <a:schemeClr val="tx2"/>
                </a:solidFill>
              </a:rPr>
              <a:t> supply chain </a:t>
            </a:r>
            <a:r>
              <a:rPr lang="en-US" sz="1600" dirty="0" err="1" smtClean="0">
                <a:solidFill>
                  <a:schemeClr val="tx2"/>
                </a:solidFill>
              </a:rPr>
              <a:t>adalah</a:t>
            </a:r>
            <a:r>
              <a:rPr lang="en-US" sz="1600" dirty="0" smtClean="0">
                <a:solidFill>
                  <a:schemeClr val="tx2"/>
                </a:solidFill>
              </a:rPr>
              <a:t> </a:t>
            </a:r>
            <a:r>
              <a:rPr lang="en-US" sz="1600" dirty="0" err="1" smtClean="0">
                <a:solidFill>
                  <a:schemeClr val="tx2"/>
                </a:solidFill>
              </a:rPr>
              <a:t>jangka</a:t>
            </a:r>
            <a:r>
              <a:rPr lang="en-US" sz="1600" dirty="0" smtClean="0">
                <a:solidFill>
                  <a:schemeClr val="tx2"/>
                </a:solidFill>
              </a:rPr>
              <a:t> </a:t>
            </a:r>
            <a:r>
              <a:rPr lang="en-US" sz="1600" dirty="0" err="1" smtClean="0">
                <a:solidFill>
                  <a:schemeClr val="tx2"/>
                </a:solidFill>
              </a:rPr>
              <a:t>panjang</a:t>
            </a:r>
            <a:r>
              <a:rPr lang="en-US" sz="1600" dirty="0" smtClean="0">
                <a:solidFill>
                  <a:schemeClr val="tx2"/>
                </a:solidFill>
              </a:rPr>
              <a:t>, </a:t>
            </a:r>
            <a:r>
              <a:rPr lang="en-US" sz="1600" dirty="0" err="1" smtClean="0">
                <a:solidFill>
                  <a:schemeClr val="tx2"/>
                </a:solidFill>
              </a:rPr>
              <a:t>sehingga</a:t>
            </a:r>
            <a:r>
              <a:rPr lang="en-US" sz="1600" dirty="0" smtClean="0">
                <a:solidFill>
                  <a:schemeClr val="tx2"/>
                </a:solidFill>
              </a:rPr>
              <a:t> </a:t>
            </a:r>
            <a:r>
              <a:rPr lang="en-US" sz="1600" dirty="0" err="1" smtClean="0">
                <a:solidFill>
                  <a:schemeClr val="tx2"/>
                </a:solidFill>
              </a:rPr>
              <a:t>tercipta</a:t>
            </a:r>
            <a:r>
              <a:rPr lang="en-US" sz="1600" dirty="0" smtClean="0">
                <a:solidFill>
                  <a:schemeClr val="tx2"/>
                </a:solidFill>
              </a:rPr>
              <a:t> </a:t>
            </a:r>
            <a:r>
              <a:rPr lang="en-US" sz="1600" dirty="0" err="1" smtClean="0">
                <a:solidFill>
                  <a:schemeClr val="tx2"/>
                </a:solidFill>
              </a:rPr>
              <a:t>kepercayaan</a:t>
            </a:r>
            <a:r>
              <a:rPr lang="en-US" sz="1600" dirty="0" smtClean="0">
                <a:solidFill>
                  <a:schemeClr val="tx2"/>
                </a:solidFill>
              </a:rPr>
              <a:t> </a:t>
            </a:r>
            <a:r>
              <a:rPr lang="en-US" sz="1600" dirty="0" err="1" smtClean="0">
                <a:solidFill>
                  <a:schemeClr val="tx2"/>
                </a:solidFill>
              </a:rPr>
              <a:t>dan</a:t>
            </a:r>
            <a:r>
              <a:rPr lang="en-US" sz="1600" dirty="0" smtClean="0">
                <a:solidFill>
                  <a:schemeClr val="tx2"/>
                </a:solidFill>
              </a:rPr>
              <a:t> </a:t>
            </a:r>
            <a:r>
              <a:rPr lang="en-US" sz="1600" dirty="0" err="1" smtClean="0">
                <a:solidFill>
                  <a:schemeClr val="tx2"/>
                </a:solidFill>
              </a:rPr>
              <a:t>efisiensi</a:t>
            </a:r>
            <a:r>
              <a:rPr lang="en-US" sz="1600" dirty="0" smtClean="0">
                <a:solidFill>
                  <a:schemeClr val="tx2"/>
                </a:solidFill>
              </a:rPr>
              <a:t>.</a:t>
            </a:r>
          </a:p>
          <a:p>
            <a:pPr marL="46037" indent="0">
              <a:buFont typeface="Georgia" pitchFamily="18" charset="0"/>
              <a:buNone/>
              <a:defRPr/>
            </a:pPr>
            <a:endParaRPr lang="id-ID" sz="1600" b="1" dirty="0"/>
          </a:p>
        </p:txBody>
      </p:sp>
    </p:spTree>
    <p:extLst>
      <p:ext uri="{BB962C8B-B14F-4D97-AF65-F5344CB8AC3E}">
        <p14:creationId xmlns:p14="http://schemas.microsoft.com/office/powerpoint/2010/main" val="9211887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228600"/>
            <a:ext cx="8229600" cy="6248400"/>
          </a:xfrm>
          <a:prstGeom prst="rect">
            <a:avLst/>
          </a:prstGeom>
        </p:spPr>
        <p:txBody>
          <a:bodyPr rtlCol="0">
            <a:normAutofit/>
          </a:bodyPr>
          <a:lstStyle/>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274320" indent="-274320" algn="just" eaLnBrk="1" fontAlgn="auto" hangingPunct="1">
              <a:lnSpc>
                <a:spcPct val="150000"/>
              </a:lnSpc>
              <a:spcAft>
                <a:spcPts val="0"/>
              </a:spcAft>
              <a:buClr>
                <a:schemeClr val="accent3"/>
              </a:buClr>
              <a:buFont typeface="Arial" charset="0"/>
              <a:buNone/>
              <a:defRPr/>
            </a:pPr>
            <a:endParaRPr lang="en-US" sz="1600" dirty="0" smtClean="0">
              <a:solidFill>
                <a:schemeClr val="tx1">
                  <a:lumMod val="75000"/>
                  <a:lumOff val="25000"/>
                </a:schemeClr>
              </a:solidFill>
            </a:endParaRPr>
          </a:p>
          <a:p>
            <a:pPr marL="0" indent="0" algn="just" eaLnBrk="1" fontAlgn="auto" hangingPunct="1">
              <a:lnSpc>
                <a:spcPct val="150000"/>
              </a:lnSpc>
              <a:spcAft>
                <a:spcPts val="0"/>
              </a:spcAft>
              <a:buClr>
                <a:schemeClr val="accent3"/>
              </a:buClr>
              <a:buFont typeface="Georgia" pitchFamily="18" charset="0"/>
              <a:buNone/>
              <a:defRPr/>
            </a:pPr>
            <a:r>
              <a:rPr lang="id-ID" sz="1800" b="1" dirty="0" smtClean="0">
                <a:solidFill>
                  <a:schemeClr val="tx1">
                    <a:lumMod val="75000"/>
                    <a:lumOff val="25000"/>
                  </a:schemeClr>
                </a:solidFill>
              </a:rPr>
              <a:t>Tantangan SCM</a:t>
            </a:r>
          </a:p>
          <a:p>
            <a:pPr marL="58738" indent="-58738" algn="just" eaLnBrk="1" fontAlgn="auto" hangingPunct="1">
              <a:lnSpc>
                <a:spcPct val="150000"/>
              </a:lnSpc>
              <a:spcAft>
                <a:spcPts val="0"/>
              </a:spcAft>
              <a:buClr>
                <a:schemeClr val="accent3"/>
              </a:buClr>
              <a:buFont typeface="Wingdings 2" pitchFamily="18" charset="2"/>
              <a:buNone/>
              <a:defRPr/>
            </a:pPr>
            <a:r>
              <a:rPr lang="id-ID" sz="1600" b="1" dirty="0" smtClean="0">
                <a:solidFill>
                  <a:schemeClr val="tx1">
                    <a:lumMod val="75000"/>
                    <a:lumOff val="25000"/>
                  </a:schemeClr>
                </a:solidFill>
              </a:rPr>
              <a:t>Just in Time </a:t>
            </a:r>
            <a:r>
              <a:rPr lang="id-ID" sz="1600" dirty="0" smtClean="0">
                <a:solidFill>
                  <a:schemeClr val="tx1">
                    <a:lumMod val="75000"/>
                    <a:lumOff val="25000"/>
                  </a:schemeClr>
                </a:solidFill>
              </a:rPr>
              <a:t>: suatu sistem produksi yang dirancang  untuk mendapatkan kualitas, menekan biaya dan mencapai waktu penyerahan seefisien mungkin. Untuk mencapai ini semua perusahaan memproduksi hanya sebanyak jumlah yang dibutuhkan/diminta konsumen sehingga dapat mengurangi biaya pemeliharaan maupun menekan kemungkinan kerusakan atau kerugian menimbun barang</a:t>
            </a:r>
            <a:endParaRPr lang="en-US" sz="1600" dirty="0">
              <a:solidFill>
                <a:schemeClr val="tx1">
                  <a:lumMod val="75000"/>
                  <a:lumOff val="25000"/>
                </a:schemeClr>
              </a:solidFill>
            </a:endParaRPr>
          </a:p>
        </p:txBody>
      </p:sp>
      <p:sp>
        <p:nvSpPr>
          <p:cNvPr id="4" name="Rectangle 3"/>
          <p:cNvSpPr/>
          <p:nvPr/>
        </p:nvSpPr>
        <p:spPr>
          <a:xfrm>
            <a:off x="685800" y="609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85800" y="838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85800" y="1066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85800" y="13716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85800" y="16002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85800" y="1828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85800" y="2209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685800" y="2438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685800" y="2667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685800" y="29718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685800" y="32004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85800" y="3429000"/>
            <a:ext cx="1524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1752600" y="762000"/>
            <a:ext cx="3810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1752600" y="1524000"/>
            <a:ext cx="3810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1752600" y="2362200"/>
            <a:ext cx="3810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1752600" y="3124200"/>
            <a:ext cx="3810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2971800" y="990600"/>
            <a:ext cx="838200" cy="5334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sz="1200" dirty="0" err="1"/>
              <a:t>Pemasok</a:t>
            </a:r>
            <a:endParaRPr lang="en-US" sz="1200" dirty="0"/>
          </a:p>
        </p:txBody>
      </p:sp>
      <p:sp>
        <p:nvSpPr>
          <p:cNvPr id="22" name="Rectangle 21"/>
          <p:cNvSpPr/>
          <p:nvPr/>
        </p:nvSpPr>
        <p:spPr>
          <a:xfrm>
            <a:off x="2971800" y="2590800"/>
            <a:ext cx="838200" cy="5334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sz="1100" dirty="0" err="1"/>
              <a:t>Pemasok</a:t>
            </a:r>
            <a:endParaRPr lang="en-US" sz="1100" dirty="0"/>
          </a:p>
        </p:txBody>
      </p:sp>
      <p:sp>
        <p:nvSpPr>
          <p:cNvPr id="23" name="Rectangle 22"/>
          <p:cNvSpPr/>
          <p:nvPr/>
        </p:nvSpPr>
        <p:spPr>
          <a:xfrm>
            <a:off x="3886200" y="1752600"/>
            <a:ext cx="990600" cy="5334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en-US" sz="1200" dirty="0"/>
              <a:t>Perusahaan</a:t>
            </a:r>
          </a:p>
        </p:txBody>
      </p:sp>
      <p:sp>
        <p:nvSpPr>
          <p:cNvPr id="24" name="Rectangle 23"/>
          <p:cNvSpPr/>
          <p:nvPr/>
        </p:nvSpPr>
        <p:spPr>
          <a:xfrm>
            <a:off x="7620000" y="1752600"/>
            <a:ext cx="8382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25" name="Rectangle 24"/>
          <p:cNvSpPr/>
          <p:nvPr/>
        </p:nvSpPr>
        <p:spPr>
          <a:xfrm>
            <a:off x="6324600" y="1752600"/>
            <a:ext cx="8382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26" name="Rectangle 25"/>
          <p:cNvSpPr/>
          <p:nvPr/>
        </p:nvSpPr>
        <p:spPr>
          <a:xfrm>
            <a:off x="5181600" y="1752600"/>
            <a:ext cx="8382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cxnSp>
        <p:nvCxnSpPr>
          <p:cNvPr id="28" name="Straight Connector 27"/>
          <p:cNvCxnSpPr>
            <a:stCxn id="4" idx="3"/>
            <a:endCxn id="16" idx="1"/>
          </p:cNvCxnSpPr>
          <p:nvPr/>
        </p:nvCxnSpPr>
        <p:spPr>
          <a:xfrm>
            <a:off x="838200" y="6858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16" idx="1"/>
          </p:cNvCxnSpPr>
          <p:nvPr/>
        </p:nvCxnSpPr>
        <p:spPr>
          <a:xfrm>
            <a:off x="838200" y="9144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6" idx="3"/>
            <a:endCxn id="16" idx="1"/>
          </p:cNvCxnSpPr>
          <p:nvPr/>
        </p:nvCxnSpPr>
        <p:spPr>
          <a:xfrm flipV="1">
            <a:off x="838200" y="9144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7" idx="3"/>
            <a:endCxn id="17" idx="1"/>
          </p:cNvCxnSpPr>
          <p:nvPr/>
        </p:nvCxnSpPr>
        <p:spPr>
          <a:xfrm>
            <a:off x="838200" y="14478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3"/>
            <a:endCxn id="17" idx="1"/>
          </p:cNvCxnSpPr>
          <p:nvPr/>
        </p:nvCxnSpPr>
        <p:spPr>
          <a:xfrm>
            <a:off x="838200" y="16764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9" idx="3"/>
            <a:endCxn id="17" idx="1"/>
          </p:cNvCxnSpPr>
          <p:nvPr/>
        </p:nvCxnSpPr>
        <p:spPr>
          <a:xfrm flipV="1">
            <a:off x="838200" y="16764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3"/>
            <a:endCxn id="18" idx="1"/>
          </p:cNvCxnSpPr>
          <p:nvPr/>
        </p:nvCxnSpPr>
        <p:spPr>
          <a:xfrm>
            <a:off x="838200" y="22860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1" idx="3"/>
            <a:endCxn id="18" idx="1"/>
          </p:cNvCxnSpPr>
          <p:nvPr/>
        </p:nvCxnSpPr>
        <p:spPr>
          <a:xfrm>
            <a:off x="838200" y="25146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2" idx="3"/>
            <a:endCxn id="18" idx="1"/>
          </p:cNvCxnSpPr>
          <p:nvPr/>
        </p:nvCxnSpPr>
        <p:spPr>
          <a:xfrm flipV="1">
            <a:off x="838200" y="25146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3" idx="3"/>
            <a:endCxn id="19" idx="1"/>
          </p:cNvCxnSpPr>
          <p:nvPr/>
        </p:nvCxnSpPr>
        <p:spPr>
          <a:xfrm>
            <a:off x="838200" y="30480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4" idx="3"/>
            <a:endCxn id="19" idx="1"/>
          </p:cNvCxnSpPr>
          <p:nvPr/>
        </p:nvCxnSpPr>
        <p:spPr>
          <a:xfrm>
            <a:off x="838200" y="3276600"/>
            <a:ext cx="914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5" idx="3"/>
            <a:endCxn id="19" idx="1"/>
          </p:cNvCxnSpPr>
          <p:nvPr/>
        </p:nvCxnSpPr>
        <p:spPr>
          <a:xfrm flipV="1">
            <a:off x="838200" y="32766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6" idx="3"/>
            <a:endCxn id="21" idx="1"/>
          </p:cNvCxnSpPr>
          <p:nvPr/>
        </p:nvCxnSpPr>
        <p:spPr>
          <a:xfrm>
            <a:off x="2133600" y="914400"/>
            <a:ext cx="83820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 idx="3"/>
            <a:endCxn id="21" idx="1"/>
          </p:cNvCxnSpPr>
          <p:nvPr/>
        </p:nvCxnSpPr>
        <p:spPr>
          <a:xfrm flipV="1">
            <a:off x="2133600" y="1257300"/>
            <a:ext cx="8382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8" idx="3"/>
            <a:endCxn id="22" idx="1"/>
          </p:cNvCxnSpPr>
          <p:nvPr/>
        </p:nvCxnSpPr>
        <p:spPr>
          <a:xfrm>
            <a:off x="2133600" y="2514600"/>
            <a:ext cx="83820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9" idx="3"/>
            <a:endCxn id="22" idx="1"/>
          </p:cNvCxnSpPr>
          <p:nvPr/>
        </p:nvCxnSpPr>
        <p:spPr>
          <a:xfrm flipV="1">
            <a:off x="2133600" y="2857500"/>
            <a:ext cx="8382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21" idx="3"/>
            <a:endCxn id="23" idx="0"/>
          </p:cNvCxnSpPr>
          <p:nvPr/>
        </p:nvCxnSpPr>
        <p:spPr>
          <a:xfrm>
            <a:off x="3810000" y="1257300"/>
            <a:ext cx="571500" cy="4953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2" idx="3"/>
            <a:endCxn id="23" idx="2"/>
          </p:cNvCxnSpPr>
          <p:nvPr/>
        </p:nvCxnSpPr>
        <p:spPr>
          <a:xfrm flipV="1">
            <a:off x="3810000" y="2286000"/>
            <a:ext cx="571500" cy="5715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3" idx="3"/>
            <a:endCxn id="26" idx="1"/>
          </p:cNvCxnSpPr>
          <p:nvPr/>
        </p:nvCxnSpPr>
        <p:spPr>
          <a:xfrm>
            <a:off x="4876800" y="2019300"/>
            <a:ext cx="304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26" idx="3"/>
            <a:endCxn id="25" idx="1"/>
          </p:cNvCxnSpPr>
          <p:nvPr/>
        </p:nvCxnSpPr>
        <p:spPr>
          <a:xfrm>
            <a:off x="6019800" y="2019300"/>
            <a:ext cx="304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25" idx="3"/>
            <a:endCxn id="24" idx="1"/>
          </p:cNvCxnSpPr>
          <p:nvPr/>
        </p:nvCxnSpPr>
        <p:spPr>
          <a:xfrm>
            <a:off x="7162800" y="2019300"/>
            <a:ext cx="4572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7390" name="TextBox 69"/>
          <p:cNvSpPr txBox="1">
            <a:spLocks noChangeArrowheads="1"/>
          </p:cNvSpPr>
          <p:nvPr/>
        </p:nvSpPr>
        <p:spPr bwMode="auto">
          <a:xfrm>
            <a:off x="5181600" y="1871663"/>
            <a:ext cx="8382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Distributor</a:t>
            </a:r>
          </a:p>
        </p:txBody>
      </p:sp>
      <p:sp>
        <p:nvSpPr>
          <p:cNvPr id="57391" name="TextBox 70"/>
          <p:cNvSpPr txBox="1">
            <a:spLocks noChangeArrowheads="1"/>
          </p:cNvSpPr>
          <p:nvPr/>
        </p:nvSpPr>
        <p:spPr bwMode="auto">
          <a:xfrm>
            <a:off x="6324600" y="1905000"/>
            <a:ext cx="838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Pengecer</a:t>
            </a:r>
          </a:p>
        </p:txBody>
      </p:sp>
      <p:sp>
        <p:nvSpPr>
          <p:cNvPr id="57392" name="TextBox 71"/>
          <p:cNvSpPr txBox="1">
            <a:spLocks noChangeArrowheads="1"/>
          </p:cNvSpPr>
          <p:nvPr/>
        </p:nvSpPr>
        <p:spPr bwMode="auto">
          <a:xfrm>
            <a:off x="7620000" y="1905000"/>
            <a:ext cx="99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Pelanggan</a:t>
            </a:r>
          </a:p>
        </p:txBody>
      </p:sp>
    </p:spTree>
    <p:extLst>
      <p:ext uri="{BB962C8B-B14F-4D97-AF65-F5344CB8AC3E}">
        <p14:creationId xmlns:p14="http://schemas.microsoft.com/office/powerpoint/2010/main" val="189842147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sz="quarter" idx="4294967295"/>
          </p:nvPr>
        </p:nvSpPr>
        <p:spPr>
          <a:xfrm>
            <a:off x="457200" y="692696"/>
            <a:ext cx="8229600" cy="5708104"/>
          </a:xfrm>
          <a:prstGeom prst="rect">
            <a:avLst/>
          </a:prstGeom>
        </p:spPr>
        <p:txBody>
          <a:bodyPr rtlCol="0">
            <a:normAutofit lnSpcReduction="10000"/>
          </a:bodyPr>
          <a:lstStyle/>
          <a:p>
            <a:pPr marL="115888" indent="-115888" algn="just" eaLnBrk="1" fontAlgn="auto" hangingPunct="1">
              <a:lnSpc>
                <a:spcPct val="150000"/>
              </a:lnSpc>
              <a:spcAft>
                <a:spcPts val="0"/>
              </a:spcAft>
              <a:buClr>
                <a:schemeClr val="accent3"/>
              </a:buClr>
              <a:buFontTx/>
              <a:buChar char="-"/>
              <a:defRPr/>
            </a:pPr>
            <a:r>
              <a:rPr lang="en-US" sz="1600" dirty="0" err="1" smtClean="0">
                <a:solidFill>
                  <a:schemeClr val="tx1">
                    <a:lumMod val="75000"/>
                    <a:lumOff val="25000"/>
                  </a:schemeClr>
                </a:solidFill>
              </a:rPr>
              <a:t>Masalah</a:t>
            </a:r>
            <a:r>
              <a:rPr lang="en-US" sz="1600" dirty="0" smtClean="0">
                <a:solidFill>
                  <a:schemeClr val="tx1">
                    <a:lumMod val="75000"/>
                    <a:lumOff val="25000"/>
                  </a:schemeClr>
                </a:solidFill>
              </a:rPr>
              <a:t> yang </a:t>
            </a:r>
            <a:r>
              <a:rPr lang="en-US" sz="1600" dirty="0" err="1" smtClean="0">
                <a:solidFill>
                  <a:schemeClr val="tx1">
                    <a:lumMod val="75000"/>
                    <a:lumOff val="25000"/>
                  </a:schemeClr>
                </a:solidFill>
              </a:rPr>
              <a:t>sering</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muncul</a:t>
            </a:r>
            <a:r>
              <a:rPr lang="en-US" sz="1600" dirty="0" smtClean="0">
                <a:solidFill>
                  <a:schemeClr val="tx1">
                    <a:lumMod val="75000"/>
                    <a:lumOff val="25000"/>
                  </a:schemeClr>
                </a:solidFill>
              </a:rPr>
              <a:t> </a:t>
            </a:r>
            <a:r>
              <a:rPr lang="en-US" sz="1600" dirty="0" err="1" smtClean="0">
                <a:solidFill>
                  <a:schemeClr val="tx1">
                    <a:lumMod val="75000"/>
                    <a:lumOff val="25000"/>
                  </a:schemeClr>
                </a:solidFill>
              </a:rPr>
              <a:t>pada</a:t>
            </a:r>
            <a:r>
              <a:rPr lang="en-US" sz="1600" dirty="0" smtClean="0">
                <a:solidFill>
                  <a:schemeClr val="tx1">
                    <a:lumMod val="75000"/>
                    <a:lumOff val="25000"/>
                  </a:schemeClr>
                </a:solidFill>
              </a:rPr>
              <a:t> SCM : </a:t>
            </a:r>
            <a:r>
              <a:rPr lang="en-US" sz="1600" dirty="0" err="1" smtClean="0">
                <a:solidFill>
                  <a:schemeClr val="tx1">
                    <a:lumMod val="75000"/>
                    <a:lumOff val="25000"/>
                  </a:schemeClr>
                </a:solidFill>
              </a:rPr>
              <a:t>efek</a:t>
            </a:r>
            <a:r>
              <a:rPr lang="en-US" sz="1600" dirty="0" smtClean="0">
                <a:solidFill>
                  <a:schemeClr val="tx1">
                    <a:lumMod val="75000"/>
                    <a:lumOff val="25000"/>
                  </a:schemeClr>
                </a:solidFill>
              </a:rPr>
              <a:t> bullwhip</a:t>
            </a:r>
            <a:r>
              <a:rPr lang="id-ID" sz="1600" dirty="0" smtClean="0">
                <a:solidFill>
                  <a:schemeClr val="tx1">
                    <a:lumMod val="75000"/>
                    <a:lumOff val="25000"/>
                  </a:schemeClr>
                </a:solidFill>
              </a:rPr>
              <a:t> (permintaan tiap level berbeda sehingga menimbulkan informasi permintaan yang tidak akurat)</a:t>
            </a:r>
          </a:p>
          <a:p>
            <a:pPr marL="115888" indent="-115888" algn="just" eaLnBrk="1" fontAlgn="auto" hangingPunct="1">
              <a:lnSpc>
                <a:spcPct val="150000"/>
              </a:lnSpc>
              <a:spcAft>
                <a:spcPts val="0"/>
              </a:spcAft>
              <a:buClr>
                <a:schemeClr val="accent3"/>
              </a:buClr>
              <a:buFontTx/>
              <a:buChar char="-"/>
              <a:defRPr/>
            </a:pPr>
            <a:endParaRPr lang="en-US" sz="1600" dirty="0" smtClean="0">
              <a:solidFill>
                <a:srgbClr val="FF0000"/>
              </a:solidFill>
              <a:sym typeface="Wingdings" pitchFamily="2" charset="2"/>
            </a:endParaRPr>
          </a:p>
          <a:p>
            <a:pPr marL="115888" indent="-115888" algn="just" eaLnBrk="1" fontAlgn="auto" hangingPunct="1">
              <a:spcAft>
                <a:spcPts val="0"/>
              </a:spcAft>
              <a:buClr>
                <a:schemeClr val="accent3"/>
              </a:buClr>
              <a:buFont typeface="Wingdings 2" pitchFamily="18" charset="2"/>
              <a:buNone/>
              <a:defRPr/>
            </a:pPr>
            <a:r>
              <a:rPr lang="id-ID" sz="1800" b="1" dirty="0" smtClean="0">
                <a:solidFill>
                  <a:schemeClr val="tx1">
                    <a:lumMod val="75000"/>
                    <a:lumOff val="25000"/>
                  </a:schemeClr>
                </a:solidFill>
                <a:sym typeface="Wingdings" pitchFamily="2" charset="2"/>
              </a:rPr>
              <a:t>Penyebab Bullwhip:</a:t>
            </a:r>
          </a:p>
          <a:p>
            <a:pPr marL="342900" indent="-342900" algn="just" eaLnBrk="1" fontAlgn="auto" hangingPunct="1">
              <a:spcAft>
                <a:spcPts val="0"/>
              </a:spcAft>
              <a:buClr>
                <a:schemeClr val="accent3"/>
              </a:buClr>
              <a:buFont typeface="Wingdings 2" pitchFamily="18" charset="2"/>
              <a:buAutoNum type="arabicPeriod"/>
              <a:defRPr/>
            </a:pPr>
            <a:r>
              <a:rPr lang="id-ID" sz="1600" b="1" dirty="0" smtClean="0">
                <a:solidFill>
                  <a:schemeClr val="tx1">
                    <a:lumMod val="75000"/>
                    <a:lumOff val="25000"/>
                  </a:schemeClr>
                </a:solidFill>
                <a:sym typeface="Wingdings" pitchFamily="2" charset="2"/>
              </a:rPr>
              <a:t>Demand forecasting </a:t>
            </a:r>
            <a:r>
              <a:rPr lang="id-ID" sz="1600" dirty="0" smtClean="0">
                <a:solidFill>
                  <a:schemeClr val="tx1">
                    <a:lumMod val="75000"/>
                    <a:lumOff val="25000"/>
                  </a:schemeClr>
                </a:solidFill>
                <a:sym typeface="Wingdings" pitchFamily="2" charset="2"/>
              </a:rPr>
              <a:t>(kesalahan dalam melakukan peramalan)</a:t>
            </a:r>
          </a:p>
          <a:p>
            <a:pPr marL="342900" indent="-342900" algn="just" eaLnBrk="1" fontAlgn="auto" hangingPunct="1">
              <a:spcAft>
                <a:spcPts val="0"/>
              </a:spcAft>
              <a:buClr>
                <a:schemeClr val="accent3"/>
              </a:buClr>
              <a:buFont typeface="Wingdings 2" pitchFamily="18" charset="2"/>
              <a:buAutoNum type="arabicPeriod"/>
              <a:defRPr/>
            </a:pPr>
            <a:r>
              <a:rPr lang="id-ID" sz="1600" b="1" dirty="0" smtClean="0">
                <a:solidFill>
                  <a:schemeClr val="tx1">
                    <a:lumMod val="75000"/>
                    <a:lumOff val="25000"/>
                  </a:schemeClr>
                </a:solidFill>
                <a:sym typeface="Wingdings" pitchFamily="2" charset="2"/>
              </a:rPr>
              <a:t>Lead Time </a:t>
            </a:r>
            <a:r>
              <a:rPr lang="id-ID" sz="1600" dirty="0" smtClean="0">
                <a:solidFill>
                  <a:schemeClr val="tx1">
                    <a:lumMod val="75000"/>
                    <a:lumOff val="25000"/>
                  </a:schemeClr>
                </a:solidFill>
                <a:sym typeface="Wingdings" pitchFamily="2" charset="2"/>
              </a:rPr>
              <a:t>(</a:t>
            </a:r>
            <a:r>
              <a:rPr lang="id-ID" sz="1600" u="sng" dirty="0" smtClean="0">
                <a:solidFill>
                  <a:schemeClr val="tx1">
                    <a:lumMod val="75000"/>
                    <a:lumOff val="25000"/>
                  </a:schemeClr>
                </a:solidFill>
                <a:sym typeface="Wingdings" pitchFamily="2" charset="2"/>
              </a:rPr>
              <a:t>tenggang waktu yang </a:t>
            </a:r>
            <a:r>
              <a:rPr lang="id-ID" sz="1600" dirty="0" smtClean="0">
                <a:solidFill>
                  <a:schemeClr val="tx1">
                    <a:lumMod val="75000"/>
                    <a:lumOff val="25000"/>
                  </a:schemeClr>
                </a:solidFill>
                <a:sym typeface="Wingdings" pitchFamily="2" charset="2"/>
              </a:rPr>
              <a:t>lama antara saat dilakukan pemesanan dengan saat pesanan itu datang, yang mengakibakan perubahan pada safety stock, dan reorder quantities)</a:t>
            </a:r>
          </a:p>
          <a:p>
            <a:pPr marL="342900" indent="-342900" algn="just" eaLnBrk="1" fontAlgn="auto" hangingPunct="1">
              <a:spcAft>
                <a:spcPts val="0"/>
              </a:spcAft>
              <a:buClr>
                <a:schemeClr val="accent3"/>
              </a:buClr>
              <a:buFont typeface="Wingdings 2" pitchFamily="18" charset="2"/>
              <a:buAutoNum type="arabicPeriod"/>
              <a:defRPr/>
            </a:pPr>
            <a:r>
              <a:rPr lang="id-ID" sz="1600" b="1" dirty="0" smtClean="0">
                <a:solidFill>
                  <a:schemeClr val="tx1">
                    <a:lumMod val="75000"/>
                    <a:lumOff val="25000"/>
                  </a:schemeClr>
                </a:solidFill>
                <a:sym typeface="Wingdings" pitchFamily="2" charset="2"/>
              </a:rPr>
              <a:t>Batch ordering </a:t>
            </a:r>
            <a:r>
              <a:rPr lang="id-ID" sz="1600" dirty="0" smtClean="0">
                <a:solidFill>
                  <a:schemeClr val="tx1">
                    <a:lumMod val="75000"/>
                    <a:lumOff val="25000"/>
                  </a:schemeClr>
                </a:solidFill>
                <a:sym typeface="Wingdings" pitchFamily="2" charset="2"/>
              </a:rPr>
              <a:t>(penumpukan sejumlah order yang berjumlah relatif kecil, kemudian setelah beberapa waktu  baru diserahkan kepada pemasok, hal ini mengakibatkan terjadinya pemesanan yang besar-besaran pada suatu waktu dan juga akan terjadi kekosongan pemesanan)</a:t>
            </a:r>
          </a:p>
          <a:p>
            <a:pPr marL="342900" indent="-342900" algn="just" eaLnBrk="1" fontAlgn="auto" hangingPunct="1">
              <a:spcAft>
                <a:spcPts val="0"/>
              </a:spcAft>
              <a:buClr>
                <a:schemeClr val="accent3"/>
              </a:buClr>
              <a:buFont typeface="Wingdings 2" pitchFamily="18" charset="2"/>
              <a:buAutoNum type="arabicPeriod"/>
              <a:defRPr/>
            </a:pPr>
            <a:r>
              <a:rPr lang="id-ID" sz="1600" b="1" dirty="0" smtClean="0">
                <a:solidFill>
                  <a:schemeClr val="tx1">
                    <a:lumMod val="75000"/>
                    <a:lumOff val="25000"/>
                  </a:schemeClr>
                </a:solidFill>
                <a:sym typeface="Wingdings" pitchFamily="2" charset="2"/>
              </a:rPr>
              <a:t>Fluktuasi harga </a:t>
            </a:r>
            <a:r>
              <a:rPr lang="id-ID" sz="1600" dirty="0" smtClean="0">
                <a:solidFill>
                  <a:schemeClr val="tx1">
                    <a:lumMod val="75000"/>
                    <a:lumOff val="25000"/>
                  </a:schemeClr>
                </a:solidFill>
                <a:sym typeface="Wingdings" pitchFamily="2" charset="2"/>
              </a:rPr>
              <a:t>(pemesanan akan banyak ketika terjadi harga penjualan yang murah, sehingga sering dilakukan penumpukan stock yang berlebihan, tetapi pemesanan akan sangat berkurang ketika harga penjualan naik)</a:t>
            </a:r>
          </a:p>
          <a:p>
            <a:pPr marL="342900" indent="-342900" algn="just" eaLnBrk="1" fontAlgn="auto" hangingPunct="1">
              <a:spcAft>
                <a:spcPts val="0"/>
              </a:spcAft>
              <a:buClr>
                <a:schemeClr val="accent3"/>
              </a:buClr>
              <a:buFont typeface="Wingdings 2" pitchFamily="18" charset="2"/>
              <a:buAutoNum type="arabicPeriod"/>
              <a:defRPr/>
            </a:pPr>
            <a:r>
              <a:rPr lang="id-ID" sz="1600" b="1" dirty="0" smtClean="0">
                <a:solidFill>
                  <a:schemeClr val="tx1">
                    <a:lumMod val="75000"/>
                    <a:lumOff val="25000"/>
                  </a:schemeClr>
                </a:solidFill>
                <a:sym typeface="Wingdings" pitchFamily="2" charset="2"/>
              </a:rPr>
              <a:t>Perubahan pemesanan </a:t>
            </a:r>
            <a:r>
              <a:rPr lang="id-ID" sz="1600" dirty="0" smtClean="0">
                <a:solidFill>
                  <a:schemeClr val="tx1">
                    <a:lumMod val="75000"/>
                    <a:lumOff val="25000"/>
                  </a:schemeClr>
                </a:solidFill>
                <a:sym typeface="Wingdings" pitchFamily="2" charset="2"/>
              </a:rPr>
              <a:t>(</a:t>
            </a:r>
            <a:r>
              <a:rPr lang="id-ID" sz="1600" dirty="0" smtClean="0">
                <a:solidFill>
                  <a:schemeClr val="tx1">
                    <a:lumMod val="75000"/>
                    <a:lumOff val="25000"/>
                  </a:schemeClr>
                </a:solidFill>
              </a:rPr>
              <a:t>Jika permintaan melebihi supply yang ada, maka permintaan tersebut akan dijatah. Untuk mengatasi hal ini maka pembeli akan melebihkan permintaan yang mereka pesan. Jika permintaan berkurang, maka terjadilah pembatalan pemesanan. Hal ini akan menyebabkan terjadinya distorsi dan variasi pada perkiraan permintaan. )</a:t>
            </a:r>
            <a:endParaRPr lang="en-US" sz="1600" dirty="0" smtClean="0">
              <a:solidFill>
                <a:schemeClr val="tx1">
                  <a:lumMod val="75000"/>
                  <a:lumOff val="25000"/>
                </a:schemeClr>
              </a:solidFill>
              <a:sym typeface="Wingdings" pitchFamily="2" charset="2"/>
            </a:endParaRPr>
          </a:p>
          <a:p>
            <a:pPr marL="115888" indent="-115888" algn="just" eaLnBrk="1" fontAlgn="auto" hangingPunct="1">
              <a:lnSpc>
                <a:spcPct val="150000"/>
              </a:lnSpc>
              <a:spcAft>
                <a:spcPts val="0"/>
              </a:spcAft>
              <a:buClr>
                <a:schemeClr val="accent3"/>
              </a:buClr>
              <a:buFontTx/>
              <a:buChar char="-"/>
              <a:defRPr/>
            </a:pPr>
            <a:endParaRPr lang="en-US" sz="1600" dirty="0" smtClean="0">
              <a:solidFill>
                <a:srgbClr val="FF0000"/>
              </a:solidFill>
            </a:endParaRPr>
          </a:p>
        </p:txBody>
      </p:sp>
    </p:spTree>
    <p:extLst>
      <p:ext uri="{BB962C8B-B14F-4D97-AF65-F5344CB8AC3E}">
        <p14:creationId xmlns:p14="http://schemas.microsoft.com/office/powerpoint/2010/main" val="155596858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62000" y="533400"/>
            <a:ext cx="7543800" cy="5791200"/>
          </a:xfrm>
          <a:prstGeom prst="rect">
            <a:avLst/>
          </a:prstGeom>
        </p:spPr>
        <p:txBody>
          <a:bodyPr/>
          <a:lstStyle/>
          <a:p>
            <a:pPr marL="46037" indent="0">
              <a:buFont typeface="Georgia" pitchFamily="18" charset="0"/>
              <a:buNone/>
              <a:defRPr/>
            </a:pPr>
            <a:r>
              <a:rPr lang="en-US" sz="1600" dirty="0" err="1" smtClean="0">
                <a:solidFill>
                  <a:schemeClr val="tx2"/>
                </a:solidFill>
              </a:rPr>
              <a:t>Apabila</a:t>
            </a:r>
            <a:r>
              <a:rPr lang="en-US" sz="1600" dirty="0" smtClean="0">
                <a:solidFill>
                  <a:schemeClr val="tx2"/>
                </a:solidFill>
              </a:rPr>
              <a:t> </a:t>
            </a:r>
            <a:r>
              <a:rPr lang="en-US" sz="1600" dirty="0" err="1" smtClean="0">
                <a:solidFill>
                  <a:schemeClr val="tx2"/>
                </a:solidFill>
              </a:rPr>
              <a:t>mengacu</a:t>
            </a:r>
            <a:r>
              <a:rPr lang="en-US" sz="1600" dirty="0" smtClean="0">
                <a:solidFill>
                  <a:schemeClr val="tx2"/>
                </a:solidFill>
              </a:rPr>
              <a:t> </a:t>
            </a:r>
            <a:r>
              <a:rPr lang="en-US" sz="1600" dirty="0" err="1" smtClean="0">
                <a:solidFill>
                  <a:schemeClr val="tx2"/>
                </a:solidFill>
              </a:rPr>
              <a:t>pada</a:t>
            </a:r>
            <a:r>
              <a:rPr lang="en-US" sz="1600" dirty="0" smtClean="0">
                <a:solidFill>
                  <a:schemeClr val="tx2"/>
                </a:solidFill>
              </a:rPr>
              <a:t> </a:t>
            </a:r>
            <a:r>
              <a:rPr lang="en-US" sz="1600" dirty="0" err="1" smtClean="0">
                <a:solidFill>
                  <a:schemeClr val="tx2"/>
                </a:solidFill>
              </a:rPr>
              <a:t>sebuah</a:t>
            </a:r>
            <a:r>
              <a:rPr lang="en-US" sz="1600" dirty="0" smtClean="0">
                <a:solidFill>
                  <a:schemeClr val="tx2"/>
                </a:solidFill>
              </a:rPr>
              <a:t> </a:t>
            </a:r>
            <a:r>
              <a:rPr lang="en-US" sz="1600" dirty="0" err="1" smtClean="0">
                <a:solidFill>
                  <a:schemeClr val="tx2"/>
                </a:solidFill>
              </a:rPr>
              <a:t>perusahaan</a:t>
            </a:r>
            <a:r>
              <a:rPr lang="en-US" sz="1600" dirty="0" smtClean="0">
                <a:solidFill>
                  <a:schemeClr val="tx2"/>
                </a:solidFill>
              </a:rPr>
              <a:t> </a:t>
            </a:r>
            <a:r>
              <a:rPr lang="en-US" sz="1600" dirty="0" err="1" smtClean="0">
                <a:solidFill>
                  <a:schemeClr val="tx2"/>
                </a:solidFill>
              </a:rPr>
              <a:t>manufaktur</a:t>
            </a:r>
            <a:r>
              <a:rPr lang="en-US" sz="1600" dirty="0" smtClean="0">
                <a:solidFill>
                  <a:schemeClr val="tx2"/>
                </a:solidFill>
              </a:rPr>
              <a:t>, </a:t>
            </a:r>
            <a:r>
              <a:rPr lang="en-US" sz="1600" dirty="0" err="1" smtClean="0">
                <a:solidFill>
                  <a:schemeClr val="tx2"/>
                </a:solidFill>
              </a:rPr>
              <a:t>kegiatan-ke</a:t>
            </a:r>
            <a:r>
              <a:rPr lang="id-ID" sz="1600" dirty="0" smtClean="0">
                <a:solidFill>
                  <a:schemeClr val="tx2"/>
                </a:solidFill>
              </a:rPr>
              <a:t>g</a:t>
            </a:r>
            <a:r>
              <a:rPr lang="en-US" sz="1600" dirty="0" err="1" smtClean="0">
                <a:solidFill>
                  <a:schemeClr val="tx2"/>
                </a:solidFill>
              </a:rPr>
              <a:t>iatan</a:t>
            </a:r>
            <a:r>
              <a:rPr lang="en-US" sz="1600" dirty="0" smtClean="0">
                <a:solidFill>
                  <a:schemeClr val="tx2"/>
                </a:solidFill>
              </a:rPr>
              <a:t> </a:t>
            </a:r>
            <a:r>
              <a:rPr lang="en-US" sz="1600" dirty="0" err="1" smtClean="0">
                <a:solidFill>
                  <a:schemeClr val="tx2"/>
                </a:solidFill>
              </a:rPr>
              <a:t>utama</a:t>
            </a:r>
            <a:r>
              <a:rPr lang="en-US" sz="1600" dirty="0" smtClean="0">
                <a:solidFill>
                  <a:schemeClr val="tx2"/>
                </a:solidFill>
              </a:rPr>
              <a:t> yang </a:t>
            </a:r>
            <a:r>
              <a:rPr lang="en-US" sz="1600" dirty="0" err="1" smtClean="0">
                <a:solidFill>
                  <a:schemeClr val="tx2"/>
                </a:solidFill>
              </a:rPr>
              <a:t>masuk</a:t>
            </a:r>
            <a:r>
              <a:rPr lang="en-US" sz="1600" dirty="0" smtClean="0">
                <a:solidFill>
                  <a:schemeClr val="tx2"/>
                </a:solidFill>
              </a:rPr>
              <a:t> </a:t>
            </a:r>
            <a:r>
              <a:rPr lang="en-US" sz="1600" dirty="0" err="1" smtClean="0">
                <a:solidFill>
                  <a:schemeClr val="tx2"/>
                </a:solidFill>
              </a:rPr>
              <a:t>dalam</a:t>
            </a:r>
            <a:r>
              <a:rPr lang="en-US" sz="1600" dirty="0" smtClean="0">
                <a:solidFill>
                  <a:schemeClr val="tx2"/>
                </a:solidFill>
              </a:rPr>
              <a:t> </a:t>
            </a:r>
            <a:r>
              <a:rPr lang="en-US" sz="1600" dirty="0" err="1" smtClean="0">
                <a:solidFill>
                  <a:schemeClr val="tx2"/>
                </a:solidFill>
              </a:rPr>
              <a:t>klasifikasi</a:t>
            </a:r>
            <a:r>
              <a:rPr lang="en-US" sz="1600" dirty="0" smtClean="0">
                <a:solidFill>
                  <a:schemeClr val="tx2"/>
                </a:solidFill>
              </a:rPr>
              <a:t> SCM </a:t>
            </a:r>
            <a:r>
              <a:rPr lang="en-US" sz="1600" dirty="0" err="1" smtClean="0">
                <a:solidFill>
                  <a:schemeClr val="tx2"/>
                </a:solidFill>
              </a:rPr>
              <a:t>adalah</a:t>
            </a:r>
            <a:r>
              <a:rPr lang="en-US" sz="1600" dirty="0" smtClean="0">
                <a:solidFill>
                  <a:schemeClr val="tx2"/>
                </a:solidFill>
              </a:rPr>
              <a:t> :</a:t>
            </a:r>
          </a:p>
          <a:p>
            <a:pPr>
              <a:buFont typeface="Wingdings" pitchFamily="2" charset="2"/>
              <a:buNone/>
              <a:defRPr/>
            </a:pPr>
            <a:r>
              <a:rPr lang="en-US" sz="1600" dirty="0" smtClean="0">
                <a:solidFill>
                  <a:schemeClr val="tx2"/>
                </a:solidFill>
              </a:rPr>
              <a:t>	- </a:t>
            </a:r>
            <a:r>
              <a:rPr lang="en-US" sz="1600" dirty="0" err="1" smtClean="0">
                <a:solidFill>
                  <a:schemeClr val="tx2"/>
                </a:solidFill>
              </a:rPr>
              <a:t>kegiatan</a:t>
            </a:r>
            <a:r>
              <a:rPr lang="en-US" sz="1600" dirty="0" smtClean="0">
                <a:solidFill>
                  <a:schemeClr val="tx2"/>
                </a:solidFill>
              </a:rPr>
              <a:t> </a:t>
            </a:r>
            <a:r>
              <a:rPr lang="en-US" sz="1600" dirty="0" err="1" smtClean="0">
                <a:solidFill>
                  <a:schemeClr val="tx2"/>
                </a:solidFill>
              </a:rPr>
              <a:t>merancang</a:t>
            </a:r>
            <a:r>
              <a:rPr lang="en-US" sz="1600" dirty="0" smtClean="0">
                <a:solidFill>
                  <a:schemeClr val="tx2"/>
                </a:solidFill>
              </a:rPr>
              <a:t> </a:t>
            </a:r>
            <a:r>
              <a:rPr lang="en-US" sz="1600" dirty="0" err="1" smtClean="0">
                <a:solidFill>
                  <a:schemeClr val="tx2"/>
                </a:solidFill>
              </a:rPr>
              <a:t>produk</a:t>
            </a:r>
            <a:r>
              <a:rPr lang="en-US" sz="1600" dirty="0" smtClean="0">
                <a:solidFill>
                  <a:schemeClr val="tx2"/>
                </a:solidFill>
              </a:rPr>
              <a:t> </a:t>
            </a:r>
            <a:r>
              <a:rPr lang="en-US" sz="1600" dirty="0" err="1" smtClean="0">
                <a:solidFill>
                  <a:schemeClr val="tx2"/>
                </a:solidFill>
              </a:rPr>
              <a:t>baru</a:t>
            </a:r>
            <a:r>
              <a:rPr lang="en-US" sz="1600" dirty="0" smtClean="0">
                <a:solidFill>
                  <a:schemeClr val="tx2"/>
                </a:solidFill>
              </a:rPr>
              <a:t> (</a:t>
            </a:r>
            <a:r>
              <a:rPr lang="en-US" sz="1600" i="1" dirty="0" smtClean="0">
                <a:solidFill>
                  <a:schemeClr val="tx2"/>
                </a:solidFill>
              </a:rPr>
              <a:t>product development</a:t>
            </a:r>
            <a:r>
              <a:rPr lang="en-US" sz="1600" dirty="0" smtClean="0">
                <a:solidFill>
                  <a:schemeClr val="tx2"/>
                </a:solidFill>
              </a:rPr>
              <a:t> )</a:t>
            </a:r>
          </a:p>
          <a:p>
            <a:pPr>
              <a:buFont typeface="Wingdings" pitchFamily="2" charset="2"/>
              <a:buNone/>
              <a:defRPr/>
            </a:pPr>
            <a:r>
              <a:rPr lang="en-US" sz="1600" dirty="0" smtClean="0">
                <a:solidFill>
                  <a:schemeClr val="tx2"/>
                </a:solidFill>
              </a:rPr>
              <a:t>	- </a:t>
            </a:r>
            <a:r>
              <a:rPr lang="en-US" sz="1600" dirty="0" err="1" smtClean="0">
                <a:solidFill>
                  <a:schemeClr val="tx2"/>
                </a:solidFill>
              </a:rPr>
              <a:t>kegiatan</a:t>
            </a:r>
            <a:r>
              <a:rPr lang="en-US" sz="1600" dirty="0" smtClean="0">
                <a:solidFill>
                  <a:schemeClr val="tx2"/>
                </a:solidFill>
              </a:rPr>
              <a:t> </a:t>
            </a:r>
            <a:r>
              <a:rPr lang="en-US" sz="1600" dirty="0" err="1" smtClean="0">
                <a:solidFill>
                  <a:schemeClr val="tx2"/>
                </a:solidFill>
              </a:rPr>
              <a:t>mendapatkan</a:t>
            </a:r>
            <a:r>
              <a:rPr lang="en-US" sz="1600" dirty="0" smtClean="0">
                <a:solidFill>
                  <a:schemeClr val="tx2"/>
                </a:solidFill>
              </a:rPr>
              <a:t> </a:t>
            </a:r>
            <a:r>
              <a:rPr lang="en-US" sz="1600" dirty="0" err="1" smtClean="0">
                <a:solidFill>
                  <a:schemeClr val="tx2"/>
                </a:solidFill>
              </a:rPr>
              <a:t>bahan</a:t>
            </a:r>
            <a:r>
              <a:rPr lang="en-US" sz="1600" dirty="0" smtClean="0">
                <a:solidFill>
                  <a:schemeClr val="tx2"/>
                </a:solidFill>
              </a:rPr>
              <a:t> </a:t>
            </a:r>
            <a:r>
              <a:rPr lang="en-US" sz="1600" dirty="0" err="1" smtClean="0">
                <a:solidFill>
                  <a:schemeClr val="tx2"/>
                </a:solidFill>
              </a:rPr>
              <a:t>baku</a:t>
            </a:r>
            <a:r>
              <a:rPr lang="en-US" sz="1600" dirty="0" smtClean="0">
                <a:solidFill>
                  <a:schemeClr val="tx2"/>
                </a:solidFill>
              </a:rPr>
              <a:t> (</a:t>
            </a:r>
            <a:r>
              <a:rPr lang="en-US" sz="1600" i="1" dirty="0" smtClean="0">
                <a:solidFill>
                  <a:schemeClr val="tx2"/>
                </a:solidFill>
              </a:rPr>
              <a:t>procurement</a:t>
            </a:r>
            <a:r>
              <a:rPr lang="en-US" sz="1600" dirty="0" smtClean="0">
                <a:solidFill>
                  <a:schemeClr val="tx2"/>
                </a:solidFill>
              </a:rPr>
              <a:t>)</a:t>
            </a:r>
          </a:p>
          <a:p>
            <a:pPr>
              <a:buFont typeface="Wingdings" pitchFamily="2" charset="2"/>
              <a:buNone/>
              <a:defRPr/>
            </a:pPr>
            <a:r>
              <a:rPr lang="en-US" sz="1600" dirty="0" smtClean="0">
                <a:solidFill>
                  <a:schemeClr val="tx2"/>
                </a:solidFill>
              </a:rPr>
              <a:t>	- </a:t>
            </a:r>
            <a:r>
              <a:rPr lang="en-US" sz="1600" dirty="0" err="1" smtClean="0">
                <a:solidFill>
                  <a:schemeClr val="tx2"/>
                </a:solidFill>
              </a:rPr>
              <a:t>kegiatan</a:t>
            </a:r>
            <a:r>
              <a:rPr lang="en-US" sz="1600" dirty="0" smtClean="0">
                <a:solidFill>
                  <a:schemeClr val="tx2"/>
                </a:solidFill>
              </a:rPr>
              <a:t> </a:t>
            </a:r>
            <a:r>
              <a:rPr lang="en-US" sz="1600" dirty="0" err="1" smtClean="0">
                <a:solidFill>
                  <a:schemeClr val="tx2"/>
                </a:solidFill>
              </a:rPr>
              <a:t>merencanakan</a:t>
            </a:r>
            <a:r>
              <a:rPr lang="en-US" sz="1600" dirty="0" smtClean="0">
                <a:solidFill>
                  <a:schemeClr val="tx2"/>
                </a:solidFill>
              </a:rPr>
              <a:t> </a:t>
            </a:r>
            <a:r>
              <a:rPr lang="en-US" sz="1600" dirty="0" err="1" smtClean="0">
                <a:solidFill>
                  <a:schemeClr val="tx2"/>
                </a:solidFill>
              </a:rPr>
              <a:t>produksi</a:t>
            </a:r>
            <a:r>
              <a:rPr lang="en-US" sz="1600" dirty="0" smtClean="0">
                <a:solidFill>
                  <a:schemeClr val="tx2"/>
                </a:solidFill>
              </a:rPr>
              <a:t> </a:t>
            </a:r>
            <a:r>
              <a:rPr lang="en-US" sz="1600" dirty="0" err="1" smtClean="0">
                <a:solidFill>
                  <a:schemeClr val="tx2"/>
                </a:solidFill>
              </a:rPr>
              <a:t>dan</a:t>
            </a:r>
            <a:r>
              <a:rPr lang="en-US" sz="1600" dirty="0" smtClean="0">
                <a:solidFill>
                  <a:schemeClr val="tx2"/>
                </a:solidFill>
              </a:rPr>
              <a:t> </a:t>
            </a:r>
            <a:r>
              <a:rPr lang="en-US" sz="1600" dirty="0" err="1" smtClean="0">
                <a:solidFill>
                  <a:schemeClr val="tx2"/>
                </a:solidFill>
              </a:rPr>
              <a:t>persediaan</a:t>
            </a:r>
            <a:endParaRPr lang="en-US" sz="1600" dirty="0" smtClean="0">
              <a:solidFill>
                <a:schemeClr val="tx2"/>
              </a:solidFill>
            </a:endParaRPr>
          </a:p>
          <a:p>
            <a:pPr>
              <a:buFont typeface="Wingdings" pitchFamily="2" charset="2"/>
              <a:buNone/>
              <a:defRPr/>
            </a:pPr>
            <a:r>
              <a:rPr lang="en-US" sz="1600" dirty="0" smtClean="0">
                <a:solidFill>
                  <a:schemeClr val="tx2"/>
                </a:solidFill>
              </a:rPr>
              <a:t>	  ( </a:t>
            </a:r>
            <a:r>
              <a:rPr lang="en-US" sz="1600" i="1" dirty="0" smtClean="0">
                <a:solidFill>
                  <a:schemeClr val="tx2"/>
                </a:solidFill>
              </a:rPr>
              <a:t>planning and control</a:t>
            </a:r>
            <a:r>
              <a:rPr lang="en-US" sz="1600" dirty="0" smtClean="0">
                <a:solidFill>
                  <a:schemeClr val="tx2"/>
                </a:solidFill>
              </a:rPr>
              <a:t> )</a:t>
            </a:r>
          </a:p>
          <a:p>
            <a:pPr>
              <a:buFont typeface="Wingdings" pitchFamily="2" charset="2"/>
              <a:buNone/>
              <a:defRPr/>
            </a:pPr>
            <a:r>
              <a:rPr lang="en-US" sz="1600" dirty="0" smtClean="0">
                <a:solidFill>
                  <a:schemeClr val="tx2"/>
                </a:solidFill>
              </a:rPr>
              <a:t>	- </a:t>
            </a:r>
            <a:r>
              <a:rPr lang="en-US" sz="1600" dirty="0" err="1" smtClean="0">
                <a:solidFill>
                  <a:schemeClr val="tx2"/>
                </a:solidFill>
              </a:rPr>
              <a:t>kegiatan</a:t>
            </a:r>
            <a:r>
              <a:rPr lang="en-US" sz="1600" dirty="0" smtClean="0">
                <a:solidFill>
                  <a:schemeClr val="tx2"/>
                </a:solidFill>
              </a:rPr>
              <a:t> </a:t>
            </a:r>
            <a:r>
              <a:rPr lang="en-US" sz="1600" dirty="0" err="1" smtClean="0">
                <a:solidFill>
                  <a:schemeClr val="tx2"/>
                </a:solidFill>
              </a:rPr>
              <a:t>melakukan</a:t>
            </a:r>
            <a:r>
              <a:rPr lang="en-US" sz="1600" dirty="0" smtClean="0">
                <a:solidFill>
                  <a:schemeClr val="tx2"/>
                </a:solidFill>
              </a:rPr>
              <a:t> </a:t>
            </a:r>
            <a:r>
              <a:rPr lang="en-US" sz="1600" dirty="0" err="1" smtClean="0">
                <a:solidFill>
                  <a:schemeClr val="tx2"/>
                </a:solidFill>
              </a:rPr>
              <a:t>produksi</a:t>
            </a:r>
            <a:r>
              <a:rPr lang="en-US" sz="1600" dirty="0" smtClean="0">
                <a:solidFill>
                  <a:schemeClr val="tx2"/>
                </a:solidFill>
              </a:rPr>
              <a:t> ( </a:t>
            </a:r>
            <a:r>
              <a:rPr lang="en-US" sz="1600" i="1" dirty="0" smtClean="0">
                <a:solidFill>
                  <a:schemeClr val="tx2"/>
                </a:solidFill>
              </a:rPr>
              <a:t>production</a:t>
            </a:r>
            <a:r>
              <a:rPr lang="en-US" sz="1600" dirty="0" smtClean="0">
                <a:solidFill>
                  <a:schemeClr val="tx2"/>
                </a:solidFill>
              </a:rPr>
              <a:t> )</a:t>
            </a:r>
          </a:p>
          <a:p>
            <a:pPr>
              <a:buFont typeface="Wingdings" pitchFamily="2" charset="2"/>
              <a:buNone/>
              <a:defRPr/>
            </a:pPr>
            <a:r>
              <a:rPr lang="en-US" sz="1600" dirty="0" smtClean="0">
                <a:solidFill>
                  <a:schemeClr val="tx2"/>
                </a:solidFill>
              </a:rPr>
              <a:t>	- </a:t>
            </a:r>
            <a:r>
              <a:rPr lang="en-US" sz="1600" dirty="0" err="1" smtClean="0">
                <a:solidFill>
                  <a:schemeClr val="tx2"/>
                </a:solidFill>
              </a:rPr>
              <a:t>kegiatan</a:t>
            </a:r>
            <a:r>
              <a:rPr lang="en-US" sz="1600" dirty="0" smtClean="0">
                <a:solidFill>
                  <a:schemeClr val="tx2"/>
                </a:solidFill>
              </a:rPr>
              <a:t> </a:t>
            </a:r>
            <a:r>
              <a:rPr lang="en-US" sz="1600" dirty="0" err="1" smtClean="0">
                <a:solidFill>
                  <a:schemeClr val="tx2"/>
                </a:solidFill>
              </a:rPr>
              <a:t>melakukan</a:t>
            </a:r>
            <a:r>
              <a:rPr lang="en-US" sz="1600" dirty="0" smtClean="0">
                <a:solidFill>
                  <a:schemeClr val="tx2"/>
                </a:solidFill>
              </a:rPr>
              <a:t> </a:t>
            </a:r>
            <a:r>
              <a:rPr lang="en-US" sz="1600" dirty="0" err="1" smtClean="0">
                <a:solidFill>
                  <a:schemeClr val="tx2"/>
                </a:solidFill>
              </a:rPr>
              <a:t>pengiriman</a:t>
            </a:r>
            <a:r>
              <a:rPr lang="en-US" sz="1600" dirty="0" smtClean="0">
                <a:solidFill>
                  <a:schemeClr val="tx2"/>
                </a:solidFill>
              </a:rPr>
              <a:t> ( </a:t>
            </a:r>
            <a:r>
              <a:rPr lang="en-US" sz="1600" i="1" dirty="0" smtClean="0">
                <a:solidFill>
                  <a:schemeClr val="tx2"/>
                </a:solidFill>
              </a:rPr>
              <a:t>distribution</a:t>
            </a:r>
            <a:r>
              <a:rPr lang="en-US" sz="1600" dirty="0" smtClean="0">
                <a:solidFill>
                  <a:schemeClr val="tx2"/>
                </a:solidFill>
              </a:rPr>
              <a:t> )</a:t>
            </a:r>
            <a:endParaRPr lang="id-ID" sz="1600" dirty="0" smtClean="0">
              <a:solidFill>
                <a:schemeClr val="tx2"/>
              </a:solidFill>
            </a:endParaRPr>
          </a:p>
          <a:p>
            <a:pPr>
              <a:buFont typeface="Wingdings" pitchFamily="2" charset="2"/>
              <a:buNone/>
              <a:defRPr/>
            </a:pPr>
            <a:endParaRPr lang="id-ID" sz="1600" dirty="0">
              <a:solidFill>
                <a:schemeClr val="tx2"/>
              </a:solidFill>
            </a:endParaRPr>
          </a:p>
          <a:p>
            <a:pPr marL="95250" indent="-49213">
              <a:buFont typeface="Georgia" pitchFamily="18" charset="0"/>
              <a:buNone/>
              <a:defRPr/>
            </a:pPr>
            <a:r>
              <a:rPr lang="en-US" sz="1600" dirty="0" smtClean="0">
                <a:solidFill>
                  <a:schemeClr val="tx1">
                    <a:lumMod val="75000"/>
                    <a:lumOff val="25000"/>
                  </a:schemeClr>
                </a:solidFill>
                <a:sym typeface="Wingdings" pitchFamily="2" charset="2"/>
              </a:rPr>
              <a:t>SCM </a:t>
            </a:r>
            <a:r>
              <a:rPr lang="en-US" sz="1600" dirty="0" err="1" smtClean="0">
                <a:solidFill>
                  <a:schemeClr val="tx1">
                    <a:lumMod val="75000"/>
                    <a:lumOff val="25000"/>
                  </a:schemeClr>
                </a:solidFill>
                <a:sym typeface="Wingdings" pitchFamily="2" charset="2"/>
              </a:rPr>
              <a:t>menyediakan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informasi</a:t>
            </a:r>
            <a:r>
              <a:rPr lang="en-US" sz="1600" dirty="0" smtClean="0">
                <a:solidFill>
                  <a:schemeClr val="tx1">
                    <a:lumMod val="75000"/>
                    <a:lumOff val="25000"/>
                  </a:schemeClr>
                </a:solidFill>
                <a:sym typeface="Wingdings" pitchFamily="2" charset="2"/>
              </a:rPr>
              <a:t> yang </a:t>
            </a:r>
            <a:r>
              <a:rPr lang="en-US" sz="1600" dirty="0" err="1" smtClean="0">
                <a:solidFill>
                  <a:schemeClr val="tx1">
                    <a:lumMod val="75000"/>
                    <a:lumOff val="25000"/>
                  </a:schemeClr>
                </a:solidFill>
                <a:sym typeface="Wingdings" pitchFamily="2" charset="2"/>
              </a:rPr>
              <a:t>membantu</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para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anggota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rantai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pasokan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membuat</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keputusan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tetang</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pembelian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penjadwalan</a:t>
            </a:r>
            <a:r>
              <a:rPr lang="en-US" sz="1600" dirty="0" smtClean="0">
                <a:solidFill>
                  <a:schemeClr val="tx1">
                    <a:lumMod val="75000"/>
                    <a:lumOff val="25000"/>
                  </a:schemeClr>
                </a:solidFill>
                <a:sym typeface="Wingdings" pitchFamily="2" charset="2"/>
              </a:rPr>
              <a:t> yang </a:t>
            </a:r>
            <a:r>
              <a:rPr lang="en-US" sz="1600" dirty="0" err="1" smtClean="0">
                <a:solidFill>
                  <a:schemeClr val="tx1">
                    <a:lumMod val="75000"/>
                    <a:lumOff val="25000"/>
                  </a:schemeClr>
                </a:solidFill>
                <a:sym typeface="Wingdings" pitchFamily="2" charset="2"/>
              </a:rPr>
              <a:t>lebih</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baik</a:t>
            </a:r>
            <a:r>
              <a:rPr lang="en-US" sz="1600" dirty="0" smtClean="0">
                <a:solidFill>
                  <a:schemeClr val="tx1">
                    <a:lumMod val="75000"/>
                    <a:lumOff val="25000"/>
                  </a:schemeClr>
                </a:solidFill>
                <a:sym typeface="Wingdings" pitchFamily="2" charset="2"/>
              </a:rPr>
              <a:t>.</a:t>
            </a:r>
            <a:endParaRPr lang="id-ID" sz="1600" dirty="0" smtClean="0">
              <a:solidFill>
                <a:schemeClr val="tx1">
                  <a:lumMod val="75000"/>
                  <a:lumOff val="25000"/>
                </a:schemeClr>
              </a:solidFill>
              <a:sym typeface="Wingdings" pitchFamily="2" charset="2"/>
            </a:endParaRPr>
          </a:p>
          <a:p>
            <a:pPr>
              <a:buFont typeface="Wingdings" pitchFamily="2" charset="2"/>
              <a:buNone/>
              <a:defRPr/>
            </a:pPr>
            <a:endParaRPr lang="en-US" sz="1600" dirty="0" smtClean="0">
              <a:solidFill>
                <a:schemeClr val="tx2"/>
              </a:solidFill>
            </a:endParaRPr>
          </a:p>
          <a:p>
            <a:pPr marL="46037" indent="0">
              <a:buFont typeface="Georgia" pitchFamily="18" charset="0"/>
              <a:buNone/>
              <a:defRPr/>
            </a:pPr>
            <a:endParaRPr lang="id-ID" sz="1600" dirty="0"/>
          </a:p>
        </p:txBody>
      </p:sp>
    </p:spTree>
    <p:extLst>
      <p:ext uri="{BB962C8B-B14F-4D97-AF65-F5344CB8AC3E}">
        <p14:creationId xmlns:p14="http://schemas.microsoft.com/office/powerpoint/2010/main" val="218856578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irc_mi" descr="http://hari-cio-8a.blog.ugm.ac.id/files/2013/04/SCM.jpg"/>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762000" y="838200"/>
            <a:ext cx="7467600" cy="5105400"/>
          </a:xfrm>
          <a:prstGeom prst="rect">
            <a:avLst/>
          </a:prstGeom>
        </p:spPr>
      </p:pic>
    </p:spTree>
    <p:extLst>
      <p:ext uri="{BB962C8B-B14F-4D97-AF65-F5344CB8AC3E}">
        <p14:creationId xmlns:p14="http://schemas.microsoft.com/office/powerpoint/2010/main" val="3097905276"/>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irc_mi" descr="https://figures.boundless.com/13873/full/echnology-push-market-pull.png"/>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800100" y="908720"/>
            <a:ext cx="7620000" cy="4114800"/>
          </a:xfrm>
          <a:prstGeom prst="rect">
            <a:avLst/>
          </a:prstGeom>
        </p:spPr>
      </p:pic>
      <p:sp>
        <p:nvSpPr>
          <p:cNvPr id="61443" name="TextBox 3"/>
          <p:cNvSpPr txBox="1">
            <a:spLocks noChangeArrowheads="1"/>
          </p:cNvSpPr>
          <p:nvPr/>
        </p:nvSpPr>
        <p:spPr bwMode="auto">
          <a:xfrm>
            <a:off x="838200" y="5181600"/>
            <a:ext cx="7543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id-ID" b="1"/>
              <a:t>Push</a:t>
            </a:r>
            <a:r>
              <a:rPr lang="id-ID"/>
              <a:t> : disesuaikan dengan jadwal produksi,  jadwal kepada pemasoknya untuk menentukan kapan, jenis dan banyaknya barang yang akan dikirimkan</a:t>
            </a:r>
          </a:p>
          <a:p>
            <a:pPr algn="just" eaLnBrk="1" hangingPunct="1"/>
            <a:r>
              <a:rPr lang="id-ID" b="1"/>
              <a:t>Pull </a:t>
            </a:r>
            <a:r>
              <a:rPr lang="id-ID"/>
              <a:t>: disesuaikan dengan permintaan pelanggan, sehingga perusahaan dapat menyesuaikan permintaan</a:t>
            </a:r>
          </a:p>
        </p:txBody>
      </p:sp>
    </p:spTree>
    <p:extLst>
      <p:ext uri="{BB962C8B-B14F-4D97-AF65-F5344CB8AC3E}">
        <p14:creationId xmlns:p14="http://schemas.microsoft.com/office/powerpoint/2010/main" val="1910318240"/>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sz="quarter" idx="4294967295"/>
          </p:nvPr>
        </p:nvSpPr>
        <p:spPr>
          <a:xfrm>
            <a:off x="457200" y="762000"/>
            <a:ext cx="8229600" cy="5715000"/>
          </a:xfrm>
          <a:prstGeom prst="rect">
            <a:avLst/>
          </a:prstGeom>
        </p:spPr>
        <p:txBody>
          <a:bodyPr rtlCol="0">
            <a:normAutofit/>
          </a:bodyPr>
          <a:lstStyle/>
          <a:p>
            <a:pPr marL="0" indent="0" algn="just" eaLnBrk="1" fontAlgn="auto" hangingPunct="1">
              <a:lnSpc>
                <a:spcPct val="150000"/>
              </a:lnSpc>
              <a:spcAft>
                <a:spcPts val="0"/>
              </a:spcAft>
              <a:buClr>
                <a:schemeClr val="accent3"/>
              </a:buClr>
              <a:buFont typeface="Arial" charset="0"/>
              <a:buNone/>
              <a:defRPr/>
            </a:pPr>
            <a:r>
              <a:rPr lang="en-US" sz="1600" b="1" dirty="0" smtClean="0">
                <a:solidFill>
                  <a:schemeClr val="tx1">
                    <a:lumMod val="75000"/>
                    <a:lumOff val="25000"/>
                  </a:schemeClr>
                </a:solidFill>
              </a:rPr>
              <a:t>COSTUMER RELATIONSHIP MANAGEMENT </a:t>
            </a:r>
            <a:r>
              <a:rPr lang="id-ID" sz="1600" b="1" dirty="0" smtClean="0">
                <a:solidFill>
                  <a:schemeClr val="tx1">
                    <a:lumMod val="75000"/>
                    <a:lumOff val="25000"/>
                  </a:schemeClr>
                </a:solidFill>
              </a:rPr>
              <a:t> (</a:t>
            </a:r>
            <a:r>
              <a:rPr lang="en-US" sz="1600" b="1" dirty="0" smtClean="0">
                <a:solidFill>
                  <a:schemeClr val="tx1">
                    <a:lumMod val="75000"/>
                    <a:lumOff val="25000"/>
                  </a:schemeClr>
                </a:solidFill>
              </a:rPr>
              <a:t>CRM</a:t>
            </a:r>
            <a:r>
              <a:rPr lang="id-ID" sz="1600" b="1" dirty="0" smtClean="0">
                <a:solidFill>
                  <a:schemeClr val="tx1">
                    <a:lumMod val="75000"/>
                    <a:lumOff val="25000"/>
                  </a:schemeClr>
                </a:solidFill>
              </a:rPr>
              <a:t>)</a:t>
            </a:r>
            <a:endParaRPr lang="en-US" sz="1600" dirty="0" smtClean="0">
              <a:solidFill>
                <a:srgbClr val="FF0000"/>
              </a:solidFill>
              <a:sym typeface="Wingdings" pitchFamily="2" charset="2"/>
            </a:endParaRPr>
          </a:p>
          <a:p>
            <a:pPr marL="0" indent="0" algn="just" eaLnBrk="1" fontAlgn="auto" hangingPunct="1">
              <a:lnSpc>
                <a:spcPct val="150000"/>
              </a:lnSpc>
              <a:spcAft>
                <a:spcPts val="0"/>
              </a:spcAft>
              <a:buClr>
                <a:schemeClr val="accent3"/>
              </a:buClr>
              <a:buFontTx/>
              <a:buChar char="-"/>
              <a:defRPr/>
            </a:pPr>
            <a:r>
              <a:rPr lang="en-US" sz="1600" dirty="0" err="1" smtClean="0">
                <a:solidFill>
                  <a:schemeClr val="tx1">
                    <a:lumMod val="75000"/>
                    <a:lumOff val="25000"/>
                  </a:schemeClr>
                </a:solidFill>
                <a:sym typeface="Wingdings" pitchFamily="2" charset="2"/>
              </a:rPr>
              <a:t>Sistem</a:t>
            </a:r>
            <a:r>
              <a:rPr lang="en-US" sz="1600" dirty="0" smtClean="0">
                <a:solidFill>
                  <a:schemeClr val="tx1">
                    <a:lumMod val="75000"/>
                    <a:lumOff val="25000"/>
                  </a:schemeClr>
                </a:solidFill>
                <a:sym typeface="Wingdings" pitchFamily="2" charset="2"/>
              </a:rPr>
              <a:t> CRM  </a:t>
            </a:r>
            <a:r>
              <a:rPr lang="en-US" sz="1600" dirty="0" err="1" smtClean="0">
                <a:solidFill>
                  <a:schemeClr val="tx1">
                    <a:lumMod val="75000"/>
                    <a:lumOff val="25000"/>
                  </a:schemeClr>
                </a:solidFill>
                <a:sym typeface="Wingdings" pitchFamily="2" charset="2"/>
              </a:rPr>
              <a:t>menyediakan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satu</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pandangan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dari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sisi</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perusahaan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terhadap</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pelanggan</a:t>
            </a:r>
            <a:r>
              <a:rPr lang="en-US" sz="1600" dirty="0" smtClean="0">
                <a:solidFill>
                  <a:schemeClr val="tx1">
                    <a:lumMod val="75000"/>
                    <a:lumOff val="25000"/>
                  </a:schemeClr>
                </a:solidFill>
                <a:sym typeface="Wingdings" pitchFamily="2" charset="2"/>
              </a:rPr>
              <a:t> yang </a:t>
            </a:r>
            <a:r>
              <a:rPr lang="en-US" sz="1600" dirty="0" err="1" smtClean="0">
                <a:solidFill>
                  <a:schemeClr val="tx1">
                    <a:lumMod val="75000"/>
                    <a:lumOff val="25000"/>
                  </a:schemeClr>
                </a:solidFill>
                <a:sym typeface="Wingdings" pitchFamily="2" charset="2"/>
              </a:rPr>
              <a:t>berguna</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untuk</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meningkatkan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penjualan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dan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layanan</a:t>
            </a:r>
            <a:r>
              <a:rPr lang="en-US" sz="1600" dirty="0" smtClean="0">
                <a:solidFill>
                  <a:schemeClr val="tx1">
                    <a:lumMod val="75000"/>
                    <a:lumOff val="25000"/>
                  </a:schemeClr>
                </a:solidFill>
                <a:sym typeface="Wingdings" pitchFamily="2" charset="2"/>
              </a:rPr>
              <a:t> </a:t>
            </a:r>
            <a:r>
              <a:rPr lang="en-US" sz="1600" dirty="0" err="1" smtClean="0">
                <a:solidFill>
                  <a:schemeClr val="tx1">
                    <a:lumMod val="75000"/>
                    <a:lumOff val="25000"/>
                  </a:schemeClr>
                </a:solidFill>
                <a:sym typeface="Wingdings" pitchFamily="2" charset="2"/>
              </a:rPr>
              <a:t>pelanggan</a:t>
            </a:r>
            <a:r>
              <a:rPr lang="en-US" sz="1600" dirty="0" smtClean="0">
                <a:solidFill>
                  <a:schemeClr val="tx1">
                    <a:lumMod val="75000"/>
                    <a:lumOff val="25000"/>
                  </a:schemeClr>
                </a:solidFill>
                <a:sym typeface="Wingdings" pitchFamily="2" charset="2"/>
              </a:rPr>
              <a:t>.</a:t>
            </a:r>
            <a:endParaRPr lang="id-ID" sz="1600" dirty="0" smtClean="0">
              <a:solidFill>
                <a:schemeClr val="tx1">
                  <a:lumMod val="75000"/>
                  <a:lumOff val="25000"/>
                </a:schemeClr>
              </a:solidFill>
              <a:sym typeface="Wingdings" pitchFamily="2" charset="2"/>
            </a:endParaRPr>
          </a:p>
          <a:p>
            <a:pPr marL="0" indent="0" algn="just" eaLnBrk="1" fontAlgn="auto" hangingPunct="1">
              <a:lnSpc>
                <a:spcPct val="150000"/>
              </a:lnSpc>
              <a:spcAft>
                <a:spcPts val="0"/>
              </a:spcAft>
              <a:buClr>
                <a:schemeClr val="accent3"/>
              </a:buClr>
              <a:buFontTx/>
              <a:buChar char="-"/>
              <a:defRPr/>
            </a:pPr>
            <a:r>
              <a:rPr lang="id-ID" sz="1600" dirty="0" smtClean="0">
                <a:solidFill>
                  <a:schemeClr val="tx1">
                    <a:lumMod val="75000"/>
                    <a:lumOff val="25000"/>
                  </a:schemeClr>
                </a:solidFill>
                <a:sym typeface="Wingdings" pitchFamily="2" charset="2"/>
              </a:rPr>
              <a:t>CRM mengombinasikan kebijakan, proses dan strategi yang diterapkan perusahaan menjadi satu kesatuan yang digunakan untuk melakukan interaksi  dengan pelanggan dan juga untuk menelusuri  pelanggan.</a:t>
            </a:r>
          </a:p>
          <a:p>
            <a:pPr marL="0" indent="0" algn="just" eaLnBrk="1" fontAlgn="auto" hangingPunct="1">
              <a:lnSpc>
                <a:spcPct val="150000"/>
              </a:lnSpc>
              <a:spcAft>
                <a:spcPts val="0"/>
              </a:spcAft>
              <a:buClr>
                <a:schemeClr val="accent3"/>
              </a:buClr>
              <a:buFontTx/>
              <a:buChar char="-"/>
              <a:defRPr/>
            </a:pPr>
            <a:r>
              <a:rPr lang="id-ID" sz="1600" b="1" dirty="0" smtClean="0">
                <a:solidFill>
                  <a:schemeClr val="tx1">
                    <a:lumMod val="75000"/>
                    <a:lumOff val="25000"/>
                  </a:schemeClr>
                </a:solidFill>
                <a:sym typeface="Wingdings" pitchFamily="2" charset="2"/>
              </a:rPr>
              <a:t>Tujuan CRM dalam bisnis :</a:t>
            </a:r>
          </a:p>
          <a:p>
            <a:pPr marL="0" indent="0" algn="just" eaLnBrk="1" fontAlgn="auto" hangingPunct="1">
              <a:lnSpc>
                <a:spcPct val="150000"/>
              </a:lnSpc>
              <a:spcAft>
                <a:spcPts val="0"/>
              </a:spcAft>
              <a:buClr>
                <a:schemeClr val="accent3"/>
              </a:buClr>
              <a:buFontTx/>
              <a:buChar char="-"/>
              <a:defRPr/>
            </a:pPr>
            <a:r>
              <a:rPr lang="id-ID" sz="1600" dirty="0" smtClean="0">
                <a:solidFill>
                  <a:schemeClr val="tx1">
                    <a:lumMod val="75000"/>
                    <a:lumOff val="25000"/>
                  </a:schemeClr>
                </a:solidFill>
                <a:sym typeface="Wingdings" pitchFamily="2" charset="2"/>
              </a:rPr>
              <a:t>- Meningkatkan hubungan antara perusahaan dan pelanggan yang sudah ada untuk meningkatkan pendapatan</a:t>
            </a:r>
          </a:p>
          <a:p>
            <a:pPr marL="0" indent="0" algn="just" eaLnBrk="1" fontAlgn="auto" hangingPunct="1">
              <a:lnSpc>
                <a:spcPct val="150000"/>
              </a:lnSpc>
              <a:spcAft>
                <a:spcPts val="0"/>
              </a:spcAft>
              <a:buClr>
                <a:schemeClr val="accent3"/>
              </a:buClr>
              <a:buFontTx/>
              <a:buChar char="-"/>
              <a:defRPr/>
            </a:pPr>
            <a:r>
              <a:rPr lang="id-ID" sz="1600" dirty="0" smtClean="0">
                <a:solidFill>
                  <a:schemeClr val="tx1">
                    <a:lumMod val="75000"/>
                    <a:lumOff val="25000"/>
                  </a:schemeClr>
                </a:solidFill>
                <a:sym typeface="Wingdings" pitchFamily="2" charset="2"/>
              </a:rPr>
              <a:t>- Menyediakan informasi yang lengkap tentang pelanggan sehingga memudahkan dalam penjualan</a:t>
            </a:r>
          </a:p>
          <a:p>
            <a:pPr marL="0" indent="0" algn="just" eaLnBrk="1" fontAlgn="auto" hangingPunct="1">
              <a:lnSpc>
                <a:spcPct val="150000"/>
              </a:lnSpc>
              <a:spcAft>
                <a:spcPts val="0"/>
              </a:spcAft>
              <a:buClr>
                <a:schemeClr val="accent3"/>
              </a:buClr>
              <a:buFontTx/>
              <a:buChar char="-"/>
              <a:defRPr/>
            </a:pPr>
            <a:r>
              <a:rPr lang="id-ID" sz="1600" dirty="0" smtClean="0">
                <a:solidFill>
                  <a:schemeClr val="tx1">
                    <a:lumMod val="75000"/>
                    <a:lumOff val="25000"/>
                  </a:schemeClr>
                </a:solidFill>
                <a:sym typeface="Wingdings" pitchFamily="2" charset="2"/>
              </a:rPr>
              <a:t>- Menggunakan informasi yang terintegrasi untuk  menghasilkan pelayanan yang memuaskan dengan memanfaatkan informasi pelanggan untuk memenuhi kebutuhan pelanggan sehingga dapat menghemat waktu pelanggan</a:t>
            </a:r>
          </a:p>
          <a:p>
            <a:pPr marL="0" indent="0" algn="just" eaLnBrk="1" fontAlgn="auto" hangingPunct="1">
              <a:lnSpc>
                <a:spcPct val="150000"/>
              </a:lnSpc>
              <a:spcAft>
                <a:spcPts val="0"/>
              </a:spcAft>
              <a:buClr>
                <a:schemeClr val="accent3"/>
              </a:buClr>
              <a:buFontTx/>
              <a:buChar char="-"/>
              <a:defRPr/>
            </a:pPr>
            <a:endParaRPr lang="en-US" sz="1600" dirty="0" smtClean="0">
              <a:solidFill>
                <a:schemeClr val="tx1">
                  <a:lumMod val="75000"/>
                  <a:lumOff val="25000"/>
                </a:schemeClr>
              </a:solidFill>
              <a:sym typeface="Wingdings" pitchFamily="2" charset="2"/>
            </a:endParaRPr>
          </a:p>
        </p:txBody>
      </p:sp>
      <p:pic>
        <p:nvPicPr>
          <p:cNvPr id="62467" name="irc_mi" descr="https://encrypted-tbn1.gstatic.com/images?q=tbn:ANd9GcTMjxzcvSa7rUqQp64nXZ9p6kPxQCFW-fQP3d4indWIHwiCyjE3jQ"/>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276225"/>
            <a:ext cx="1905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339983"/>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81000" y="1052736"/>
            <a:ext cx="7772400" cy="5195664"/>
          </a:xfrm>
          <a:prstGeom prst="rect">
            <a:avLst/>
          </a:prstGeom>
        </p:spPr>
        <p:txBody>
          <a:bodyPr/>
          <a:lstStyle/>
          <a:p>
            <a:pPr marL="46037" indent="0">
              <a:buFont typeface="Georgia" pitchFamily="18" charset="0"/>
              <a:buNone/>
              <a:defRPr/>
            </a:pPr>
            <a:r>
              <a:rPr lang="id-ID" sz="1800" b="1" dirty="0" smtClean="0"/>
              <a:t>Manfaat CRM terhadap Bisnis </a:t>
            </a:r>
            <a:r>
              <a:rPr lang="id-ID" sz="1600" dirty="0" smtClean="0"/>
              <a:t>:</a:t>
            </a:r>
          </a:p>
          <a:p>
            <a:pPr>
              <a:buFontTx/>
              <a:buChar char="-"/>
              <a:defRPr/>
            </a:pPr>
            <a:r>
              <a:rPr lang="id-ID" sz="1600" dirty="0" smtClean="0"/>
              <a:t>Mendorong Loyalitas pelanggan</a:t>
            </a:r>
          </a:p>
          <a:p>
            <a:pPr>
              <a:buFontTx/>
              <a:buChar char="-"/>
              <a:defRPr/>
            </a:pPr>
            <a:r>
              <a:rPr lang="id-ID" sz="1600" dirty="0" smtClean="0"/>
              <a:t>Mengurangi biaya</a:t>
            </a:r>
          </a:p>
          <a:p>
            <a:pPr>
              <a:buFontTx/>
              <a:buChar char="-"/>
              <a:defRPr/>
            </a:pPr>
            <a:r>
              <a:rPr lang="id-ID" sz="1600" dirty="0" smtClean="0"/>
              <a:t>Meningkatkan efisiensi operasional</a:t>
            </a:r>
          </a:p>
          <a:p>
            <a:pPr marL="276225" indent="0" algn="just">
              <a:buFont typeface="Georgia" pitchFamily="18" charset="0"/>
              <a:buNone/>
              <a:defRPr/>
            </a:pPr>
            <a:r>
              <a:rPr lang="id-ID" sz="1600" dirty="0" smtClean="0"/>
              <a:t>Kemudahan </a:t>
            </a:r>
            <a:r>
              <a:rPr lang="id-ID" sz="1600" dirty="0"/>
              <a:t>proses penjualan dan layanan akan dapat mengurangi risiko turunnya kualitas pelayanan dan mengurangi beban </a:t>
            </a:r>
            <a:r>
              <a:rPr lang="id-ID" sz="1600" i="1" dirty="0"/>
              <a:t>cash flow</a:t>
            </a:r>
            <a:r>
              <a:rPr lang="id-ID" sz="1600" dirty="0" smtClean="0"/>
              <a:t>.</a:t>
            </a:r>
          </a:p>
          <a:p>
            <a:pPr>
              <a:buFontTx/>
              <a:buChar char="-"/>
              <a:defRPr/>
            </a:pPr>
            <a:r>
              <a:rPr lang="id-ID" sz="1600" dirty="0" smtClean="0"/>
              <a:t>Peningkatan time to market</a:t>
            </a:r>
          </a:p>
          <a:p>
            <a:pPr marL="276225" indent="0" algn="just">
              <a:buFont typeface="Georgia" pitchFamily="18" charset="0"/>
              <a:buNone/>
              <a:defRPr/>
            </a:pPr>
            <a:r>
              <a:rPr lang="id-ID" sz="1600" dirty="0"/>
              <a:t>Penerapan CRM akan memungkinkan perusahaan mendapatkan informasi mengenai pelanggan seperti data tren pembelian oleh pelanggan yang dapat dimanfaatkan perusahaan dalam menentukan waktu yang tepat dalam memasarkan suatu produk</a:t>
            </a:r>
            <a:endParaRPr lang="id-ID" sz="1600" dirty="0" smtClean="0"/>
          </a:p>
          <a:p>
            <a:pPr>
              <a:buFontTx/>
              <a:buChar char="-"/>
              <a:defRPr/>
            </a:pPr>
            <a:r>
              <a:rPr lang="id-ID" sz="1600" dirty="0" smtClean="0"/>
              <a:t>Meningkatkan pendapatan</a:t>
            </a:r>
          </a:p>
          <a:p>
            <a:pPr marL="276225" indent="0" algn="just">
              <a:buFont typeface="Georgia" pitchFamily="18" charset="0"/>
              <a:buNone/>
              <a:defRPr/>
            </a:pPr>
            <a:r>
              <a:rPr lang="id-ID" sz="1600" dirty="0" smtClean="0"/>
              <a:t>Penerapan </a:t>
            </a:r>
            <a:r>
              <a:rPr lang="id-ID" sz="1600" dirty="0"/>
              <a:t>CRM yang tepat akan meningkatkan loyalitas pelanggan, mengurangi biaya, meningkatkan efisiensi operasional, dan peningkatan </a:t>
            </a:r>
            <a:r>
              <a:rPr lang="id-ID" sz="1600" i="1" dirty="0"/>
              <a:t>time to market</a:t>
            </a:r>
            <a:r>
              <a:rPr lang="id-ID" sz="1600" dirty="0"/>
              <a:t> yang pada akhirnya akan berujung pada peningkatan pendapatan perusahaan</a:t>
            </a:r>
          </a:p>
        </p:txBody>
      </p:sp>
    </p:spTree>
    <p:extLst>
      <p:ext uri="{BB962C8B-B14F-4D97-AF65-F5344CB8AC3E}">
        <p14:creationId xmlns:p14="http://schemas.microsoft.com/office/powerpoint/2010/main" val="77818836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ProjectStatusReport</Template>
  <TotalTime>0</TotalTime>
  <Words>807</Words>
  <Application>Microsoft Office PowerPoint</Application>
  <PresentationFormat>On-screen Show (4:3)</PresentationFormat>
  <Paragraphs>78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Project Status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2020-06-23T02:04:20Z</dcterms:created>
  <dcterms:modified xsi:type="dcterms:W3CDTF">2020-06-23T02:14:38Z</dcterms:modified>
</cp:coreProperties>
</file>