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7" r:id="rId3"/>
    <p:sldId id="268" r:id="rId4"/>
    <p:sldId id="285" r:id="rId5"/>
    <p:sldId id="271" r:id="rId6"/>
    <p:sldId id="269" r:id="rId7"/>
    <p:sldId id="270" r:id="rId8"/>
    <p:sldId id="273" r:id="rId9"/>
    <p:sldId id="274" r:id="rId10"/>
    <p:sldId id="275" r:id="rId11"/>
    <p:sldId id="282" r:id="rId12"/>
    <p:sldId id="279" r:id="rId13"/>
    <p:sldId id="276" r:id="rId14"/>
    <p:sldId id="277" r:id="rId15"/>
    <p:sldId id="278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6182" autoAdjust="0"/>
  </p:normalViewPr>
  <p:slideViewPr>
    <p:cSldViewPr showGuides="1">
      <p:cViewPr varScale="1">
        <p:scale>
          <a:sx n="71" d="100"/>
          <a:sy n="71" d="100"/>
        </p:scale>
        <p:origin x="582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6/26/2020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6/26/2020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6/26/2020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JAWABAN NOTASI POLISH </a:t>
            </a:r>
            <a:r>
              <a:rPr lang="en-US" sz="4000" dirty="0" smtClean="0"/>
              <a:t>(IMPLEMENTASI STACK)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TEKNIK INFORMATIKA 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258" y="222551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c1(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827823"/>
              </p:ext>
            </p:extLst>
          </p:nvPr>
        </p:nvGraphicFramePr>
        <p:xfrm>
          <a:off x="1065212" y="1335741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370012" y="1803827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8.       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7612" y="3657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10.        1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17612" y="400278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11.        3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17612" y="435814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12.        +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17612" y="52686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13.        2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60811" y="1803827"/>
            <a:ext cx="105812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2,4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60812" y="3667986"/>
            <a:ext cx="13620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6,1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94412" y="2108627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60812" y="4002782"/>
            <a:ext cx="13620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6,1,3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484812" y="1792941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Var1=2,Var2=2,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+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2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2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</a:t>
            </a:r>
            <a:r>
              <a:rPr lang="en-US" sz="2000" b="1" dirty="0"/>
              <a:t>4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960812" y="4343400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6,4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960812" y="52834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6,4,2 </a:t>
            </a:r>
            <a:endParaRPr lang="en-US" sz="20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065212" y="3704487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477441" y="4345231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Var1=3,Var2=1,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+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</a:t>
            </a:r>
            <a:r>
              <a:rPr lang="en-US" sz="2000" b="1" dirty="0"/>
              <a:t>1</a:t>
            </a:r>
            <a:r>
              <a:rPr lang="en-US" sz="2000" b="1" dirty="0" smtClean="0"/>
              <a:t> </a:t>
            </a:r>
            <a:r>
              <a:rPr lang="en-US" sz="2000" b="1" dirty="0"/>
              <a:t>+</a:t>
            </a:r>
            <a:r>
              <a:rPr lang="en-US" sz="2000" b="1" dirty="0" smtClean="0"/>
              <a:t> </a:t>
            </a:r>
            <a:r>
              <a:rPr lang="en-US" sz="2000" b="1" dirty="0"/>
              <a:t>3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</a:t>
            </a:r>
            <a:r>
              <a:rPr lang="en-US" sz="2000" b="1" dirty="0"/>
              <a:t>4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1065212" y="4041202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065212" y="4397188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65212" y="53340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65212" y="5661212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65212" y="2770094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70012" y="274561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</a:t>
            </a:r>
            <a:r>
              <a:rPr lang="en-US" sz="2000" b="1" dirty="0" smtClean="0"/>
              <a:t>.        + 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968182" y="273086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6   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484811" y="2753281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Var1=4,Var2=2,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+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2 </a:t>
            </a:r>
            <a:r>
              <a:rPr lang="en-US" sz="2000" b="1" dirty="0"/>
              <a:t>+</a:t>
            </a:r>
            <a:r>
              <a:rPr lang="en-US" sz="2000" b="1" dirty="0" smtClean="0"/>
              <a:t> 4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6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107056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8" grpId="0"/>
      <p:bldP spid="19" grpId="0"/>
      <p:bldP spid="25" grpId="0"/>
      <p:bldP spid="26" grpId="0"/>
      <p:bldP spid="28" grpId="0"/>
      <p:bldP spid="29" grpId="0"/>
      <p:bldP spid="34" grpId="0"/>
      <p:bldP spid="36" grpId="0"/>
      <p:bldP spid="55" grpId="0"/>
      <p:bldP spid="33" grpId="0"/>
      <p:bldP spid="38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17" y="298751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c1(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76142"/>
              </p:ext>
            </p:extLst>
          </p:nvPr>
        </p:nvGraphicFramePr>
        <p:xfrm>
          <a:off x="1065212" y="1461802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17612" y="2890492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15.        )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94412" y="2234688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065212" y="3366802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17612" y="198953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14.        </a:t>
            </a:r>
            <a:r>
              <a:rPr lang="en-US" sz="2000" b="1" dirty="0"/>
              <a:t>/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065212" y="2923049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89012" y="3519202"/>
            <a:ext cx="9296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Value = </a:t>
            </a:r>
            <a:r>
              <a:rPr lang="en-US" b="1" dirty="0" smtClean="0">
                <a:solidFill>
                  <a:srgbClr val="FF0000"/>
                </a:solidFill>
              </a:rPr>
              <a:t>6 (</a:t>
            </a:r>
            <a:r>
              <a:rPr lang="en-US" b="1" dirty="0" err="1" smtClean="0">
                <a:solidFill>
                  <a:srgbClr val="FF0000"/>
                </a:solidFill>
              </a:rPr>
              <a:t>Soal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dianulir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karena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kurang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satu</a:t>
            </a:r>
            <a:r>
              <a:rPr lang="en-US" b="1" dirty="0" smtClean="0">
                <a:solidFill>
                  <a:srgbClr val="FF0000"/>
                </a:solidFill>
              </a:rPr>
              <a:t> operator)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7924" y="1962645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6,2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477440" y="1970139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Var1=2,Var2=4,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/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4 / 2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2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564382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74637"/>
            <a:ext cx="8229600" cy="563563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/>
              <a:t>Jawaban</a:t>
            </a:r>
            <a:r>
              <a:rPr lang="en-US" sz="3600" b="1" dirty="0"/>
              <a:t> No. </a:t>
            </a:r>
            <a:r>
              <a:rPr lang="en-US" sz="3600" b="1" dirty="0" smtClean="0"/>
              <a:t>c1(</a:t>
            </a:r>
            <a:r>
              <a:rPr lang="en-US" sz="3600" b="1" dirty="0" err="1" smtClean="0"/>
              <a:t>lanjutan</a:t>
            </a:r>
            <a:r>
              <a:rPr lang="en-US" sz="3600" b="1" dirty="0"/>
              <a:t>)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5212" y="97165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b="1" dirty="0"/>
          </a:p>
          <a:p>
            <a:pPr>
              <a:lnSpc>
                <a:spcPct val="95000"/>
              </a:lnSpc>
            </a:pPr>
            <a:r>
              <a:rPr lang="en-US" b="1" dirty="0"/>
              <a:t>P : </a:t>
            </a:r>
            <a:r>
              <a:rPr lang="en-US" b="1" dirty="0" smtClean="0"/>
              <a:t>2,6,3</a:t>
            </a:r>
            <a:r>
              <a:rPr lang="en-US" b="1" dirty="0"/>
              <a:t>,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/>
              <a:t>,3,1,-,</a:t>
            </a:r>
            <a:r>
              <a:rPr lang="en-US" b="1" baseline="30000" dirty="0"/>
              <a:t>^</a:t>
            </a:r>
            <a:r>
              <a:rPr lang="en-US" b="1" dirty="0"/>
              <a:t>,+,1,3,+,2,/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2812" y="1066800"/>
            <a:ext cx="86868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baseline="30000" dirty="0" smtClean="0">
                <a:solidFill>
                  <a:srgbClr val="FF0000"/>
                </a:solidFill>
              </a:rPr>
              <a:t>- 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Menggunakan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 Cara Manual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9118" y="1671935"/>
            <a:ext cx="584209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2,</a:t>
            </a:r>
            <a:r>
              <a:rPr lang="en-US" b="1" dirty="0" smtClean="0">
                <a:solidFill>
                  <a:srgbClr val="FF0000"/>
                </a:solidFill>
              </a:rPr>
              <a:t>[6 / 3]</a:t>
            </a:r>
            <a:r>
              <a:rPr lang="en-US" b="1" dirty="0" smtClean="0"/>
              <a:t>,3,1</a:t>
            </a:r>
            <a:r>
              <a:rPr lang="en-US" b="1" dirty="0"/>
              <a:t>,-,</a:t>
            </a:r>
            <a:r>
              <a:rPr lang="en-US" b="1" baseline="30000" dirty="0"/>
              <a:t>^</a:t>
            </a:r>
            <a:r>
              <a:rPr lang="en-US" b="1" dirty="0"/>
              <a:t>,+,1,3,+,2,/</a:t>
            </a:r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5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320706" y="2429470"/>
            <a:ext cx="515470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2,2,</a:t>
            </a:r>
            <a:r>
              <a:rPr lang="en-US" b="1" dirty="0" smtClean="0">
                <a:solidFill>
                  <a:srgbClr val="FF0000"/>
                </a:solidFill>
              </a:rPr>
              <a:t>[3-1]</a:t>
            </a:r>
            <a:r>
              <a:rPr lang="en-US" b="1" dirty="0" smtClean="0"/>
              <a:t>,</a:t>
            </a:r>
            <a:r>
              <a:rPr lang="en-US" b="1" baseline="30000" dirty="0" smtClean="0"/>
              <a:t>^</a:t>
            </a:r>
            <a:r>
              <a:rPr lang="en-US" b="1" dirty="0" smtClean="0"/>
              <a:t>,+,</a:t>
            </a:r>
            <a:r>
              <a:rPr lang="en-US" b="1" dirty="0"/>
              <a:t>1,3,+,2,/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11741" y="2810470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2,2,</a:t>
            </a:r>
            <a:r>
              <a:rPr lang="en-US" b="1" dirty="0"/>
              <a:t>2</a:t>
            </a:r>
            <a:r>
              <a:rPr lang="en-US" b="1" dirty="0" smtClean="0"/>
              <a:t>,</a:t>
            </a:r>
            <a:r>
              <a:rPr lang="en-US" b="1" baseline="30000" dirty="0" smtClean="0">
                <a:solidFill>
                  <a:srgbClr val="FF0000"/>
                </a:solidFill>
              </a:rPr>
              <a:t>^</a:t>
            </a:r>
            <a:r>
              <a:rPr lang="en-US" b="1" dirty="0" smtClean="0"/>
              <a:t>,+,</a:t>
            </a:r>
            <a:r>
              <a:rPr lang="en-US" b="1" dirty="0"/>
              <a:t>1,3,+,2,/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7259" y="3191470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2,</a:t>
            </a:r>
            <a:r>
              <a:rPr lang="en-US" b="1" dirty="0" smtClean="0">
                <a:solidFill>
                  <a:srgbClr val="FF0000"/>
                </a:solidFill>
              </a:rPr>
              <a:t>[2</a:t>
            </a:r>
            <a:r>
              <a:rPr lang="en-US" b="1" baseline="30000" dirty="0" smtClean="0">
                <a:solidFill>
                  <a:srgbClr val="FF0000"/>
                </a:solidFill>
              </a:rPr>
              <a:t>^</a:t>
            </a:r>
            <a:r>
              <a:rPr lang="en-US" b="1" dirty="0" smtClean="0">
                <a:solidFill>
                  <a:srgbClr val="FF0000"/>
                </a:solidFill>
              </a:rPr>
              <a:t>2]</a:t>
            </a:r>
            <a:r>
              <a:rPr lang="en-US" b="1" dirty="0" smtClean="0"/>
              <a:t>,+,</a:t>
            </a:r>
            <a:r>
              <a:rPr lang="en-US" b="1" dirty="0"/>
              <a:t>1,3,+,2,/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07259" y="3572470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2,</a:t>
            </a:r>
            <a:r>
              <a:rPr lang="en-US" b="1" dirty="0"/>
              <a:t>4</a:t>
            </a:r>
            <a:r>
              <a:rPr lang="en-US" b="1" dirty="0" smtClean="0"/>
              <a:t>,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/>
              <a:t>,</a:t>
            </a:r>
            <a:r>
              <a:rPr lang="en-US" b="1" dirty="0"/>
              <a:t>1,3,+,2,/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02777" y="3904164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[2+4]</a:t>
            </a:r>
            <a:r>
              <a:rPr lang="en-US" b="1" dirty="0" smtClean="0"/>
              <a:t>,1,3</a:t>
            </a:r>
            <a:r>
              <a:rPr lang="en-US" b="1" dirty="0"/>
              <a:t>,+,2,/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07259" y="4258270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6,1,3</a:t>
            </a:r>
            <a:r>
              <a:rPr lang="en-US" b="1" dirty="0"/>
              <a:t>,</a:t>
            </a:r>
            <a:r>
              <a:rPr lang="en-US" b="1" dirty="0">
                <a:solidFill>
                  <a:srgbClr val="FF0000"/>
                </a:solidFill>
              </a:rPr>
              <a:t>+</a:t>
            </a:r>
            <a:r>
              <a:rPr lang="en-US" b="1" dirty="0"/>
              <a:t>,2,/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11742" y="4639270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6,</a:t>
            </a:r>
            <a:r>
              <a:rPr lang="en-US" b="1" dirty="0" smtClean="0">
                <a:solidFill>
                  <a:srgbClr val="FF0000"/>
                </a:solidFill>
              </a:rPr>
              <a:t>[1+3]</a:t>
            </a:r>
            <a:r>
              <a:rPr lang="en-US" b="1" dirty="0" smtClean="0"/>
              <a:t>,2</a:t>
            </a:r>
            <a:r>
              <a:rPr lang="en-US" b="1" dirty="0"/>
              <a:t>,/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07259" y="5020270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6,</a:t>
            </a:r>
            <a:r>
              <a:rPr lang="en-US" b="1" dirty="0"/>
              <a:t>4</a:t>
            </a:r>
            <a:r>
              <a:rPr lang="en-US" b="1" dirty="0" smtClean="0"/>
              <a:t>,2</a:t>
            </a:r>
            <a:r>
              <a:rPr lang="en-US" b="1" dirty="0"/>
              <a:t>,</a:t>
            </a:r>
            <a:r>
              <a:rPr lang="en-US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07259" y="540127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6</a:t>
            </a:r>
            <a:r>
              <a:rPr lang="en-US" b="1" dirty="0" smtClean="0"/>
              <a:t>,</a:t>
            </a:r>
            <a:r>
              <a:rPr lang="en-US" b="1" dirty="0" smtClean="0">
                <a:solidFill>
                  <a:srgbClr val="FF0000"/>
                </a:solidFill>
              </a:rPr>
              <a:t>[4/2]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2518" y="6091535"/>
            <a:ext cx="635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Value : (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ada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ym typeface="Wingdings" panose="05000000000000000000" pitchFamily="2" charset="2"/>
              </a:rPr>
              <a:t>dianulir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20706" y="2071402"/>
            <a:ext cx="584209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2,2,3,1</a:t>
            </a:r>
            <a:r>
              <a:rPr lang="en-US" b="1" dirty="0"/>
              <a:t>,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/>
              <a:t>,</a:t>
            </a:r>
            <a:r>
              <a:rPr lang="en-US" b="1" baseline="30000" dirty="0"/>
              <a:t>^</a:t>
            </a:r>
            <a:r>
              <a:rPr lang="en-US" b="1" dirty="0"/>
              <a:t>,+,1,3,+,2</a:t>
            </a:r>
            <a:r>
              <a:rPr lang="en-US" b="1" dirty="0" smtClean="0"/>
              <a:t>,/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10844" y="5723982"/>
            <a:ext cx="435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6,2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98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5" grpId="0"/>
      <p:bldP spid="2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c2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143000"/>
            <a:ext cx="8229600" cy="5248275"/>
          </a:xfrm>
        </p:spPr>
        <p:txBody>
          <a:bodyPr/>
          <a:lstStyle/>
          <a:p>
            <a:pPr marL="403225" indent="-4000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dirty="0"/>
              <a:t>P : </a:t>
            </a:r>
            <a:r>
              <a:rPr lang="en-US" dirty="0" err="1"/>
              <a:t>a,b,+,d,^,f,k,-,d</a:t>
            </a:r>
            <a:r>
              <a:rPr lang="en-US" dirty="0"/>
              <a:t>,*,-,a,/</a:t>
            </a:r>
          </a:p>
          <a:p>
            <a:pPr marL="403225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(a = 3, b = 1, d = 2, f = 7, k = 4)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2412" y="2057400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27212" y="25254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1.    </a:t>
            </a:r>
            <a:r>
              <a:rPr lang="en-US" sz="2000" b="1" dirty="0" smtClean="0"/>
              <a:t>    3 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7212" y="2830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   </a:t>
            </a:r>
            <a:r>
              <a:rPr lang="en-US" sz="2000" b="1" dirty="0" smtClean="0"/>
              <a:t>    1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27212" y="317480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/>
              <a:t>.        +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27212" y="456943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5.       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27212" y="551659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6.        7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18012" y="2525486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18012" y="2840672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3,1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51612" y="28302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18012" y="316005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4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418012" y="458418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418012" y="551329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16,7  </a:t>
            </a:r>
            <a:endParaRPr lang="en-US" sz="20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522412" y="2890579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39786" y="1200948"/>
            <a:ext cx="52458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P : </a:t>
            </a:r>
            <a:r>
              <a:rPr lang="en-US" b="1" dirty="0" smtClean="0"/>
              <a:t>3,1,+,2,^,7,4,-,2,*,-,3,/,)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6612" y="762000"/>
            <a:ext cx="45572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942012" y="1285640"/>
            <a:ext cx="381000" cy="22860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934641" y="4594412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Var1=2,Var2=4,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4 </a:t>
            </a:r>
            <a:r>
              <a:rPr lang="en-US" sz="2000" b="1" baseline="30000" dirty="0"/>
              <a:t>^</a:t>
            </a:r>
            <a:r>
              <a:rPr lang="en-US" sz="2000" b="1" dirty="0" smtClean="0"/>
              <a:t> 2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16  </a:t>
            </a:r>
            <a:endParaRPr lang="en-US" sz="2000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22412" y="32004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522412" y="4634753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22412" y="5549153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522412" y="5889812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33333" y="3168854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Var1=1,Var2=3,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+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3 + 1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4  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827212" y="5848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  <a:r>
              <a:rPr lang="en-US" sz="2000" b="1" dirty="0" smtClean="0"/>
              <a:t>.        4   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418012" y="5844988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16,7,4  </a:t>
            </a:r>
            <a:endParaRPr lang="en-US" sz="2000" b="1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522412" y="6221506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827212" y="407633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dirty="0" smtClean="0"/>
              <a:t>.        2   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418012" y="4086725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4,2   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522412" y="4136632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5958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  <p:bldP spid="20" grpId="0"/>
      <p:bldP spid="25" grpId="0"/>
      <p:bldP spid="26" grpId="0"/>
      <p:bldP spid="34" grpId="0"/>
      <p:bldP spid="36" grpId="0"/>
      <p:bldP spid="38" grpId="0"/>
      <p:bldP spid="7" grpId="0" animBg="1"/>
      <p:bldP spid="55" grpId="0"/>
      <p:bldP spid="33" grpId="0"/>
      <p:bldP spid="40" grpId="0"/>
      <p:bldP spid="41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c2(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92693"/>
              </p:ext>
            </p:extLst>
          </p:nvPr>
        </p:nvGraphicFramePr>
        <p:xfrm>
          <a:off x="989012" y="990600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93812" y="14586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8</a:t>
            </a:r>
            <a:r>
              <a:rPr lang="en-US" sz="2000" b="1" dirty="0" smtClean="0"/>
              <a:t>.        -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93812" y="242495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9.        2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41412" y="279380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10.        *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84611" y="1458686"/>
            <a:ext cx="105812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16,3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18212" y="17634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84611" y="2424953"/>
            <a:ext cx="152399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16,3,2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408612" y="1483660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Var1=4,Var2=7,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Var2 -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7 </a:t>
            </a:r>
            <a:r>
              <a:rPr lang="en-US" sz="2000" b="1" dirty="0"/>
              <a:t>-</a:t>
            </a:r>
            <a:r>
              <a:rPr lang="en-US" sz="2000" b="1" dirty="0" smtClean="0"/>
              <a:t> 4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3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884612" y="277905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16,6   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141412" y="371953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        -   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885912" y="370690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10</a:t>
            </a:r>
            <a:endParaRPr 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401241" y="2765612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Var1=2,Var2=3,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</a:t>
            </a:r>
            <a:r>
              <a:rPr lang="en-US" sz="2000" b="1" baseline="30000" dirty="0" smtClean="0"/>
              <a:t>*</a:t>
            </a:r>
            <a:r>
              <a:rPr lang="en-US" sz="2000" b="1" dirty="0" smtClean="0"/>
              <a:t>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3 </a:t>
            </a:r>
            <a:r>
              <a:rPr lang="en-US" sz="2000" b="1" baseline="30000" dirty="0" smtClean="0"/>
              <a:t>*</a:t>
            </a:r>
            <a:r>
              <a:rPr lang="en-US" sz="2000" b="1" dirty="0" smtClean="0"/>
              <a:t> 2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6  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408611" y="3707916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Var1=6,Var2=16,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Var2 -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16 - 6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10  </a:t>
            </a:r>
            <a:endParaRPr lang="en-US" sz="2000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989012" y="2451847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9012" y="2820581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89012" y="37338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89012" y="4688541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41412" y="467061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12.        3   </a:t>
            </a:r>
            <a:endParaRPr lang="en-US" sz="20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989012" y="50292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12812" y="6262402"/>
            <a:ext cx="52458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Value </a:t>
            </a:r>
            <a:r>
              <a:rPr lang="en-US" b="1" smtClean="0"/>
              <a:t>= </a:t>
            </a:r>
            <a:r>
              <a:rPr lang="en-US" b="1" smtClean="0">
                <a:solidFill>
                  <a:srgbClr val="FF0000"/>
                </a:solidFill>
              </a:rPr>
              <a:t>3.33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4612" y="464253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10,3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41412" y="499664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    /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84612" y="4968568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7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13094" y="4979894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Var1=3,Var2=10,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/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10 / 3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3.33  </a:t>
            </a:r>
            <a:endParaRPr lang="en-US" sz="20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89012" y="5934635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41412" y="587518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14.        )   </a:t>
            </a:r>
            <a:endParaRPr lang="en-US" sz="2000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89012" y="6261847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00238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25" grpId="0"/>
      <p:bldP spid="28" grpId="0"/>
      <p:bldP spid="29" grpId="0"/>
      <p:bldP spid="34" grpId="0"/>
      <p:bldP spid="60" grpId="0"/>
      <p:bldP spid="62" grpId="0"/>
      <p:bldP spid="55" grpId="0"/>
      <p:bldP spid="63" grpId="0"/>
      <p:bldP spid="35" grpId="0"/>
      <p:bldP spid="39" grpId="0"/>
      <p:bldP spid="30" grpId="0"/>
      <p:bldP spid="31" grpId="0"/>
      <p:bldP spid="32" grpId="0"/>
      <p:bldP spid="33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74637"/>
            <a:ext cx="8229600" cy="563563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/>
              <a:t>Jawaban</a:t>
            </a:r>
            <a:r>
              <a:rPr lang="en-US" sz="3600" b="1" dirty="0"/>
              <a:t> No. </a:t>
            </a:r>
            <a:r>
              <a:rPr lang="en-US" sz="3600" b="1" dirty="0" smtClean="0"/>
              <a:t>c2(</a:t>
            </a:r>
            <a:r>
              <a:rPr lang="en-US" sz="3600" b="1" dirty="0" err="1" smtClean="0"/>
              <a:t>lanjutan</a:t>
            </a:r>
            <a:r>
              <a:rPr lang="en-US" sz="3600" b="1" dirty="0"/>
              <a:t>)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5212" y="97165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b="1" dirty="0"/>
          </a:p>
          <a:p>
            <a:pPr>
              <a:lnSpc>
                <a:spcPct val="95000"/>
              </a:lnSpc>
            </a:pPr>
            <a:r>
              <a:rPr lang="en-US" b="1" dirty="0"/>
              <a:t>P : </a:t>
            </a:r>
            <a:r>
              <a:rPr lang="en-US" b="1" dirty="0"/>
              <a:t>3</a:t>
            </a:r>
            <a:r>
              <a:rPr lang="en-US" b="1" dirty="0" smtClean="0"/>
              <a:t>, 1, 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/>
              <a:t>, 2, </a:t>
            </a:r>
            <a:r>
              <a:rPr lang="en-US" b="1" baseline="30000" dirty="0" smtClean="0"/>
              <a:t>^</a:t>
            </a:r>
            <a:r>
              <a:rPr lang="en-US" b="1" dirty="0" smtClean="0"/>
              <a:t>, 7, 4, -, 2, *, -, 3, /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2812" y="1066800"/>
            <a:ext cx="86868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baseline="30000" dirty="0" smtClean="0">
                <a:solidFill>
                  <a:srgbClr val="FF0000"/>
                </a:solidFill>
              </a:rPr>
              <a:t>- 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Menggunakan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 Cara Manual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9118" y="1671935"/>
            <a:ext cx="561349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[3 + 1]</a:t>
            </a:r>
            <a:r>
              <a:rPr lang="en-US" b="1" dirty="0" smtClean="0"/>
              <a:t>, </a:t>
            </a:r>
            <a:r>
              <a:rPr lang="en-US" b="1" dirty="0"/>
              <a:t>2, </a:t>
            </a:r>
            <a:r>
              <a:rPr lang="en-US" b="1" baseline="30000" dirty="0"/>
              <a:t>^</a:t>
            </a:r>
            <a:r>
              <a:rPr lang="en-US" b="1" dirty="0"/>
              <a:t>, 7, 4, -, 2, *, -, 3, /</a:t>
            </a:r>
            <a:endParaRPr lang="en-US" b="1" dirty="0"/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5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320706" y="2052935"/>
            <a:ext cx="477370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4, </a:t>
            </a:r>
            <a:r>
              <a:rPr lang="en-US" b="1" dirty="0"/>
              <a:t>2, </a:t>
            </a:r>
            <a:r>
              <a:rPr lang="en-US" b="1" baseline="30000" dirty="0">
                <a:solidFill>
                  <a:srgbClr val="FF0000"/>
                </a:solidFill>
              </a:rPr>
              <a:t>^</a:t>
            </a:r>
            <a:r>
              <a:rPr lang="en-US" b="1" dirty="0"/>
              <a:t>, 7, 4, -, 2, *, -, 3, /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11741" y="2433935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baseline="30000" dirty="0" smtClean="0">
                <a:solidFill>
                  <a:srgbClr val="FF0000"/>
                </a:solidFill>
              </a:rPr>
              <a:t>^</a:t>
            </a:r>
            <a:r>
              <a:rPr lang="en-US" b="1" dirty="0" smtClean="0">
                <a:solidFill>
                  <a:srgbClr val="FF0000"/>
                </a:solidFill>
              </a:rPr>
              <a:t> 2]</a:t>
            </a:r>
            <a:r>
              <a:rPr lang="en-US" b="1" dirty="0" smtClean="0"/>
              <a:t>, </a:t>
            </a:r>
            <a:r>
              <a:rPr lang="en-US" b="1" dirty="0"/>
              <a:t>7, 4, -, 2, *, -, 3, /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307259" y="2814935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16, </a:t>
            </a:r>
            <a:r>
              <a:rPr lang="en-US" b="1" dirty="0" smtClean="0"/>
              <a:t>7</a:t>
            </a:r>
            <a:r>
              <a:rPr lang="en-US" b="1" dirty="0"/>
              <a:t>, 4,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/>
              <a:t>, 2, *, -, 3, /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07259" y="3195935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16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[7 - 4]</a:t>
            </a:r>
            <a:r>
              <a:rPr lang="en-US" b="1" dirty="0" smtClean="0"/>
              <a:t>, </a:t>
            </a:r>
            <a:r>
              <a:rPr lang="en-US" b="1" dirty="0"/>
              <a:t>2, *, -, 3, /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302777" y="352762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16, </a:t>
            </a:r>
            <a:r>
              <a:rPr lang="en-US" b="1" dirty="0" smtClean="0"/>
              <a:t>3, 2, 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/>
              <a:t>, -, </a:t>
            </a:r>
            <a:r>
              <a:rPr lang="en-US" b="1" dirty="0"/>
              <a:t>3, /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07259" y="3881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16, </a:t>
            </a:r>
            <a:r>
              <a:rPr lang="en-US" b="1" dirty="0" smtClean="0">
                <a:solidFill>
                  <a:srgbClr val="FF0000"/>
                </a:solidFill>
              </a:rPr>
              <a:t>[3 * 2]</a:t>
            </a:r>
            <a:r>
              <a:rPr lang="en-US" b="1" dirty="0" smtClean="0"/>
              <a:t>, -, 3, </a:t>
            </a:r>
            <a:r>
              <a:rPr lang="en-US" b="1" dirty="0"/>
              <a:t>/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11742" y="4262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16, </a:t>
            </a:r>
            <a:r>
              <a:rPr lang="en-US" b="1" dirty="0" smtClean="0"/>
              <a:t>6, 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/>
              <a:t>, 3, /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307259" y="4643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[16 </a:t>
            </a:r>
            <a:r>
              <a:rPr lang="en-US" b="1" dirty="0" smtClean="0">
                <a:solidFill>
                  <a:srgbClr val="FF0000"/>
                </a:solidFill>
              </a:rPr>
              <a:t>- 6]</a:t>
            </a:r>
            <a:r>
              <a:rPr lang="en-US" b="1" dirty="0" smtClean="0"/>
              <a:t>, 3, /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307259" y="5024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10, </a:t>
            </a:r>
            <a:r>
              <a:rPr lang="en-US" b="1" dirty="0" smtClean="0"/>
              <a:t>3, 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7259" y="5405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[10 </a:t>
            </a:r>
            <a:r>
              <a:rPr lang="en-US" b="1" dirty="0" smtClean="0">
                <a:solidFill>
                  <a:srgbClr val="FF0000"/>
                </a:solidFill>
              </a:rPr>
              <a:t>/ 3]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2518" y="5786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Value : </a:t>
            </a:r>
            <a:r>
              <a:rPr lang="en-US" b="1" dirty="0" smtClean="0">
                <a:solidFill>
                  <a:srgbClr val="FF0000"/>
                </a:solidFill>
              </a:rPr>
              <a:t>3.33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842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143000"/>
            <a:ext cx="8229600" cy="5248275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b="1" dirty="0" smtClean="0"/>
              <a:t>E =</a:t>
            </a:r>
            <a:r>
              <a:rPr lang="en-US" dirty="0" smtClean="0"/>
              <a:t> </a:t>
            </a:r>
            <a:r>
              <a:rPr lang="en-US" b="1" u="sng" dirty="0"/>
              <a:t>(x</a:t>
            </a:r>
            <a:r>
              <a:rPr lang="en-US" b="1" u="sng" baseline="30000" dirty="0"/>
              <a:t>2 </a:t>
            </a:r>
            <a:r>
              <a:rPr lang="en-US" b="1" u="sng" dirty="0"/>
              <a:t>+4x–y)</a:t>
            </a:r>
            <a:r>
              <a:rPr lang="en-US" b="1" u="sng" baseline="30000" dirty="0"/>
              <a:t>3</a:t>
            </a:r>
            <a:r>
              <a:rPr lang="en-US" b="1" u="sng" dirty="0"/>
              <a:t>(x-y+2</a:t>
            </a:r>
            <a:r>
              <a:rPr lang="en-US" b="1" u="sng" dirty="0" smtClean="0"/>
              <a:t>)</a:t>
            </a:r>
            <a:endParaRPr lang="en-US" b="1" u="sng" baseline="30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                  x – 5y + 2</a:t>
            </a:r>
            <a:endParaRPr lang="en-US" b="1" baseline="30000" dirty="0" smtClean="0"/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49700"/>
              </p:ext>
            </p:extLst>
          </p:nvPr>
        </p:nvGraphicFramePr>
        <p:xfrm>
          <a:off x="2422064" y="2110628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752600"/>
                <a:gridCol w="3124200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74464" y="29064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1.    </a:t>
            </a:r>
            <a:r>
              <a:rPr lang="en-US" sz="2000" b="1" dirty="0" smtClean="0"/>
              <a:t>  ( 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74464" y="3211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   </a:t>
            </a:r>
            <a:r>
              <a:rPr lang="en-US" sz="2000" b="1" dirty="0" smtClean="0"/>
              <a:t>  x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74464" y="35160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3.    </a:t>
            </a:r>
            <a:r>
              <a:rPr lang="en-US" sz="2000" b="1" dirty="0" smtClean="0"/>
              <a:t> 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74464" y="383563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4.    </a:t>
            </a:r>
            <a:r>
              <a:rPr lang="en-US" sz="2000" b="1" dirty="0" smtClean="0"/>
              <a:t>  2  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08064" y="252112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4464" y="41256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5.    </a:t>
            </a:r>
            <a:r>
              <a:rPr lang="en-US" sz="2000" b="1" dirty="0" smtClean="0"/>
              <a:t>  +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74464" y="445998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6.    </a:t>
            </a:r>
            <a:r>
              <a:rPr lang="en-US" sz="2000" b="1" dirty="0" smtClean="0"/>
              <a:t>  4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74464" y="4735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7.    </a:t>
            </a:r>
            <a:r>
              <a:rPr lang="en-US" sz="2000" b="1" dirty="0" smtClean="0"/>
              <a:t>  *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74464" y="50400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8.    </a:t>
            </a:r>
            <a:r>
              <a:rPr lang="en-US" sz="2000" b="1" dirty="0" smtClean="0"/>
              <a:t>  x   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74464" y="535963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9.    </a:t>
            </a:r>
            <a:r>
              <a:rPr lang="en-US" sz="2000" b="1" dirty="0" smtClean="0"/>
              <a:t>  -   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74464" y="56496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10.  </a:t>
            </a:r>
            <a:r>
              <a:rPr lang="en-US" sz="2000" b="1" dirty="0" smtClean="0"/>
              <a:t>  y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08064" y="2906486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08064" y="3221672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51612" y="32112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08064" y="351608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</a:t>
            </a:r>
            <a:r>
              <a:rPr lang="en-US" sz="2000" b="1" baseline="30000" dirty="0" smtClean="0"/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41347" y="3511724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  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41347" y="3831272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8064" y="3816524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08064" y="412568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541347" y="4150820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708064" y="44452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41347" y="4455620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708064" y="47500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08064" y="504008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  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541346" y="5050472"/>
            <a:ext cx="18390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   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541347" y="5355272"/>
            <a:ext cx="1371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4x*+   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708064" y="534488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((-   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541347" y="5660072"/>
            <a:ext cx="1524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4x*+y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422064" y="291877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422064" y="32834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22064" y="357349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22064" y="388075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22064" y="41978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422064" y="450017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22064" y="48074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424524" y="51122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436812" y="540229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22064" y="571199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418012" y="1307896"/>
            <a:ext cx="510048" cy="2190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1412" y="1200948"/>
            <a:ext cx="72390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E = (x</a:t>
            </a:r>
            <a:r>
              <a:rPr lang="en-US" b="1" baseline="30000" dirty="0" smtClean="0"/>
              <a:t>^</a:t>
            </a:r>
            <a:r>
              <a:rPr lang="en-US" b="1" dirty="0" smtClean="0"/>
              <a:t>2 + 4*x – y)</a:t>
            </a:r>
            <a:r>
              <a:rPr lang="en-US" b="1" baseline="30000" dirty="0" smtClean="0"/>
              <a:t>^</a:t>
            </a:r>
            <a:r>
              <a:rPr lang="en-US" b="1" dirty="0" smtClean="0"/>
              <a:t>3 * (x – y + 2) / (x – 5*y + 2)</a:t>
            </a:r>
          </a:p>
          <a:p>
            <a:pPr>
              <a:lnSpc>
                <a:spcPct val="95000"/>
              </a:lnSpc>
            </a:pPr>
            <a:r>
              <a:rPr lang="en-US" b="1" dirty="0" smtClean="0"/>
              <a:t>Q : </a:t>
            </a:r>
            <a:r>
              <a:rPr lang="en-US" b="1" dirty="0"/>
              <a:t>(x</a:t>
            </a:r>
            <a:r>
              <a:rPr lang="en-US" b="1" baseline="30000" dirty="0"/>
              <a:t>^</a:t>
            </a:r>
            <a:r>
              <a:rPr lang="en-US" b="1" dirty="0"/>
              <a:t>2 + 4*x – y)</a:t>
            </a:r>
            <a:r>
              <a:rPr lang="en-US" b="1" baseline="30000" dirty="0"/>
              <a:t>^</a:t>
            </a:r>
            <a:r>
              <a:rPr lang="en-US" b="1" dirty="0"/>
              <a:t>3 * (x – y + 2) / (x – 5*y + 2</a:t>
            </a:r>
            <a:r>
              <a:rPr lang="en-US" b="1" dirty="0" smtClean="0"/>
              <a:t>)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41347" y="4747674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   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708064" y="5639662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((-   </a:t>
            </a:r>
            <a:endParaRPr lang="en-US" sz="2000" b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2426547" y="602213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431030" y="6336459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75764" y="598133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11.    )   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538165" y="5991725"/>
            <a:ext cx="1524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4x*+y-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709364" y="5971315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   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9412" y="762000"/>
            <a:ext cx="45572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2647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" grpId="0" animBg="1"/>
      <p:bldP spid="56" grpId="0"/>
      <p:bldP spid="57" grpId="0"/>
      <p:bldP spid="60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76200"/>
            <a:ext cx="10157354" cy="655747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a(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90672"/>
              </p:ext>
            </p:extLst>
          </p:nvPr>
        </p:nvGraphicFramePr>
        <p:xfrm>
          <a:off x="2284411" y="762000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676400"/>
                <a:gridCol w="3200400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3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36811" y="1222862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12.   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36811" y="155985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13.    3 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36811" y="187940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14.    *  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36811" y="2476741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16.    x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36811" y="281103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17.    -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36811" y="309978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18.    y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36811" y="340458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19.    +   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36811" y="372413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20.    2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0411" y="1236309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</a:t>
            </a:r>
            <a:r>
              <a:rPr lang="en-US" sz="2000" b="1" baseline="30000" dirty="0"/>
              <a:t>^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70411" y="1559859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</a:t>
            </a:r>
            <a:r>
              <a:rPr lang="en-US" sz="2000" b="1" baseline="30000" dirty="0" smtClean="0"/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99212" y="1568944"/>
            <a:ext cx="229551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</a:t>
            </a:r>
            <a:r>
              <a:rPr lang="en-US" sz="2000" b="1" dirty="0" smtClean="0"/>
              <a:t>y-3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399211" y="1875045"/>
            <a:ext cx="220083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</a:t>
            </a:r>
            <a:r>
              <a:rPr lang="en-US" sz="2000" b="1" dirty="0" smtClean="0"/>
              <a:t>y-3</a:t>
            </a:r>
            <a:r>
              <a:rPr lang="en-US" sz="2000" b="1" baseline="30000" dirty="0" smtClean="0"/>
              <a:t>^</a:t>
            </a:r>
            <a:endParaRPr lang="en-US" sz="2000" b="1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4570411" y="1860297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70411" y="2476741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(*(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99212" y="2501875"/>
            <a:ext cx="2209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</a:t>
            </a:r>
            <a:r>
              <a:rPr lang="en-US" sz="2000" b="1" dirty="0" smtClean="0"/>
              <a:t>y-3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x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570411" y="279628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(*(-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99212" y="2806675"/>
            <a:ext cx="22008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4x*+y-3</a:t>
            </a:r>
            <a:r>
              <a:rPr lang="en-US" sz="2000" b="1" baseline="30000" dirty="0"/>
              <a:t>^</a:t>
            </a:r>
            <a:r>
              <a:rPr lang="en-US" sz="2000" b="1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0411" y="311453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(*(-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570411" y="3404588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(*(+ 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399212" y="3414974"/>
            <a:ext cx="2514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</a:t>
            </a:r>
            <a:r>
              <a:rPr lang="en-US" sz="2000" b="1" dirty="0" smtClean="0"/>
              <a:t>y-3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xy-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399212" y="3719774"/>
            <a:ext cx="237448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</a:t>
            </a:r>
            <a:r>
              <a:rPr lang="en-US" sz="2000" b="1" dirty="0" smtClean="0"/>
              <a:t>y-3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xy-2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570411" y="3709388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(*(+   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284411" y="159704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84411" y="1925365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84411" y="255335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84411" y="287044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84411" y="317278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84411" y="348004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86871" y="378484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299159" y="407489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284411" y="438460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99212" y="3112176"/>
            <a:ext cx="234745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</a:t>
            </a:r>
            <a:r>
              <a:rPr lang="en-US" sz="2000" b="1" dirty="0" smtClean="0"/>
              <a:t>y-3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xy</a:t>
            </a:r>
            <a:endParaRPr lang="en-US" sz="2000" b="1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2284411" y="46678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284411" y="49726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97858" y="52774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436811" y="403541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21.    )  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399212" y="4031057"/>
            <a:ext cx="2514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</a:t>
            </a:r>
            <a:r>
              <a:rPr lang="en-US" sz="2000" b="1" dirty="0" smtClean="0"/>
              <a:t>y-3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xy-2+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570411" y="399377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   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436811" y="431980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22.    /  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399212" y="4315446"/>
            <a:ext cx="2667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</a:t>
            </a:r>
            <a:r>
              <a:rPr lang="en-US" sz="2000" b="1" dirty="0" smtClean="0"/>
              <a:t>y-3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xy-2+*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570411" y="4305060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   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436811" y="462012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23.    (  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399212" y="4615764"/>
            <a:ext cx="2667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4x*+y-3</a:t>
            </a:r>
            <a:r>
              <a:rPr lang="en-US" sz="2000" b="1" baseline="30000" dirty="0"/>
              <a:t>^</a:t>
            </a:r>
            <a:r>
              <a:rPr lang="en-US" sz="2000" b="1" dirty="0"/>
              <a:t>xy-2+*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570411" y="457848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   </a:t>
            </a:r>
            <a:endParaRPr lang="en-US" sz="2000" b="1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284411" y="55822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275446" y="58870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436811" y="492492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24.    x  </a:t>
            </a:r>
            <a:endParaRPr lang="en-US" sz="2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399212" y="4907117"/>
            <a:ext cx="2819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4x*+y-3</a:t>
            </a:r>
            <a:r>
              <a:rPr lang="en-US" sz="2000" b="1" baseline="30000" dirty="0"/>
              <a:t>^</a:t>
            </a:r>
            <a:r>
              <a:rPr lang="en-US" sz="2000" b="1" dirty="0"/>
              <a:t>xy-2</a:t>
            </a:r>
            <a:r>
              <a:rPr lang="en-US" sz="2000" b="1" dirty="0" smtClean="0"/>
              <a:t>+*x</a:t>
            </a:r>
            <a:endParaRPr lang="en-US" sz="2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570411" y="488328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   </a:t>
            </a:r>
            <a:endParaRPr lang="en-US" sz="20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2436811" y="522972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25.    -  </a:t>
            </a:r>
            <a:endParaRPr lang="en-US" sz="20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6399212" y="5225364"/>
            <a:ext cx="2971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4x*+y-3</a:t>
            </a:r>
            <a:r>
              <a:rPr lang="en-US" sz="2000" b="1" baseline="30000" dirty="0"/>
              <a:t>^</a:t>
            </a:r>
            <a:r>
              <a:rPr lang="en-US" sz="2000" b="1" dirty="0"/>
              <a:t>xy-2</a:t>
            </a:r>
            <a:r>
              <a:rPr lang="en-US" sz="2000" b="1" dirty="0" smtClean="0"/>
              <a:t>+*x</a:t>
            </a:r>
            <a:endParaRPr lang="en-US" sz="20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4570411" y="518808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(/(-   </a:t>
            </a:r>
            <a:endParaRPr lang="en-US" sz="2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2436811" y="552556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26.    5  </a:t>
            </a:r>
            <a:endParaRPr lang="en-US" sz="2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6399212" y="5521199"/>
            <a:ext cx="3581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4x*+y-3</a:t>
            </a:r>
            <a:r>
              <a:rPr lang="en-US" sz="2000" b="1" baseline="30000" dirty="0"/>
              <a:t>^</a:t>
            </a:r>
            <a:r>
              <a:rPr lang="en-US" sz="2000" b="1" dirty="0"/>
              <a:t>xy-2+*</a:t>
            </a:r>
            <a:r>
              <a:rPr lang="en-US" sz="2000" b="1" dirty="0" smtClean="0"/>
              <a:t>x5</a:t>
            </a:r>
            <a:endParaRPr lang="en-US" sz="2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4570411" y="549736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6399212" y="1210235"/>
            <a:ext cx="1828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4x*+y-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41294" y="220413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15.    </a:t>
            </a:r>
            <a:r>
              <a:rPr lang="en-US" sz="2000" b="1" dirty="0"/>
              <a:t>(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403694" y="2199775"/>
            <a:ext cx="220083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4x*+y-3</a:t>
            </a:r>
            <a:r>
              <a:rPr lang="en-US" sz="2000" b="1" baseline="30000" dirty="0"/>
              <a:t>^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574894" y="2185027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(*(  </a:t>
            </a:r>
            <a:endParaRPr lang="en-US" sz="2000" b="1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2288894" y="226354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546411" y="551372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(/(- 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9051562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56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5" grpId="0"/>
      <p:bldP spid="77" grpId="0"/>
      <p:bldP spid="81" grpId="0"/>
      <p:bldP spid="82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258653"/>
            <a:ext cx="10157354" cy="655747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a(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5852"/>
              </p:ext>
            </p:extLst>
          </p:nvPr>
        </p:nvGraphicFramePr>
        <p:xfrm>
          <a:off x="1903407" y="1428690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371601"/>
                <a:gridCol w="3505199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3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055807" y="1889552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12.    *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55807" y="222654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y 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55807" y="254609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14.    +  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55807" y="3143431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16.    )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55807" y="347772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17.    </a:t>
            </a:r>
            <a:r>
              <a:rPr lang="en-US" sz="2000" b="1" dirty="0"/>
              <a:t>)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189406" y="1902999"/>
            <a:ext cx="90991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(/(-*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189407" y="2226549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(/(-*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561009" y="2277156"/>
            <a:ext cx="3581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4x*+y-3</a:t>
            </a:r>
            <a:r>
              <a:rPr lang="en-US" sz="2000" b="1" baseline="30000" dirty="0"/>
              <a:t>^</a:t>
            </a:r>
            <a:r>
              <a:rPr lang="en-US" sz="2000" b="1" dirty="0"/>
              <a:t>xy-2+*</a:t>
            </a:r>
            <a:r>
              <a:rPr lang="en-US" sz="2000" b="1" dirty="0" smtClean="0"/>
              <a:t>x5y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561008" y="2583257"/>
            <a:ext cx="358140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4x*+y-3</a:t>
            </a:r>
            <a:r>
              <a:rPr lang="en-US" sz="2000" b="1" baseline="30000" dirty="0"/>
              <a:t>^</a:t>
            </a:r>
            <a:r>
              <a:rPr lang="en-US" sz="2000" b="1" dirty="0"/>
              <a:t>xy-2+*</a:t>
            </a:r>
            <a:r>
              <a:rPr lang="en-US" sz="2000" b="1" dirty="0" smtClean="0"/>
              <a:t>x5y*-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189407" y="2526987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(/(+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89407" y="3143431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561012" y="3168565"/>
            <a:ext cx="366711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4x*+y-3</a:t>
            </a:r>
            <a:r>
              <a:rPr lang="en-US" sz="2000" b="1" baseline="30000" dirty="0"/>
              <a:t>^</a:t>
            </a:r>
            <a:r>
              <a:rPr lang="en-US" sz="2000" b="1" dirty="0"/>
              <a:t>xy-2+*x5y*-</a:t>
            </a:r>
            <a:r>
              <a:rPr lang="en-US" sz="2000" b="1" dirty="0" smtClean="0"/>
              <a:t>2+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89407" y="346297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561012" y="3473365"/>
            <a:ext cx="3962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4x*+y-3</a:t>
            </a:r>
            <a:r>
              <a:rPr lang="en-US" sz="2000" b="1" baseline="30000" dirty="0"/>
              <a:t>^</a:t>
            </a:r>
            <a:r>
              <a:rPr lang="en-US" sz="2000" b="1" dirty="0"/>
              <a:t>xy-2+*x5y*-</a:t>
            </a:r>
            <a:r>
              <a:rPr lang="en-US" sz="2000" b="1" dirty="0" smtClean="0"/>
              <a:t>2+/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903407" y="226373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903407" y="2592055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903407" y="32200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903407" y="353713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903407" y="383947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561009" y="1918447"/>
            <a:ext cx="366711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4x*+y-3</a:t>
            </a:r>
            <a:r>
              <a:rPr lang="en-US" sz="2000" b="1" baseline="30000" dirty="0"/>
              <a:t>^</a:t>
            </a:r>
            <a:r>
              <a:rPr lang="en-US" sz="2000" b="1" dirty="0"/>
              <a:t>xy-2+*</a:t>
            </a:r>
            <a:r>
              <a:rPr lang="en-US" sz="2000" b="1" dirty="0" smtClean="0"/>
              <a:t>x5</a:t>
            </a:r>
            <a:endParaRPr lang="en-US" sz="20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060290" y="287082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15.    2   </a:t>
            </a:r>
            <a:endParaRPr lang="en-US" sz="20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5565491" y="2907987"/>
            <a:ext cx="372931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x2</a:t>
            </a:r>
            <a:r>
              <a:rPr lang="en-US" sz="2000" b="1" baseline="30000" dirty="0"/>
              <a:t>^</a:t>
            </a:r>
            <a:r>
              <a:rPr lang="en-US" sz="2000" b="1" dirty="0"/>
              <a:t>4x*+y-3</a:t>
            </a:r>
            <a:r>
              <a:rPr lang="en-US" sz="2000" b="1" baseline="30000" dirty="0"/>
              <a:t>^</a:t>
            </a:r>
            <a:r>
              <a:rPr lang="en-US" sz="2000" b="1" dirty="0"/>
              <a:t>xy-2+*</a:t>
            </a:r>
            <a:r>
              <a:rPr lang="en-US" sz="2000" b="1" dirty="0" smtClean="0"/>
              <a:t>x5y*-2</a:t>
            </a:r>
            <a:endParaRPr lang="en-US" sz="2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4193890" y="2851717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(/(+  </a:t>
            </a:r>
            <a:endParaRPr lang="en-US" sz="2000" b="1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1907890" y="293023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055806" y="4019490"/>
            <a:ext cx="601980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Jadi</a:t>
            </a:r>
            <a:r>
              <a:rPr lang="en-US" sz="2000" b="1" dirty="0" smtClean="0"/>
              <a:t> P : </a:t>
            </a:r>
            <a:r>
              <a:rPr lang="en-US" sz="2000" b="1" dirty="0" smtClean="0">
                <a:solidFill>
                  <a:srgbClr val="FF0000"/>
                </a:solidFill>
              </a:rPr>
              <a:t>x2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4x</a:t>
            </a:r>
            <a:r>
              <a:rPr lang="en-US" sz="2000" b="1" dirty="0">
                <a:solidFill>
                  <a:srgbClr val="FF0000"/>
                </a:solidFill>
              </a:rPr>
              <a:t>*+y-3</a:t>
            </a:r>
            <a:r>
              <a:rPr lang="en-US" sz="2000" b="1" baseline="30000" dirty="0">
                <a:solidFill>
                  <a:srgbClr val="FF0000"/>
                </a:solidFill>
              </a:rPr>
              <a:t>^</a:t>
            </a:r>
            <a:r>
              <a:rPr lang="en-US" sz="2000" b="1" dirty="0">
                <a:solidFill>
                  <a:srgbClr val="FF0000"/>
                </a:solidFill>
              </a:rPr>
              <a:t>xy-2+*x5y*-</a:t>
            </a:r>
            <a:r>
              <a:rPr lang="en-US" sz="2000" b="1" dirty="0" smtClean="0">
                <a:solidFill>
                  <a:srgbClr val="FF0000"/>
                </a:solidFill>
              </a:rPr>
              <a:t>2+/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1043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8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85" grpId="0"/>
      <p:bldP spid="77" grpId="0"/>
      <p:bldP spid="81" grpId="0"/>
      <p:bldP spid="82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98437"/>
            <a:ext cx="8229600" cy="563563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 smtClean="0"/>
              <a:t>Jawaban</a:t>
            </a:r>
            <a:r>
              <a:rPr lang="en-US" sz="3600" b="1" dirty="0" smtClean="0"/>
              <a:t> a 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27638" y="1265317"/>
            <a:ext cx="93387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/>
              <a:t>E </a:t>
            </a:r>
            <a:r>
              <a:rPr lang="en-US" sz="2000" b="1" dirty="0" smtClean="0"/>
              <a:t> = </a:t>
            </a:r>
            <a:r>
              <a:rPr lang="en-US" sz="2000" b="1" dirty="0"/>
              <a:t>(x</a:t>
            </a:r>
            <a:r>
              <a:rPr lang="en-US" sz="2000" b="1" baseline="30000" dirty="0"/>
              <a:t>^</a:t>
            </a:r>
            <a:r>
              <a:rPr lang="en-US" sz="2000" b="1" dirty="0"/>
              <a:t>2 + 4*x – y)</a:t>
            </a:r>
            <a:r>
              <a:rPr lang="en-US" sz="2000" b="1" baseline="30000" dirty="0"/>
              <a:t>^</a:t>
            </a:r>
            <a:r>
              <a:rPr lang="en-US" sz="2000" b="1" dirty="0"/>
              <a:t>3 * (x – y + 2) / (x – 5*y + 2)</a:t>
            </a:r>
          </a:p>
          <a:p>
            <a:pPr>
              <a:lnSpc>
                <a:spcPct val="95000"/>
              </a:lnSpc>
            </a:pPr>
            <a:r>
              <a:rPr lang="en-US" sz="2000" b="1" dirty="0" smtClean="0"/>
              <a:t>Q </a:t>
            </a:r>
            <a:r>
              <a:rPr lang="en-US" sz="2000" b="1" dirty="0"/>
              <a:t>= (x</a:t>
            </a:r>
            <a:r>
              <a:rPr lang="en-US" sz="2000" b="1" baseline="30000" dirty="0">
                <a:solidFill>
                  <a:srgbClr val="FFFF00"/>
                </a:solidFill>
              </a:rPr>
              <a:t>^</a:t>
            </a:r>
            <a:r>
              <a:rPr lang="en-US" sz="2000" b="1" dirty="0"/>
              <a:t>2 + 4*x – y)</a:t>
            </a:r>
            <a:r>
              <a:rPr lang="en-US" sz="2000" b="1" baseline="30000" dirty="0"/>
              <a:t>^</a:t>
            </a:r>
            <a:r>
              <a:rPr lang="en-US" sz="2000" b="1" dirty="0"/>
              <a:t>3 * (x – y + 2) / (x – 5*y + 2)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1753" y="762000"/>
            <a:ext cx="486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cara</a:t>
            </a:r>
            <a:r>
              <a:rPr lang="en-US" b="1" dirty="0" smtClean="0">
                <a:solidFill>
                  <a:srgbClr val="FF0000"/>
                </a:solidFill>
              </a:rPr>
              <a:t> Manual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/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8612" y="1823137"/>
            <a:ext cx="76429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/>
              <a:t>= 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[x2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] </a:t>
            </a:r>
            <a:r>
              <a:rPr lang="en-US" sz="2000" b="1" dirty="0" smtClean="0"/>
              <a:t>+ </a:t>
            </a:r>
            <a:r>
              <a:rPr lang="en-US" sz="2000" b="1" dirty="0"/>
              <a:t>4</a:t>
            </a:r>
            <a:r>
              <a:rPr lang="en-US" sz="2000" b="1" dirty="0">
                <a:solidFill>
                  <a:srgbClr val="FFFF00"/>
                </a:solidFill>
              </a:rPr>
              <a:t>*</a:t>
            </a:r>
            <a:r>
              <a:rPr lang="en-US" sz="2000" b="1" dirty="0"/>
              <a:t>x – y)</a:t>
            </a:r>
            <a:r>
              <a:rPr lang="en-US" sz="2000" b="1" baseline="30000" dirty="0"/>
              <a:t>^</a:t>
            </a:r>
            <a:r>
              <a:rPr lang="en-US" sz="2000" b="1" dirty="0"/>
              <a:t>3 * (x – y + 2) / (x – 5*y + 2)</a:t>
            </a:r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528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598611" y="21144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</a:t>
            </a:r>
            <a:r>
              <a:rPr lang="en-US" sz="2000" b="1" dirty="0" smtClean="0"/>
              <a:t>([x2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] </a:t>
            </a:r>
            <a:r>
              <a:rPr lang="en-US" sz="2000" b="1" dirty="0" smtClean="0">
                <a:solidFill>
                  <a:srgbClr val="FFFF00"/>
                </a:solidFill>
              </a:rPr>
              <a:t>+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[4x</a:t>
            </a:r>
            <a:r>
              <a:rPr lang="en-US" sz="2000" b="1" dirty="0">
                <a:solidFill>
                  <a:srgbClr val="FF0000"/>
                </a:solidFill>
              </a:rPr>
              <a:t>*] </a:t>
            </a:r>
            <a:r>
              <a:rPr lang="en-US" sz="2000" b="1" dirty="0"/>
              <a:t>- y)</a:t>
            </a:r>
            <a:r>
              <a:rPr lang="en-US" sz="2000" b="1" baseline="30000" dirty="0"/>
              <a:t>^</a:t>
            </a:r>
            <a:r>
              <a:rPr lang="en-US" sz="2000" b="1" dirty="0"/>
              <a:t>3 * (x – y + 2) / (x – 5*y + 2</a:t>
            </a:r>
            <a:r>
              <a:rPr lang="en-US" sz="2000" b="1" dirty="0" smtClean="0"/>
              <a:t>) </a:t>
            </a:r>
            <a:endParaRPr lang="en-US" sz="20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1598612" y="24192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[x2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4x*+] </a:t>
            </a:r>
            <a:r>
              <a:rPr lang="en-US" sz="2000" b="1" dirty="0">
                <a:solidFill>
                  <a:srgbClr val="FFFF00"/>
                </a:solidFill>
              </a:rPr>
              <a:t>-</a:t>
            </a:r>
            <a:r>
              <a:rPr lang="en-US" sz="2000" b="1" dirty="0"/>
              <a:t> y)</a:t>
            </a:r>
            <a:r>
              <a:rPr lang="en-US" sz="2000" b="1" baseline="30000" dirty="0"/>
              <a:t>^</a:t>
            </a:r>
            <a:r>
              <a:rPr lang="en-US" sz="2000" b="1" dirty="0"/>
              <a:t>3 * (x – y + 2) / (x – 5*y + 2</a:t>
            </a:r>
            <a:r>
              <a:rPr lang="en-US" sz="2000" b="1" dirty="0" smtClean="0"/>
              <a:t>) </a:t>
            </a:r>
            <a:endParaRPr lang="en-US" sz="20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1598612" y="27240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</a:t>
            </a:r>
            <a:r>
              <a:rPr lang="en-US" sz="2000" b="1" dirty="0" smtClean="0">
                <a:solidFill>
                  <a:srgbClr val="FF0000"/>
                </a:solidFill>
              </a:rPr>
              <a:t>[x2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4x*+y-]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^</a:t>
            </a:r>
            <a:r>
              <a:rPr lang="en-US" sz="2000" b="1" dirty="0"/>
              <a:t>3 * (x – y + 2) / (x – 5*y + 2</a:t>
            </a:r>
            <a:r>
              <a:rPr lang="en-US" sz="2000" b="1" dirty="0" smtClean="0"/>
              <a:t>) </a:t>
            </a:r>
            <a:endParaRPr lang="en-US" sz="2000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1598612" y="30288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</a:t>
            </a:r>
            <a:r>
              <a:rPr lang="en-US" sz="2000" b="1" dirty="0" smtClean="0"/>
              <a:t>[x2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4x*+y-3</a:t>
            </a:r>
            <a:r>
              <a:rPr lang="en-US" sz="2000" b="1" baseline="30000" dirty="0" smtClean="0"/>
              <a:t>^</a:t>
            </a:r>
            <a:r>
              <a:rPr lang="en-US" sz="2000" b="1" dirty="0"/>
              <a:t>]</a:t>
            </a:r>
            <a:r>
              <a:rPr lang="en-US" sz="2000" b="1" dirty="0" smtClean="0"/>
              <a:t> </a:t>
            </a:r>
            <a:r>
              <a:rPr lang="en-US" sz="2000" b="1" dirty="0"/>
              <a:t>* (x </a:t>
            </a:r>
            <a:r>
              <a:rPr lang="en-US" sz="2000" b="1" dirty="0">
                <a:solidFill>
                  <a:srgbClr val="FFFF00"/>
                </a:solidFill>
              </a:rPr>
              <a:t>–</a:t>
            </a:r>
            <a:r>
              <a:rPr lang="en-US" sz="2000" b="1" dirty="0"/>
              <a:t> y + 2) / (x – 5*y + 2</a:t>
            </a:r>
            <a:r>
              <a:rPr lang="en-US" sz="2000" b="1" dirty="0" smtClean="0"/>
              <a:t>) </a:t>
            </a:r>
            <a:endParaRPr lang="en-US" sz="20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1598611" y="33336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</a:t>
            </a:r>
            <a:r>
              <a:rPr lang="en-US" sz="2000" b="1" dirty="0" smtClean="0"/>
              <a:t>[x2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4x*+y-3</a:t>
            </a:r>
            <a:r>
              <a:rPr lang="en-US" sz="2000" b="1" baseline="30000" dirty="0" smtClean="0"/>
              <a:t>^</a:t>
            </a:r>
            <a:r>
              <a:rPr lang="en-US" sz="2000" b="1" dirty="0"/>
              <a:t>]</a:t>
            </a:r>
            <a:r>
              <a:rPr lang="en-US" sz="2000" b="1" dirty="0" smtClean="0"/>
              <a:t> </a:t>
            </a:r>
            <a:r>
              <a:rPr lang="en-US" sz="2000" b="1" dirty="0"/>
              <a:t>* 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[</a:t>
            </a:r>
            <a:r>
              <a:rPr lang="en-US" sz="2000" b="1" dirty="0" err="1" smtClean="0">
                <a:solidFill>
                  <a:srgbClr val="FF0000"/>
                </a:solidFill>
              </a:rPr>
              <a:t>xy</a:t>
            </a:r>
            <a:r>
              <a:rPr lang="en-US" sz="2000" b="1" dirty="0" smtClean="0">
                <a:solidFill>
                  <a:srgbClr val="FF0000"/>
                </a:solidFill>
              </a:rPr>
              <a:t>-]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FF00"/>
                </a:solidFill>
              </a:rPr>
              <a:t>+</a:t>
            </a:r>
            <a:r>
              <a:rPr lang="en-US" sz="2000" b="1" dirty="0"/>
              <a:t> 2) / (x – 5*y + 2</a:t>
            </a:r>
            <a:r>
              <a:rPr lang="en-US" sz="2000" b="1" dirty="0" smtClean="0"/>
              <a:t>) </a:t>
            </a:r>
            <a:endParaRPr lang="en-US" sz="2000" b="1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1598612" y="36384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</a:t>
            </a:r>
            <a:r>
              <a:rPr lang="en-US" sz="2000" b="1" dirty="0" smtClean="0"/>
              <a:t>[x2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4x*+y-3</a:t>
            </a:r>
            <a:r>
              <a:rPr lang="en-US" sz="2000" b="1" baseline="30000" dirty="0" smtClean="0"/>
              <a:t>^</a:t>
            </a:r>
            <a:r>
              <a:rPr lang="en-US" sz="2000" b="1" dirty="0"/>
              <a:t>]</a:t>
            </a:r>
            <a:r>
              <a:rPr lang="en-US" sz="2000" b="1" dirty="0" smtClean="0"/>
              <a:t> </a:t>
            </a:r>
            <a:r>
              <a:rPr lang="en-US" sz="2000" b="1" dirty="0"/>
              <a:t>* </a:t>
            </a:r>
            <a:r>
              <a:rPr lang="en-US" sz="2000" b="1" dirty="0" smtClean="0">
                <a:solidFill>
                  <a:srgbClr val="FF0000"/>
                </a:solidFill>
              </a:rPr>
              <a:t>[xy-2+]</a:t>
            </a:r>
            <a:r>
              <a:rPr lang="en-US" sz="2000" b="1" dirty="0" smtClean="0"/>
              <a:t> </a:t>
            </a:r>
            <a:r>
              <a:rPr lang="en-US" sz="2000" b="1" dirty="0"/>
              <a:t>/ (x – 5</a:t>
            </a:r>
            <a:r>
              <a:rPr lang="en-US" sz="2000" b="1" dirty="0">
                <a:solidFill>
                  <a:srgbClr val="FFFF00"/>
                </a:solidFill>
              </a:rPr>
              <a:t>*</a:t>
            </a:r>
            <a:r>
              <a:rPr lang="en-US" sz="2000" b="1" dirty="0"/>
              <a:t>y + 2</a:t>
            </a:r>
            <a:r>
              <a:rPr lang="en-US" sz="2000" b="1" dirty="0" smtClean="0"/>
              <a:t>) </a:t>
            </a:r>
            <a:endParaRPr lang="en-US" sz="2000" b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1598612" y="39432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</a:t>
            </a:r>
            <a:r>
              <a:rPr lang="en-US" sz="2000" b="1" dirty="0" smtClean="0"/>
              <a:t>[x2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4x*+y-3</a:t>
            </a:r>
            <a:r>
              <a:rPr lang="en-US" sz="2000" b="1" baseline="30000" dirty="0" smtClean="0"/>
              <a:t>^</a:t>
            </a:r>
            <a:r>
              <a:rPr lang="en-US" sz="2000" b="1" dirty="0"/>
              <a:t>]</a:t>
            </a:r>
            <a:r>
              <a:rPr lang="en-US" sz="2000" b="1" dirty="0" smtClean="0"/>
              <a:t> </a:t>
            </a:r>
            <a:r>
              <a:rPr lang="en-US" sz="2000" b="1" dirty="0"/>
              <a:t>* </a:t>
            </a:r>
            <a:r>
              <a:rPr lang="en-US" sz="2000" b="1" dirty="0" smtClean="0"/>
              <a:t>[xy-2+] </a:t>
            </a:r>
            <a:r>
              <a:rPr lang="en-US" sz="2000" b="1" dirty="0"/>
              <a:t>/ (x </a:t>
            </a:r>
            <a:r>
              <a:rPr lang="en-US" sz="2000" b="1" dirty="0">
                <a:solidFill>
                  <a:srgbClr val="FFFF00"/>
                </a:solidFill>
              </a:rPr>
              <a:t>–</a:t>
            </a:r>
            <a:r>
              <a:rPr lang="en-US" sz="2000" b="1" dirty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[5y*]</a:t>
            </a:r>
            <a:r>
              <a:rPr lang="en-US" sz="2000" b="1" dirty="0" smtClean="0"/>
              <a:t> </a:t>
            </a:r>
            <a:r>
              <a:rPr lang="en-US" sz="2000" b="1" dirty="0"/>
              <a:t>+ 2</a:t>
            </a:r>
            <a:r>
              <a:rPr lang="en-US" sz="2000" b="1" dirty="0" smtClean="0"/>
              <a:t>) </a:t>
            </a:r>
            <a:endParaRPr lang="en-US" sz="2000" b="1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1598612" y="42480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</a:t>
            </a:r>
            <a:r>
              <a:rPr lang="en-US" sz="2000" b="1" dirty="0" smtClean="0"/>
              <a:t>[x2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4x*+y-3</a:t>
            </a:r>
            <a:r>
              <a:rPr lang="en-US" sz="2000" b="1" baseline="30000" dirty="0" smtClean="0"/>
              <a:t>^</a:t>
            </a:r>
            <a:r>
              <a:rPr lang="en-US" sz="2000" b="1" dirty="0"/>
              <a:t>]</a:t>
            </a:r>
            <a:r>
              <a:rPr lang="en-US" sz="2000" b="1" dirty="0" smtClean="0"/>
              <a:t> </a:t>
            </a:r>
            <a:r>
              <a:rPr lang="en-US" sz="2000" b="1" dirty="0"/>
              <a:t>* </a:t>
            </a:r>
            <a:r>
              <a:rPr lang="en-US" sz="2000" b="1" dirty="0" smtClean="0"/>
              <a:t>[xy-2+] </a:t>
            </a:r>
            <a:r>
              <a:rPr lang="en-US" sz="2000" b="1" dirty="0"/>
              <a:t>/ 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[x5y*-]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FF00"/>
                </a:solidFill>
              </a:rPr>
              <a:t>+</a:t>
            </a:r>
            <a:r>
              <a:rPr lang="en-US" sz="2000" b="1" dirty="0"/>
              <a:t> 2</a:t>
            </a:r>
            <a:r>
              <a:rPr lang="en-US" sz="2000" b="1" dirty="0" smtClean="0"/>
              <a:t>) </a:t>
            </a:r>
            <a:endParaRPr lang="en-US" sz="2000" b="1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1598612" y="45528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</a:t>
            </a:r>
            <a:r>
              <a:rPr lang="en-US" sz="2000" b="1" dirty="0" smtClean="0"/>
              <a:t>[x2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4x*+y-3</a:t>
            </a:r>
            <a:r>
              <a:rPr lang="en-US" sz="2000" b="1" baseline="30000" dirty="0" smtClean="0"/>
              <a:t>^</a:t>
            </a:r>
            <a:r>
              <a:rPr lang="en-US" sz="2000" b="1" dirty="0"/>
              <a:t>]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FF00"/>
                </a:solidFill>
              </a:rPr>
              <a:t>*</a:t>
            </a:r>
            <a:r>
              <a:rPr lang="en-US" sz="2000" b="1" dirty="0"/>
              <a:t> </a:t>
            </a:r>
            <a:r>
              <a:rPr lang="en-US" sz="2000" b="1" dirty="0" smtClean="0"/>
              <a:t>[xy-2+] </a:t>
            </a:r>
            <a:r>
              <a:rPr lang="en-US" sz="2000" b="1" dirty="0"/>
              <a:t>/ </a:t>
            </a:r>
            <a:r>
              <a:rPr lang="en-US" sz="2000" b="1" dirty="0" smtClean="0">
                <a:solidFill>
                  <a:srgbClr val="FF0000"/>
                </a:solidFill>
              </a:rPr>
              <a:t>[x5y*-2+] 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98612" y="48576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</a:t>
            </a:r>
            <a:r>
              <a:rPr lang="en-US" sz="2000" b="1" dirty="0" smtClean="0">
                <a:solidFill>
                  <a:srgbClr val="FF0000"/>
                </a:solidFill>
              </a:rPr>
              <a:t>[x2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4x*+y-3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xy-2+*]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FF00"/>
                </a:solidFill>
              </a:rPr>
              <a:t>/</a:t>
            </a:r>
            <a:r>
              <a:rPr lang="en-US" sz="2000" b="1" dirty="0"/>
              <a:t> </a:t>
            </a:r>
            <a:r>
              <a:rPr lang="en-US" sz="2000" b="1" dirty="0" smtClean="0"/>
              <a:t>[x5y*-2+] </a:t>
            </a:r>
            <a:endParaRPr lang="en-US" sz="2000" b="1" baseline="30000" dirty="0"/>
          </a:p>
        </p:txBody>
      </p:sp>
      <p:sp>
        <p:nvSpPr>
          <p:cNvPr id="37" name="TextBox 36"/>
          <p:cNvSpPr txBox="1"/>
          <p:nvPr/>
        </p:nvSpPr>
        <p:spPr>
          <a:xfrm>
            <a:off x="1380612" y="5162490"/>
            <a:ext cx="8407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 smtClean="0"/>
              <a:t>P = </a:t>
            </a:r>
            <a:r>
              <a:rPr lang="en-US" sz="2000" b="1" dirty="0" smtClean="0">
                <a:solidFill>
                  <a:srgbClr val="FF0000"/>
                </a:solidFill>
              </a:rPr>
              <a:t>x2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4x*+y-3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xy-2+*x5y*-2+/ 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9735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b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143000"/>
            <a:ext cx="8229600" cy="5248275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eriod" startAt="2"/>
            </a:pPr>
            <a:r>
              <a:rPr lang="en-US" b="1" dirty="0"/>
              <a:t>E = 3A + </a:t>
            </a:r>
            <a:r>
              <a:rPr lang="en-US" b="1" u="sng" dirty="0"/>
              <a:t>BD</a:t>
            </a:r>
            <a:r>
              <a:rPr lang="en-US" b="1" u="sng" baseline="30000" dirty="0"/>
              <a:t>H</a:t>
            </a:r>
            <a:r>
              <a:rPr lang="en-US" b="1" u="sng" dirty="0"/>
              <a:t> – F</a:t>
            </a:r>
            <a:r>
              <a:rPr lang="en-US" b="1" dirty="0"/>
              <a:t> - </a:t>
            </a:r>
            <a:r>
              <a:rPr lang="en-US" b="1" u="sng" dirty="0"/>
              <a:t>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                     </a:t>
            </a:r>
            <a:r>
              <a:rPr lang="en-US" b="1" dirty="0"/>
              <a:t>G – K      B</a:t>
            </a:r>
            <a:endParaRPr lang="en-US" b="1" baseline="30000" dirty="0"/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22064" y="2110628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752600"/>
                <a:gridCol w="3124200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574464" y="286870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  <a:r>
              <a:rPr lang="en-US" sz="2000" b="1" dirty="0" smtClean="0"/>
              <a:t>.      3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74464" y="317350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sz="2000" b="1" dirty="0" smtClean="0"/>
              <a:t>.      * 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74464" y="351086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/>
              <a:t>.      A  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08064" y="252112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4464" y="4139568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5.    </a:t>
            </a:r>
            <a:r>
              <a:rPr lang="en-US" sz="2000" b="1" dirty="0" smtClean="0"/>
              <a:t>  (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74464" y="446894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6.    </a:t>
            </a:r>
            <a:r>
              <a:rPr lang="en-US" sz="2000" b="1" dirty="0" smtClean="0"/>
              <a:t>  B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74464" y="474425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7.    </a:t>
            </a:r>
            <a:r>
              <a:rPr lang="en-US" sz="2000" b="1" dirty="0" smtClean="0"/>
              <a:t>  *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74464" y="504905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8.    </a:t>
            </a:r>
            <a:r>
              <a:rPr lang="en-US" sz="2000" b="1" dirty="0" smtClean="0"/>
              <a:t>  D   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74464" y="536859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9.    </a:t>
            </a:r>
            <a:r>
              <a:rPr lang="en-US" sz="2000" b="1" dirty="0" smtClean="0"/>
              <a:t>  </a:t>
            </a:r>
            <a:r>
              <a:rPr lang="en-US" sz="2000" b="1" baseline="30000" dirty="0"/>
              <a:t>^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74464" y="565865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10.  </a:t>
            </a:r>
            <a:r>
              <a:rPr lang="en-US" sz="2000" b="1" dirty="0" smtClean="0"/>
              <a:t>  H 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08064" y="2879092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51612" y="286870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08064" y="317350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41346" y="3169144"/>
            <a:ext cx="6198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  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41347" y="3506501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8064" y="3491753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08064" y="4139568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(+(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541347" y="4164702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 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708064" y="445419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(+(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41347" y="4464585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708064" y="475899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(+(*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08064" y="5049051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(+(*  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541346" y="5059437"/>
            <a:ext cx="12294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   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541347" y="5364237"/>
            <a:ext cx="1371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708064" y="5353851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(+(*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541347" y="5669037"/>
            <a:ext cx="1524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422064" y="291877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22064" y="323091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22064" y="353817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22064" y="386815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422064" y="4509143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22064" y="4816403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424524" y="5121203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436812" y="5411255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22064" y="5720963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570412" y="1362075"/>
            <a:ext cx="510048" cy="2190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6212" y="1200948"/>
            <a:ext cx="62484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E = 3*A + (B*D</a:t>
            </a:r>
            <a:r>
              <a:rPr lang="en-US" b="1" baseline="30000" dirty="0" smtClean="0"/>
              <a:t>^</a:t>
            </a:r>
            <a:r>
              <a:rPr lang="en-US" b="1" dirty="0" smtClean="0"/>
              <a:t>H – F) / (G – K) – A/B</a:t>
            </a:r>
          </a:p>
          <a:p>
            <a:pPr>
              <a:lnSpc>
                <a:spcPct val="95000"/>
              </a:lnSpc>
            </a:pPr>
            <a:r>
              <a:rPr lang="en-US" b="1" dirty="0" smtClean="0"/>
              <a:t>Q : 3*A </a:t>
            </a:r>
            <a:r>
              <a:rPr lang="en-US" b="1" dirty="0"/>
              <a:t>+ </a:t>
            </a:r>
            <a:r>
              <a:rPr lang="en-US" b="1" dirty="0" smtClean="0"/>
              <a:t>(B*D</a:t>
            </a:r>
            <a:r>
              <a:rPr lang="en-US" b="1" baseline="30000" dirty="0" smtClean="0"/>
              <a:t>^</a:t>
            </a:r>
            <a:r>
              <a:rPr lang="en-US" b="1" dirty="0"/>
              <a:t>H</a:t>
            </a:r>
            <a:r>
              <a:rPr lang="en-US" b="1" dirty="0" smtClean="0"/>
              <a:t> </a:t>
            </a:r>
            <a:r>
              <a:rPr lang="en-US" b="1" dirty="0"/>
              <a:t>– F) / </a:t>
            </a:r>
            <a:r>
              <a:rPr lang="en-US" b="1" dirty="0" smtClean="0"/>
              <a:t>(G - K</a:t>
            </a:r>
            <a:r>
              <a:rPr lang="en-US" b="1" dirty="0"/>
              <a:t>) – </a:t>
            </a:r>
            <a:r>
              <a:rPr lang="en-US" b="1" dirty="0" smtClean="0"/>
              <a:t>A/B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41347" y="4756639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   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708064" y="564862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(+(*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2426547" y="6031099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431030" y="634542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75764" y="599030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    -   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538165" y="6000690"/>
            <a:ext cx="1524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709364" y="5980280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(+(-   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836612" y="762000"/>
            <a:ext cx="45572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75765" y="381566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dirty="0" smtClean="0"/>
              <a:t>.      +   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542648" y="3811301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  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709365" y="3796553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   </a:t>
            </a:r>
            <a:endParaRPr lang="en-US" sz="2000" b="1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2423365" y="4175965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1004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" grpId="0" animBg="1"/>
      <p:bldP spid="56" grpId="0"/>
      <p:bldP spid="57" grpId="0"/>
      <p:bldP spid="60" grpId="0"/>
      <p:bldP spid="61" grpId="0"/>
      <p:bldP spid="62" grpId="0"/>
      <p:bldP spid="65" grpId="0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182453"/>
            <a:ext cx="10157354" cy="655747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b(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6737"/>
              </p:ext>
            </p:extLst>
          </p:nvPr>
        </p:nvGraphicFramePr>
        <p:xfrm>
          <a:off x="2284411" y="1154786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676400"/>
                <a:gridCol w="3200400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3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36811" y="1629095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12.    F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6811" y="193389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13.    )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36811" y="223869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14.    / 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36811" y="289869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16.    G  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36811" y="3188749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17.    </a:t>
            </a:r>
            <a:r>
              <a:rPr lang="en-US" sz="2000" b="1" dirty="0"/>
              <a:t>-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36811" y="35230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18.    </a:t>
            </a:r>
            <a:r>
              <a:rPr lang="en-US" sz="2000" b="1" dirty="0"/>
              <a:t>K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36811" y="381179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19.    </a:t>
            </a:r>
            <a:r>
              <a:rPr lang="en-US" sz="2000" b="1" dirty="0"/>
              <a:t>)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0411" y="1575307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(+(-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70411" y="1944281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99212" y="1933895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70411" y="2238695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(+/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99212" y="2234333"/>
            <a:ext cx="229551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 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399211" y="2894335"/>
            <a:ext cx="220083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*F-G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570411" y="2879587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(+/(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70411" y="318874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(+/(-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99212" y="3213883"/>
            <a:ext cx="2209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*F-G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570411" y="350829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(+/(-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99212" y="3518683"/>
            <a:ext cx="22008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*F-GK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70411" y="382654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(+/  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284411" y="196293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84411" y="2327596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84411" y="295810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84411" y="326536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84411" y="358245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84411" y="388479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84411" y="419205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99211" y="3824184"/>
            <a:ext cx="31094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*F-GK-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6399212" y="1589574"/>
            <a:ext cx="1828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408331" y="6065626"/>
            <a:ext cx="48678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Jadi</a:t>
            </a:r>
            <a:r>
              <a:rPr lang="en-US" sz="2000" b="1" dirty="0" smtClean="0"/>
              <a:t> P : </a:t>
            </a:r>
            <a:r>
              <a:rPr lang="en-US" sz="2000" b="1" dirty="0">
                <a:solidFill>
                  <a:srgbClr val="FF0000"/>
                </a:solidFill>
              </a:rPr>
              <a:t>3A*BDH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*F-GK-/+AB/-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36812" y="254479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15.    (   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399212" y="2540434"/>
            <a:ext cx="220083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   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570412" y="252568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(+/(   </a:t>
            </a:r>
            <a:endParaRPr lang="en-US" sz="2000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2284412" y="2604201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36812" y="415714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20.    -   </a:t>
            </a:r>
            <a:endParaRPr lang="en-US" sz="2000" b="1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2284412" y="4537396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99212" y="4169530"/>
            <a:ext cx="31094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*F-GK-/+</a:t>
            </a:r>
            <a:endParaRPr 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436812" y="448235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20.    </a:t>
            </a:r>
            <a:r>
              <a:rPr lang="en-US" sz="2000" b="1" dirty="0"/>
              <a:t>A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2284412" y="4862607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436812" y="480838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20.    </a:t>
            </a:r>
            <a:r>
              <a:rPr lang="en-US" sz="2000" b="1" dirty="0"/>
              <a:t>/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284412" y="51886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436812" y="51624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20.    </a:t>
            </a:r>
            <a:r>
              <a:rPr lang="en-US" sz="2000" b="1" dirty="0"/>
              <a:t>B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2284412" y="55427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436812" y="549984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20.    </a:t>
            </a:r>
            <a:r>
              <a:rPr lang="en-US" sz="2000" b="1" dirty="0"/>
              <a:t>)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2284412" y="5880101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570412" y="449013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  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399212" y="4487777"/>
            <a:ext cx="31094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*F-GK-/+A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570412" y="414169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  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570412" y="4802960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(-/  </a:t>
            </a:r>
            <a:endParaRPr lang="en-US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6399212" y="4800600"/>
            <a:ext cx="31094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*F-GK-/+A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570412" y="5126631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(-/  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6399212" y="5124271"/>
            <a:ext cx="31094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*F-GK-/+AB</a:t>
            </a:r>
            <a:endParaRPr lang="en-US" sz="20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6399212" y="5513294"/>
            <a:ext cx="31094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*F-GK-/+AB/-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1275968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7" grpId="0"/>
      <p:bldP spid="18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56" grpId="0"/>
      <p:bldP spid="85" grpId="0"/>
      <p:bldP spid="86" grpId="0"/>
      <p:bldP spid="41" grpId="0"/>
      <p:bldP spid="42" grpId="0"/>
      <p:bldP spid="43" grpId="0"/>
      <p:bldP spid="54" grpId="0"/>
      <p:bldP spid="58" grpId="0"/>
      <p:bldP spid="52" grpId="0"/>
      <p:bldP spid="55" grpId="0"/>
      <p:bldP spid="60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98437"/>
            <a:ext cx="8229600" cy="563563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 smtClean="0"/>
              <a:t>Jawaban</a:t>
            </a:r>
            <a:r>
              <a:rPr lang="en-US" sz="3600" b="1" dirty="0" smtClean="0"/>
              <a:t> b 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27638" y="1265317"/>
            <a:ext cx="7738573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b="1" dirty="0"/>
              <a:t>E </a:t>
            </a:r>
            <a:r>
              <a:rPr lang="en-US" sz="2800" b="1" dirty="0" smtClean="0"/>
              <a:t> = </a:t>
            </a:r>
            <a:r>
              <a:rPr lang="en-US" sz="2800" b="1" dirty="0"/>
              <a:t>3*A + (B*D</a:t>
            </a:r>
            <a:r>
              <a:rPr lang="en-US" sz="2800" b="1" baseline="30000" dirty="0"/>
              <a:t>^</a:t>
            </a:r>
            <a:r>
              <a:rPr lang="en-US" sz="2800" b="1" dirty="0"/>
              <a:t>H – F) / (G – K</a:t>
            </a:r>
            <a:r>
              <a:rPr lang="en-US" sz="2800" b="1" dirty="0" smtClean="0"/>
              <a:t>) – A/B</a:t>
            </a:r>
            <a:endParaRPr lang="en-US" sz="2800" b="1" dirty="0"/>
          </a:p>
          <a:p>
            <a:pPr>
              <a:lnSpc>
                <a:spcPct val="95000"/>
              </a:lnSpc>
            </a:pPr>
            <a:r>
              <a:rPr lang="en-US" sz="2800" b="1" dirty="0" smtClean="0"/>
              <a:t>Q </a:t>
            </a:r>
            <a:r>
              <a:rPr lang="en-US" sz="2800" b="1" dirty="0"/>
              <a:t>= 3*A + (B*D</a:t>
            </a:r>
            <a:r>
              <a:rPr lang="en-US" sz="2800" b="1" baseline="30000" dirty="0">
                <a:solidFill>
                  <a:srgbClr val="FFFF00"/>
                </a:solidFill>
              </a:rPr>
              <a:t>^</a:t>
            </a:r>
            <a:r>
              <a:rPr lang="en-US" sz="2800" b="1" dirty="0"/>
              <a:t>H – F) / (G – K</a:t>
            </a:r>
            <a:r>
              <a:rPr lang="en-US" sz="2800" b="1" dirty="0" smtClean="0"/>
              <a:t>) – A/B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81753" y="762000"/>
            <a:ext cx="486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cara</a:t>
            </a:r>
            <a:r>
              <a:rPr lang="en-US" b="1" dirty="0" smtClean="0">
                <a:solidFill>
                  <a:srgbClr val="FF0000"/>
                </a:solidFill>
              </a:rPr>
              <a:t> Manual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/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7564" y="2067580"/>
            <a:ext cx="7642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/>
              <a:t>3*A + (B</a:t>
            </a:r>
            <a:r>
              <a:rPr lang="en-US" sz="2800" b="1" dirty="0" smtClean="0">
                <a:solidFill>
                  <a:srgbClr val="FFFF00"/>
                </a:solidFill>
              </a:rPr>
              <a:t>*</a:t>
            </a:r>
            <a:r>
              <a:rPr lang="en-US" sz="2800" b="1" dirty="0" smtClean="0">
                <a:solidFill>
                  <a:srgbClr val="FF0000"/>
                </a:solidFill>
              </a:rPr>
              <a:t>[DH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] </a:t>
            </a:r>
            <a:r>
              <a:rPr lang="en-US" sz="2800" b="1" dirty="0" smtClean="0"/>
              <a:t>– F) / (G – K</a:t>
            </a:r>
            <a:r>
              <a:rPr lang="en-US" sz="2800" b="1" dirty="0"/>
              <a:t>) – A/B</a:t>
            </a:r>
          </a:p>
          <a:p>
            <a:pPr marL="514350" indent="-514350"/>
            <a:r>
              <a:rPr lang="en-US" sz="2800" b="1" dirty="0" smtClean="0"/>
              <a:t> </a:t>
            </a:r>
            <a:endParaRPr lang="en-US" sz="2800" b="1" baseline="30000" dirty="0"/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528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728049" y="2524780"/>
            <a:ext cx="764296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3*A + </a:t>
            </a: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[BDH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*] </a:t>
            </a:r>
            <a:r>
              <a:rPr lang="en-US" sz="2800" b="1" dirty="0">
                <a:solidFill>
                  <a:srgbClr val="FFFF00"/>
                </a:solidFill>
              </a:rPr>
              <a:t>–</a:t>
            </a:r>
            <a:r>
              <a:rPr lang="en-US" sz="2800" b="1" dirty="0"/>
              <a:t> F) / (G – K) – A/B</a:t>
            </a:r>
          </a:p>
          <a:p>
            <a:pPr marL="514350" indent="-514350"/>
            <a:endParaRPr lang="en-US" sz="2800" b="1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1728049" y="2981980"/>
            <a:ext cx="764296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3*A + </a:t>
            </a:r>
            <a:r>
              <a:rPr lang="en-US" sz="2800" b="1" dirty="0" smtClean="0">
                <a:solidFill>
                  <a:srgbClr val="FF0000"/>
                </a:solidFill>
              </a:rPr>
              <a:t>[</a:t>
            </a:r>
            <a:r>
              <a:rPr lang="en-US" sz="2800" b="1" dirty="0">
                <a:solidFill>
                  <a:srgbClr val="FF0000"/>
                </a:solidFill>
              </a:rPr>
              <a:t>BDH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*F-]</a:t>
            </a:r>
            <a:r>
              <a:rPr lang="en-US" sz="2800" b="1" dirty="0" smtClean="0"/>
              <a:t> </a:t>
            </a:r>
            <a:r>
              <a:rPr lang="en-US" sz="2800" b="1" dirty="0"/>
              <a:t>/ (G </a:t>
            </a:r>
            <a:r>
              <a:rPr lang="en-US" sz="2800" b="1" dirty="0">
                <a:solidFill>
                  <a:srgbClr val="FFFF00"/>
                </a:solidFill>
              </a:rPr>
              <a:t>–</a:t>
            </a:r>
            <a:r>
              <a:rPr lang="en-US" sz="2800" b="1" dirty="0"/>
              <a:t> K) – A/B</a:t>
            </a:r>
          </a:p>
          <a:p>
            <a:pPr marL="514350" indent="-514350"/>
            <a:endParaRPr lang="en-US" sz="2800" b="1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1737564" y="3439180"/>
            <a:ext cx="764296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3</a:t>
            </a:r>
            <a:r>
              <a:rPr lang="en-US" sz="2800" b="1" dirty="0">
                <a:solidFill>
                  <a:srgbClr val="FFFF00"/>
                </a:solidFill>
              </a:rPr>
              <a:t>*</a:t>
            </a:r>
            <a:r>
              <a:rPr lang="en-US" sz="2800" b="1" dirty="0"/>
              <a:t>A + [BDH</a:t>
            </a:r>
            <a:r>
              <a:rPr lang="en-US" sz="2800" b="1" baseline="30000" dirty="0"/>
              <a:t>^</a:t>
            </a:r>
            <a:r>
              <a:rPr lang="en-US" sz="2800" b="1" dirty="0"/>
              <a:t>*F-] / </a:t>
            </a:r>
            <a:r>
              <a:rPr lang="en-US" sz="2800" b="1" dirty="0" smtClean="0">
                <a:solidFill>
                  <a:srgbClr val="FF0000"/>
                </a:solidFill>
              </a:rPr>
              <a:t>[GK-]</a:t>
            </a:r>
            <a:r>
              <a:rPr lang="en-US" sz="2800" b="1" dirty="0"/>
              <a:t> – A/B</a:t>
            </a:r>
          </a:p>
          <a:p>
            <a:pPr marL="514350" indent="-514350"/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37564" y="38963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>
                <a:solidFill>
                  <a:srgbClr val="FF0000"/>
                </a:solidFill>
              </a:rPr>
              <a:t>[3A*] </a:t>
            </a:r>
            <a:r>
              <a:rPr lang="en-US" sz="2800" b="1" dirty="0"/>
              <a:t>+ [BDH</a:t>
            </a:r>
            <a:r>
              <a:rPr lang="en-US" sz="2800" b="1" baseline="30000" dirty="0"/>
              <a:t>^</a:t>
            </a:r>
            <a:r>
              <a:rPr lang="en-US" sz="2800" b="1" dirty="0"/>
              <a:t>*F-] </a:t>
            </a:r>
            <a:r>
              <a:rPr lang="en-US" sz="2800" b="1" dirty="0">
                <a:solidFill>
                  <a:srgbClr val="FFFF00"/>
                </a:solidFill>
              </a:rPr>
              <a:t>/</a:t>
            </a:r>
            <a:r>
              <a:rPr lang="en-US" sz="2800" b="1" dirty="0"/>
              <a:t> [GK-] – </a:t>
            </a:r>
            <a:r>
              <a:rPr lang="en-US" sz="2800" b="1" dirty="0" smtClean="0"/>
              <a:t>A/B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741009" y="43535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[3A*] + </a:t>
            </a:r>
            <a:r>
              <a:rPr lang="en-US" sz="2800" b="1" dirty="0">
                <a:solidFill>
                  <a:srgbClr val="FF0000"/>
                </a:solidFill>
              </a:rPr>
              <a:t>[BDH</a:t>
            </a:r>
            <a:r>
              <a:rPr lang="en-US" sz="2800" b="1" baseline="30000" dirty="0">
                <a:solidFill>
                  <a:srgbClr val="FF0000"/>
                </a:solidFill>
              </a:rPr>
              <a:t>^</a:t>
            </a:r>
            <a:r>
              <a:rPr lang="en-US" sz="2800" b="1" dirty="0">
                <a:solidFill>
                  <a:srgbClr val="FF0000"/>
                </a:solidFill>
              </a:rPr>
              <a:t>*</a:t>
            </a:r>
            <a:r>
              <a:rPr lang="en-US" sz="2800" b="1" dirty="0" smtClean="0">
                <a:solidFill>
                  <a:srgbClr val="FF0000"/>
                </a:solidFill>
              </a:rPr>
              <a:t>F-GK-/]</a:t>
            </a:r>
            <a:r>
              <a:rPr lang="en-US" sz="2800" b="1" dirty="0"/>
              <a:t> – </a:t>
            </a:r>
            <a:r>
              <a:rPr lang="en-US" sz="2800" b="1" dirty="0" smtClean="0"/>
              <a:t>A</a:t>
            </a:r>
            <a:r>
              <a:rPr lang="en-US" sz="2800" b="1" dirty="0" smtClean="0">
                <a:solidFill>
                  <a:srgbClr val="FFFF00"/>
                </a:solidFill>
              </a:rPr>
              <a:t>/</a:t>
            </a:r>
            <a:r>
              <a:rPr lang="en-US" sz="2800" b="1" dirty="0" smtClean="0"/>
              <a:t>B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6212" y="57251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/>
              <a:t>P = </a:t>
            </a:r>
            <a:r>
              <a:rPr lang="en-US" sz="2800" b="1" dirty="0" smtClean="0">
                <a:solidFill>
                  <a:srgbClr val="FF0000"/>
                </a:solidFill>
              </a:rPr>
              <a:t>3A*BDH</a:t>
            </a:r>
            <a:r>
              <a:rPr lang="en-US" sz="2800" b="1" baseline="30000" dirty="0">
                <a:solidFill>
                  <a:srgbClr val="FF0000"/>
                </a:solidFill>
              </a:rPr>
              <a:t>^</a:t>
            </a:r>
            <a:r>
              <a:rPr lang="en-US" sz="2800" b="1" dirty="0">
                <a:solidFill>
                  <a:srgbClr val="FF0000"/>
                </a:solidFill>
              </a:rPr>
              <a:t>*F-GK-</a:t>
            </a:r>
            <a:r>
              <a:rPr lang="en-US" sz="2800" b="1" dirty="0" smtClean="0">
                <a:solidFill>
                  <a:srgbClr val="FF0000"/>
                </a:solidFill>
              </a:rPr>
              <a:t>/+AB/-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5492" y="48107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[3A*] </a:t>
            </a:r>
            <a:r>
              <a:rPr lang="en-US" sz="2800" b="1" dirty="0">
                <a:solidFill>
                  <a:srgbClr val="FFFF00"/>
                </a:solidFill>
              </a:rPr>
              <a:t>+</a:t>
            </a:r>
            <a:r>
              <a:rPr lang="en-US" sz="2800" b="1" dirty="0"/>
              <a:t> [BDH</a:t>
            </a:r>
            <a:r>
              <a:rPr lang="en-US" sz="2800" b="1" baseline="30000" dirty="0"/>
              <a:t>^</a:t>
            </a:r>
            <a:r>
              <a:rPr lang="en-US" sz="2800" b="1" dirty="0"/>
              <a:t>*</a:t>
            </a:r>
            <a:r>
              <a:rPr lang="en-US" sz="2800" b="1" dirty="0" smtClean="0"/>
              <a:t>F-GK-/]</a:t>
            </a:r>
            <a:r>
              <a:rPr lang="en-US" sz="2800" b="1" dirty="0"/>
              <a:t> – </a:t>
            </a:r>
            <a:r>
              <a:rPr lang="en-US" sz="2800" b="1" dirty="0" smtClean="0">
                <a:solidFill>
                  <a:srgbClr val="FF0000"/>
                </a:solidFill>
              </a:rPr>
              <a:t>[AB/]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9975" y="5281427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>
                <a:solidFill>
                  <a:srgbClr val="FF0000"/>
                </a:solidFill>
              </a:rPr>
              <a:t>[</a:t>
            </a:r>
            <a:r>
              <a:rPr lang="en-US" sz="2800" b="1" dirty="0" smtClean="0">
                <a:solidFill>
                  <a:srgbClr val="FF0000"/>
                </a:solidFill>
              </a:rPr>
              <a:t>3A*BDH</a:t>
            </a:r>
            <a:r>
              <a:rPr lang="en-US" sz="2800" b="1" baseline="30000" dirty="0">
                <a:solidFill>
                  <a:srgbClr val="FF0000"/>
                </a:solidFill>
              </a:rPr>
              <a:t>^</a:t>
            </a:r>
            <a:r>
              <a:rPr lang="en-US" sz="2800" b="1" dirty="0">
                <a:solidFill>
                  <a:srgbClr val="FF0000"/>
                </a:solidFill>
              </a:rPr>
              <a:t>*</a:t>
            </a:r>
            <a:r>
              <a:rPr lang="en-US" sz="2800" b="1" dirty="0" smtClean="0">
                <a:solidFill>
                  <a:srgbClr val="FF0000"/>
                </a:solidFill>
              </a:rPr>
              <a:t>F-GK-/+] </a:t>
            </a:r>
            <a:r>
              <a:rPr lang="en-US" sz="2800" b="1" dirty="0">
                <a:solidFill>
                  <a:srgbClr val="FFFF00"/>
                </a:solidFill>
              </a:rPr>
              <a:t>–</a:t>
            </a:r>
            <a:r>
              <a:rPr lang="en-US" sz="2800" b="1" dirty="0"/>
              <a:t> </a:t>
            </a:r>
            <a:r>
              <a:rPr lang="en-US" sz="2800" b="1" dirty="0" smtClean="0"/>
              <a:t>[AB/]</a:t>
            </a:r>
            <a:endParaRPr lang="en-US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5541891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c1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143000"/>
            <a:ext cx="8229600" cy="5248275"/>
          </a:xfrm>
        </p:spPr>
        <p:txBody>
          <a:bodyPr/>
          <a:lstStyle/>
          <a:p>
            <a:pPr marL="403225" indent="-40005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/>
              <a:t>P : </a:t>
            </a:r>
            <a:r>
              <a:rPr lang="en-US" dirty="0" err="1"/>
              <a:t>a,b,d</a:t>
            </a:r>
            <a:r>
              <a:rPr lang="en-US" dirty="0"/>
              <a:t>,/,</a:t>
            </a:r>
            <a:r>
              <a:rPr lang="en-US" dirty="0" err="1"/>
              <a:t>d,k</a:t>
            </a:r>
            <a:r>
              <a:rPr lang="en-US" dirty="0"/>
              <a:t>,-,</a:t>
            </a:r>
            <a:r>
              <a:rPr lang="en-US" baseline="30000" dirty="0"/>
              <a:t>^</a:t>
            </a:r>
            <a:r>
              <a:rPr lang="en-US" dirty="0"/>
              <a:t>,+,</a:t>
            </a:r>
            <a:r>
              <a:rPr lang="en-US" dirty="0" err="1"/>
              <a:t>k,y,+,a</a:t>
            </a:r>
            <a:r>
              <a:rPr lang="en-US" dirty="0"/>
              <a:t>,/</a:t>
            </a:r>
          </a:p>
          <a:p>
            <a:pPr marL="403225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(a = 2, b = 6, d = 3, k = 1, y = 3)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731060"/>
              </p:ext>
            </p:extLst>
          </p:nvPr>
        </p:nvGraphicFramePr>
        <p:xfrm>
          <a:off x="1522412" y="2057400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27212" y="25254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1.    </a:t>
            </a:r>
            <a:r>
              <a:rPr lang="en-US" sz="2000" b="1" dirty="0" smtClean="0"/>
              <a:t>    </a:t>
            </a:r>
            <a:r>
              <a:rPr lang="en-US" sz="2000" b="1" dirty="0"/>
              <a:t>2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7212" y="2830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   </a:t>
            </a:r>
            <a:r>
              <a:rPr lang="en-US" sz="2000" b="1" dirty="0" smtClean="0"/>
              <a:t>    </a:t>
            </a:r>
            <a:r>
              <a:rPr lang="en-US" sz="2000" b="1" dirty="0"/>
              <a:t>6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27212" y="347830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dirty="0" smtClean="0"/>
              <a:t>.        </a:t>
            </a:r>
            <a:r>
              <a:rPr lang="en-US" sz="2000" b="1" dirty="0"/>
              <a:t>/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27212" y="442220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  <a:r>
              <a:rPr lang="en-US" sz="2000" b="1" dirty="0" smtClean="0"/>
              <a:t>.        3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27212" y="469750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</a:t>
            </a:r>
            <a:r>
              <a:rPr lang="en-US" sz="2000" b="1" dirty="0" smtClean="0"/>
              <a:t>.        1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18012" y="2525486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6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18012" y="2840672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2,6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51612" y="28302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18012" y="347830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2,2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42012" y="3487391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Var1=3,Var2=6,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/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6 </a:t>
            </a:r>
            <a:r>
              <a:rPr lang="en-US" sz="2000" b="1" dirty="0"/>
              <a:t>/</a:t>
            </a:r>
            <a:r>
              <a:rPr lang="en-US" sz="2000" b="1" dirty="0" smtClean="0"/>
              <a:t> 3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</a:t>
            </a:r>
            <a:r>
              <a:rPr lang="en-US" sz="2000" b="1" dirty="0"/>
              <a:t>2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18012" y="440745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2,2,3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418012" y="471225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2,2,3,1  </a:t>
            </a:r>
            <a:endParaRPr lang="en-US" sz="20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522412" y="2890579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51612" y="1200948"/>
            <a:ext cx="55506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P : </a:t>
            </a:r>
            <a:r>
              <a:rPr lang="en-US" b="1" dirty="0" smtClean="0"/>
              <a:t>2,6,3,/,3,1,-,</a:t>
            </a:r>
            <a:r>
              <a:rPr lang="en-US" b="1" baseline="30000" dirty="0" smtClean="0"/>
              <a:t>^</a:t>
            </a:r>
            <a:r>
              <a:rPr lang="en-US" b="1" dirty="0" smtClean="0"/>
              <a:t>,+,1,3,+,2,/,)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827212" y="501301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7.        </a:t>
            </a:r>
            <a:r>
              <a:rPr lang="en-US" sz="2000" b="1" dirty="0"/>
              <a:t>-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419312" y="5000385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2,2,2   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6612" y="762000"/>
            <a:ext cx="45572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4412" y="1285640"/>
            <a:ext cx="381000" cy="22860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942011" y="5012281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Var1=1,Var2=3,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Var2 -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</a:t>
            </a:r>
            <a:r>
              <a:rPr lang="en-US" sz="2000" b="1" dirty="0"/>
              <a:t>3</a:t>
            </a:r>
            <a:r>
              <a:rPr lang="en-US" sz="2000" b="1" dirty="0" smtClean="0"/>
              <a:t> </a:t>
            </a:r>
            <a:r>
              <a:rPr lang="en-US" sz="2000" b="1" dirty="0"/>
              <a:t>-</a:t>
            </a:r>
            <a:r>
              <a:rPr lang="en-US" sz="2000" b="1" dirty="0" smtClean="0"/>
              <a:t> 1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</a:t>
            </a:r>
            <a:r>
              <a:rPr lang="en-US" sz="2000" b="1" dirty="0"/>
              <a:t>2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2412" y="32004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522412" y="445802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522412" y="476282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522412" y="506762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522412" y="598202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27212" y="31534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/>
              <a:t>.        3   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18012" y="316387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2,6,3  </a:t>
            </a:r>
            <a:endParaRPr lang="en-US" sz="2000" b="1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1522412" y="3505417"/>
            <a:ext cx="8991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3680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8" grpId="0"/>
      <p:bldP spid="19" grpId="0"/>
      <p:bldP spid="25" grpId="0"/>
      <p:bldP spid="26" grpId="0"/>
      <p:bldP spid="28" grpId="0"/>
      <p:bldP spid="29" grpId="0"/>
      <p:bldP spid="34" grpId="0"/>
      <p:bldP spid="36" grpId="0"/>
      <p:bldP spid="60" grpId="0"/>
      <p:bldP spid="62" grpId="0"/>
      <p:bldP spid="7" grpId="0" animBg="1"/>
      <p:bldP spid="63" grpId="0"/>
      <p:bldP spid="35" grpId="0"/>
      <p:bldP spid="37" grpId="0"/>
    </p:bld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624</TotalTime>
  <Words>1801</Words>
  <Application>Microsoft Office PowerPoint</Application>
  <PresentationFormat>Custom</PresentationFormat>
  <Paragraphs>404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</vt:lpstr>
      <vt:lpstr>Class open house presentation</vt:lpstr>
      <vt:lpstr>JAWABAN NOTASI POLISH (IMPLEMENTASI STACK)</vt:lpstr>
      <vt:lpstr>Jawaban No. a</vt:lpstr>
      <vt:lpstr>Jawaban No. a(lanjutan)</vt:lpstr>
      <vt:lpstr>Jawaban No. a(lanjutan)</vt:lpstr>
      <vt:lpstr>Jawaban a (lanjutan)</vt:lpstr>
      <vt:lpstr>Jawaban No. b</vt:lpstr>
      <vt:lpstr>Jawaban No. b(lanjutan)</vt:lpstr>
      <vt:lpstr>Jawaban b (lanjutan)</vt:lpstr>
      <vt:lpstr>Jawaban No. c1</vt:lpstr>
      <vt:lpstr>Jawaban No. c1(lanjutan)</vt:lpstr>
      <vt:lpstr>Jawaban No. c1(lanjutan)</vt:lpstr>
      <vt:lpstr>Jawaban No. c1(lanjutan)</vt:lpstr>
      <vt:lpstr>Jawaban No. c2</vt:lpstr>
      <vt:lpstr>Jawaban No. c2(lanjutan)</vt:lpstr>
      <vt:lpstr>Jawaban No. c2(lanjutan)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JAWABAN NOTASI POLISH (IMPLEMENTASI STACK)</dc:title>
  <dc:creator>Tati Harihayati</dc:creator>
  <cp:lastModifiedBy>Tati Harihayati</cp:lastModifiedBy>
  <cp:revision>81</cp:revision>
  <dcterms:created xsi:type="dcterms:W3CDTF">2020-06-23T01:14:45Z</dcterms:created>
  <dcterms:modified xsi:type="dcterms:W3CDTF">2020-06-26T01:00:26Z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