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80BE-A545-4EF1-A82F-D36C05E71A12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6336-8F9D-4640-A58F-D9DF7427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9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80BE-A545-4EF1-A82F-D36C05E71A12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6336-8F9D-4640-A58F-D9DF7427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3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80BE-A545-4EF1-A82F-D36C05E71A12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6336-8F9D-4640-A58F-D9DF7427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31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80BE-A545-4EF1-A82F-D36C05E71A12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6336-8F9D-4640-A58F-D9DF742744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3700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80BE-A545-4EF1-A82F-D36C05E71A12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6336-8F9D-4640-A58F-D9DF7427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23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80BE-A545-4EF1-A82F-D36C05E71A12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6336-8F9D-4640-A58F-D9DF7427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27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80BE-A545-4EF1-A82F-D36C05E71A12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6336-8F9D-4640-A58F-D9DF7427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51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80BE-A545-4EF1-A82F-D36C05E71A12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6336-8F9D-4640-A58F-D9DF7427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23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80BE-A545-4EF1-A82F-D36C05E71A12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6336-8F9D-4640-A58F-D9DF7427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8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80BE-A545-4EF1-A82F-D36C05E71A12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6336-8F9D-4640-A58F-D9DF7427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8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80BE-A545-4EF1-A82F-D36C05E71A12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6336-8F9D-4640-A58F-D9DF7427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1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80BE-A545-4EF1-A82F-D36C05E71A12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6336-8F9D-4640-A58F-D9DF7427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4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80BE-A545-4EF1-A82F-D36C05E71A12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6336-8F9D-4640-A58F-D9DF7427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32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80BE-A545-4EF1-A82F-D36C05E71A12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6336-8F9D-4640-A58F-D9DF7427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2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80BE-A545-4EF1-A82F-D36C05E71A12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6336-8F9D-4640-A58F-D9DF7427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8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80BE-A545-4EF1-A82F-D36C05E71A12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6336-8F9D-4640-A58F-D9DF7427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3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80BE-A545-4EF1-A82F-D36C05E71A12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6336-8F9D-4640-A58F-D9DF7427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9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EDB80BE-A545-4EF1-A82F-D36C05E71A12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E6336-8F9D-4640-A58F-D9DF7427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58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955926" y="360363"/>
            <a:ext cx="7407275" cy="1471612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Pertemuan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XI</a:t>
            </a: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I</a:t>
            </a:r>
            <a:endParaRPr lang="en-US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63" name="Subtitle 2"/>
          <p:cNvSpPr>
            <a:spLocks noGrp="1"/>
          </p:cNvSpPr>
          <p:nvPr>
            <p:ph type="subTitle" idx="1"/>
          </p:nvPr>
        </p:nvSpPr>
        <p:spPr>
          <a:xfrm>
            <a:off x="2955926" y="1849438"/>
            <a:ext cx="7407275" cy="1752600"/>
          </a:xfrm>
        </p:spPr>
        <p:txBody>
          <a:bodyPr/>
          <a:lstStyle/>
          <a:p>
            <a:r>
              <a:rPr lang="en-US" sz="4000"/>
              <a:t>Pengumpulan Data </a:t>
            </a:r>
          </a:p>
          <a:p>
            <a:r>
              <a:rPr lang="en-US" sz="4000"/>
              <a:t>(Wawancara)</a:t>
            </a:r>
          </a:p>
        </p:txBody>
      </p:sp>
    </p:spTree>
    <p:extLst>
      <p:ext uri="{BB962C8B-B14F-4D97-AF65-F5344CB8AC3E}">
        <p14:creationId xmlns:p14="http://schemas.microsoft.com/office/powerpoint/2010/main" val="3170308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60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600">
                <a:solidFill>
                  <a:schemeClr val="tx2">
                    <a:satMod val="130000"/>
                  </a:schemeClr>
                </a:solidFill>
              </a:rPr>
              <a:t>Wawancara dapat dilakukan dengan 2 cara:</a:t>
            </a: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(</a:t>
            </a:r>
            <a:r>
              <a:rPr lang="en-US" i="1" dirty="0" smtClean="0"/>
              <a:t>Personal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face to face interviews)</a:t>
            </a:r>
            <a:endParaRPr lang="en-US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 (</a:t>
            </a:r>
            <a:r>
              <a:rPr lang="en-US" i="1" dirty="0" smtClean="0"/>
              <a:t>Telephone interviews)</a:t>
            </a:r>
            <a:endParaRPr lang="en-US" dirty="0" smtClean="0"/>
          </a:p>
          <a:p>
            <a:pPr marL="365760" indent="-283464"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62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Wawancara tatap muka</a:t>
            </a:r>
          </a:p>
        </p:txBody>
      </p:sp>
      <p:sp>
        <p:nvSpPr>
          <p:cNvPr id="153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en-US" smtClean="0"/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	Kelebihan:</a:t>
            </a:r>
          </a:p>
          <a:p>
            <a:pPr eaLnBrk="1" hangingPunct="1"/>
            <a:r>
              <a:rPr lang="en-US" smtClean="0"/>
              <a:t>menghasilkan lebih banyak data.</a:t>
            </a:r>
          </a:p>
          <a:p>
            <a:pPr eaLnBrk="1" hangingPunct="1"/>
            <a:r>
              <a:rPr lang="en-US" smtClean="0"/>
              <a:t>Kontak langsung dengan responden, sehingga peneliti dapat menanyakan masalah yang lebih kompleks, sensitive, atau controversial.</a:t>
            </a:r>
          </a:p>
          <a:p>
            <a:pPr eaLnBrk="1" hangingPunct="1"/>
            <a:r>
              <a:rPr lang="en-US" smtClean="0"/>
              <a:t>Tingkat partisipasi responden relatif lebih sedikit.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5077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Wawancara tatap muka</a:t>
            </a:r>
          </a:p>
        </p:txBody>
      </p:sp>
      <p:sp>
        <p:nvSpPr>
          <p:cNvPr id="154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	Kelemahan:</a:t>
            </a:r>
          </a:p>
          <a:p>
            <a:pPr eaLnBrk="1" hangingPunct="1"/>
            <a:r>
              <a:rPr lang="en-US" smtClean="0"/>
              <a:t>memungkinkan terjadinya bias pewawancara</a:t>
            </a:r>
          </a:p>
          <a:p>
            <a:pPr eaLnBrk="1" hangingPunct="1"/>
            <a:r>
              <a:rPr lang="en-US" smtClean="0"/>
              <a:t>Memerlukan biaya dan waktu yang relatif namyak jika jumlah responden (sample) relatif besar dan secara geografis letaknya terpencar.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74865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Wawancara via telepon</a:t>
            </a:r>
            <a:br>
              <a:rPr lang="en-US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5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	Kelebihan:</a:t>
            </a:r>
          </a:p>
          <a:p>
            <a:pPr eaLnBrk="1" hangingPunct="1"/>
            <a:r>
              <a:rPr lang="en-US" smtClean="0"/>
              <a:t>Waktu pengumpulan data responden relatif cepat dengan tenaga dan biaya yang relatif lebih sedikit.</a:t>
            </a:r>
          </a:p>
          <a:p>
            <a:pPr eaLnBrk="1" hangingPunct="1"/>
            <a:r>
              <a:rPr lang="en-US" smtClean="0"/>
              <a:t>memperoleh tanggapan segera dari responden setelah pewawancara dapat menghubunginya lewat telepon.</a:t>
            </a:r>
          </a:p>
          <a:p>
            <a:pPr eaLnBrk="1" hangingPunct="1">
              <a:buFont typeface="Arial" pitchFamily="34" charset="0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9024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Wawancara via telepon</a:t>
            </a:r>
            <a:br>
              <a:rPr lang="en-US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6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	</a:t>
            </a:r>
            <a:r>
              <a:rPr lang="en-US"/>
              <a:t>Kelemahan:</a:t>
            </a:r>
          </a:p>
          <a:p>
            <a:pPr eaLnBrk="1" hangingPunct="1"/>
            <a:r>
              <a:rPr lang="en-US"/>
              <a:t>Pewawancara tidak dapat mengamati ekspresi responden saat memberi tanggapan.</a:t>
            </a:r>
          </a:p>
          <a:p>
            <a:pPr eaLnBrk="1" hangingPunct="1"/>
            <a:r>
              <a:rPr lang="en-US"/>
              <a:t>Responden setiap saat dapat menolak untuk menanggapi pertanyaan dengan memutus hubungan telepon.</a:t>
            </a:r>
          </a:p>
          <a:p>
            <a:pPr eaLnBrk="1" hangingPunct="1"/>
            <a:r>
              <a:rPr lang="en-US"/>
              <a:t>Durasi wawancara terbatas.</a:t>
            </a:r>
          </a:p>
          <a:p>
            <a:pPr eaLnBrk="1" hangingPunct="1"/>
            <a:r>
              <a:rPr lang="en-US"/>
              <a:t>Responden bukan merupakan sample yang representatif yang mewakili semua lapisan masyarakat.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8621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Petunjuk membuat pertanyaan:</a:t>
            </a:r>
            <a:br>
              <a:rPr lang="en-US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7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indent="-282575"/>
            <a:r>
              <a:rPr lang="en-US" smtClean="0"/>
              <a:t>Gunakan kata-kata yang sederhana dan mudah dimengerti.</a:t>
            </a:r>
          </a:p>
          <a:p>
            <a:pPr marL="365125" indent="-282575">
              <a:buNone/>
            </a:pPr>
            <a:r>
              <a:rPr lang="en-US" smtClean="0"/>
              <a:t>Contoh:</a:t>
            </a:r>
          </a:p>
          <a:p>
            <a:pPr marL="365125" indent="-282575">
              <a:buNone/>
            </a:pPr>
            <a:r>
              <a:rPr lang="en-US" smtClean="0"/>
              <a:t>Bagaimana status perkawinan Bapak?</a:t>
            </a:r>
          </a:p>
          <a:p>
            <a:pPr marL="365125" indent="-282575">
              <a:buNone/>
            </a:pPr>
            <a:r>
              <a:rPr lang="en-US" u="sng" smtClean="0"/>
              <a:t>Sebaiknya</a:t>
            </a:r>
            <a:r>
              <a:rPr lang="en-US" smtClean="0"/>
              <a:t>: Apakah Bapak beristri?</a:t>
            </a:r>
          </a:p>
          <a:p>
            <a:pPr marL="365125" indent="-282575">
              <a:buNone/>
            </a:pPr>
            <a:endParaRPr lang="en-US" smtClean="0"/>
          </a:p>
          <a:p>
            <a:pPr marL="365125" indent="-282575"/>
            <a:r>
              <a:rPr lang="en-US" smtClean="0"/>
              <a:t>Pertanyaan jelas dan khusus.</a:t>
            </a:r>
          </a:p>
          <a:p>
            <a:pPr marL="365125" indent="-282575">
              <a:buNone/>
            </a:pPr>
            <a:r>
              <a:rPr lang="en-US" smtClean="0"/>
              <a:t>Contoh:</a:t>
            </a:r>
          </a:p>
          <a:p>
            <a:pPr marL="365125" indent="-282575">
              <a:buNone/>
            </a:pPr>
            <a:r>
              <a:rPr lang="en-US" smtClean="0"/>
              <a:t>Berapa orang di sini? (rumah, kelas, dll)</a:t>
            </a:r>
          </a:p>
          <a:p>
            <a:pPr marL="365125" indent="-282575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72438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Petunjuk membuat pertanyaan:</a:t>
            </a:r>
            <a:br>
              <a:rPr lang="en-US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8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Hindarkan pertanyaan yang mempunyai lebih dari satu pengertian.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Contoh: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Apakah saudara mau mencari pekerjaan di kota?</a:t>
            </a:r>
          </a:p>
          <a:p>
            <a:pPr eaLnBrk="1" hangingPunct="1">
              <a:buFont typeface="Arial" pitchFamily="34" charset="0"/>
              <a:buNone/>
            </a:pPr>
            <a:r>
              <a:rPr lang="en-US" u="sng" smtClean="0"/>
              <a:t>Sebaiknya</a:t>
            </a:r>
            <a:r>
              <a:rPr lang="en-US" smtClean="0"/>
              <a:t>: Apakah saudara mencari pekerjaan.</a:t>
            </a:r>
          </a:p>
          <a:p>
            <a:pPr eaLnBrk="1" hangingPunct="1">
              <a:buFont typeface="Arial" pitchFamily="34" charset="0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91784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Petunjuk membuat pertanyaan:</a:t>
            </a:r>
            <a:br>
              <a:rPr lang="en-US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>
              <a:defRPr/>
            </a:pPr>
            <a:r>
              <a:rPr lang="en-US" dirty="0" err="1" smtClean="0"/>
              <a:t>Hindarkan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sugesti</a:t>
            </a:r>
            <a:r>
              <a:rPr lang="en-US" dirty="0" smtClean="0"/>
              <a:t>.</a:t>
            </a:r>
          </a:p>
          <a:p>
            <a:pPr marL="365760" indent="-283464">
              <a:buNone/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92075" indent="-92075">
              <a:buNone/>
              <a:defRPr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senggang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 smtClean="0"/>
              <a:t>mendengarkan</a:t>
            </a:r>
            <a:r>
              <a:rPr lang="en-US" dirty="0" smtClean="0"/>
              <a:t> radio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yang lain?</a:t>
            </a:r>
          </a:p>
          <a:p>
            <a:pPr marL="1874838" indent="-1874838">
              <a:buNone/>
              <a:defRPr/>
            </a:pPr>
            <a:r>
              <a:rPr lang="en-US" u="sng" dirty="0" err="1" smtClean="0"/>
              <a:t>Sebaiknya</a:t>
            </a:r>
            <a:r>
              <a:rPr lang="en-US" dirty="0" smtClean="0"/>
              <a:t> : </a:t>
            </a:r>
            <a:r>
              <a:rPr lang="en-US" dirty="0" err="1" smtClean="0"/>
              <a:t>Apakah</a:t>
            </a:r>
            <a:r>
              <a:rPr lang="en-US" dirty="0" smtClean="0"/>
              <a:t> yang </a:t>
            </a:r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senggang</a:t>
            </a:r>
            <a:r>
              <a:rPr lang="en-US" dirty="0" smtClean="0"/>
              <a:t>?</a:t>
            </a:r>
          </a:p>
          <a:p>
            <a:pPr marL="365760" indent="-283464"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164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Panduan/Pedoman wawancara</a:t>
            </a:r>
          </a:p>
        </p:txBody>
      </p:sp>
      <p:sp>
        <p:nvSpPr>
          <p:cNvPr id="144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Panduan wawancara digunakan untuk menggali sumber informasi secara mendalam untuk responden yang jumlahnya relatif terbatas.</a:t>
            </a:r>
          </a:p>
          <a:p>
            <a:pPr algn="just" eaLnBrk="1" hangingPunct="1"/>
            <a:r>
              <a:rPr lang="en-US" smtClean="0"/>
              <a:t>Cara membuat panduan wawancara yaitu dijabarkan dari Variabel-sub variable-indikator-pertanyaan.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2466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2 Macam Pedoman Wawancara</a:t>
            </a:r>
          </a:p>
        </p:txBody>
      </p:sp>
      <p:sp>
        <p:nvSpPr>
          <p:cNvPr id="145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Calibri" pitchFamily="34" charset="0"/>
              <a:buAutoNum type="arabicPeriod"/>
            </a:pPr>
            <a:r>
              <a:rPr lang="en-US" smtClean="0"/>
              <a:t>Pedoman wawancara tidak terstruktur, yaitu pedoman wawancara yang hanya memuat garis besar yang akan ditanyakan.</a:t>
            </a:r>
          </a:p>
          <a:p>
            <a:pPr marL="514350" indent="-514350" algn="just">
              <a:buFont typeface="Calibri" pitchFamily="34" charset="0"/>
              <a:buAutoNum type="arabicPeriod"/>
            </a:pPr>
            <a:r>
              <a:rPr lang="en-US" smtClean="0"/>
              <a:t>Pedoman wawancara terstruktur, yaitu pedoman wawancara yang disusun secara terperinci sehingga menyerupai check-list</a:t>
            </a:r>
          </a:p>
        </p:txBody>
      </p:sp>
    </p:spTree>
    <p:extLst>
      <p:ext uri="{BB962C8B-B14F-4D97-AF65-F5344CB8AC3E}">
        <p14:creationId xmlns:p14="http://schemas.microsoft.com/office/powerpoint/2010/main" val="2968489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400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4000">
                <a:solidFill>
                  <a:schemeClr val="tx2">
                    <a:satMod val="130000"/>
                  </a:schemeClr>
                </a:solidFill>
              </a:rPr>
              <a:t>Wawancara hasilnya tergantung pada:</a:t>
            </a:r>
            <a:r>
              <a:rPr lang="en-US" sz="360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600">
                <a:solidFill>
                  <a:schemeClr val="tx2">
                    <a:satMod val="130000"/>
                  </a:schemeClr>
                </a:solidFill>
              </a:rPr>
            </a:br>
            <a:endParaRPr lang="en-US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638" lvl="1" indent="-274638">
              <a:buFont typeface="+mj-lt"/>
              <a:buAutoNum type="arabicPeriod"/>
              <a:defRPr/>
            </a:pPr>
            <a:r>
              <a:rPr lang="en-US" dirty="0" err="1" smtClean="0"/>
              <a:t>Pewawancara</a:t>
            </a:r>
            <a:endParaRPr lang="en-US" sz="2000" dirty="0"/>
          </a:p>
          <a:p>
            <a:pPr marL="274638" lvl="1" indent="-274638">
              <a:buFont typeface="+mj-lt"/>
              <a:buAutoNum type="arabicPeriod"/>
              <a:defRPr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endParaRPr lang="en-US" sz="2000" dirty="0"/>
          </a:p>
          <a:p>
            <a:pPr marL="274638" lvl="1" indent="-274638">
              <a:buFont typeface="+mj-lt"/>
              <a:buAutoNum type="arabicPeriod"/>
              <a:defRPr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endParaRPr lang="en-US" sz="2000" dirty="0"/>
          </a:p>
          <a:p>
            <a:pPr marL="617538" lvl="1" indent="-342900">
              <a:buFont typeface="Arial" pitchFamily="34" charset="0"/>
              <a:buChar char="–"/>
              <a:defRPr/>
            </a:pP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pembual</a:t>
            </a:r>
            <a:endParaRPr lang="en-US" sz="2000" dirty="0"/>
          </a:p>
          <a:p>
            <a:pPr marL="617538" lvl="1" indent="-342900">
              <a:buFont typeface="Arial" pitchFamily="34" charset="0"/>
              <a:buChar char="–"/>
              <a:defRPr/>
            </a:pP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endParaRPr lang="en-US" sz="2000" dirty="0"/>
          </a:p>
          <a:p>
            <a:pPr marL="617538" lvl="1" indent="-342900">
              <a:buFont typeface="Arial" pitchFamily="34" charset="0"/>
              <a:buChar char="–"/>
              <a:defRPr/>
            </a:pPr>
            <a:r>
              <a:rPr lang="en-US" dirty="0" err="1" smtClean="0"/>
              <a:t>Reportasi</a:t>
            </a:r>
            <a:endParaRPr lang="en-US" sz="2000" dirty="0"/>
          </a:p>
          <a:p>
            <a:pPr marL="617538" lvl="1" indent="-342900">
              <a:buFont typeface="Arial" pitchFamily="34" charset="0"/>
              <a:buChar char="–"/>
              <a:defRPr/>
            </a:pPr>
            <a:r>
              <a:rPr lang="en-US" dirty="0" err="1" smtClean="0"/>
              <a:t>Jaksa</a:t>
            </a:r>
            <a:endParaRPr lang="en-US" sz="2000" dirty="0"/>
          </a:p>
          <a:p>
            <a:pPr marL="617538" lvl="1" indent="-342900">
              <a:buFont typeface="Arial" pitchFamily="34" charset="0"/>
              <a:buChar char="–"/>
              <a:defRPr/>
            </a:pP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sok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endParaRPr lang="en-US" sz="2000" dirty="0"/>
          </a:p>
          <a:p>
            <a:pPr marL="365760" indent="-283464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0558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20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20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Faktor-faktor yang mempengaruhi komunikasi dalam wawancara:</a:t>
            </a:r>
            <a:br>
              <a:rPr lang="en-US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83464">
              <a:defRPr/>
            </a:pP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endParaRPr lang="en-US" sz="24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dirty="0" err="1" smtClean="0"/>
              <a:t>Waktu</a:t>
            </a:r>
            <a:endParaRPr lang="en-US" sz="20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dirty="0" err="1" smtClean="0"/>
              <a:t>Tempat</a:t>
            </a:r>
            <a:endParaRPr lang="en-US" sz="20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ke-3</a:t>
            </a:r>
            <a:endParaRPr lang="en-US" sz="20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sz="2000" dirty="0"/>
          </a:p>
          <a:p>
            <a:pPr marL="365760" indent="-283464">
              <a:buNone/>
              <a:defRPr/>
            </a:pPr>
            <a:endParaRPr lang="en-US" sz="2400" dirty="0"/>
          </a:p>
          <a:p>
            <a:pPr marL="365760" indent="-283464">
              <a:defRPr/>
            </a:pPr>
            <a:r>
              <a:rPr lang="en-US" dirty="0" err="1" smtClean="0"/>
              <a:t>Responden</a:t>
            </a:r>
            <a:endParaRPr lang="en-US" sz="24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dirty="0" err="1" smtClean="0"/>
              <a:t>Karakteristik</a:t>
            </a:r>
            <a:r>
              <a:rPr lang="en-US" dirty="0" smtClean="0"/>
              <a:t> social</a:t>
            </a:r>
            <a:endParaRPr lang="en-US" sz="20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endParaRPr lang="en-US" sz="20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endParaRPr lang="en-US" sz="2000" dirty="0"/>
          </a:p>
          <a:p>
            <a:pPr marL="365760" indent="-283464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7258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Faktor-faktor yang mempengaruhi komunikasi dalam wawancara: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83464">
              <a:defRPr/>
            </a:pPr>
            <a:r>
              <a:rPr lang="en-US" dirty="0" err="1" smtClean="0"/>
              <a:t>Pewawancara</a:t>
            </a:r>
            <a:endParaRPr lang="en-US" sz="24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pewawancara</a:t>
            </a:r>
            <a:endParaRPr lang="en-US" sz="20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dirty="0" err="1" smtClean="0"/>
              <a:t>Keterampilan</a:t>
            </a:r>
            <a:endParaRPr lang="en-US" sz="20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dirty="0" err="1" smtClean="0"/>
              <a:t>Motivasi</a:t>
            </a:r>
            <a:endParaRPr lang="en-US" sz="20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dirty="0" smtClean="0"/>
              <a:t>Rasa </a:t>
            </a:r>
            <a:r>
              <a:rPr lang="en-US" dirty="0" err="1" smtClean="0"/>
              <a:t>aman</a:t>
            </a:r>
            <a:endParaRPr lang="en-US" sz="2000" dirty="0"/>
          </a:p>
          <a:p>
            <a:pPr marL="365760" indent="-283464">
              <a:buNone/>
              <a:defRPr/>
            </a:pPr>
            <a:endParaRPr lang="en-US" sz="2400" dirty="0"/>
          </a:p>
          <a:p>
            <a:pPr marL="365760" indent="-283464">
              <a:defRPr/>
            </a:pP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endParaRPr lang="en-US" sz="24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dirty="0" err="1" smtClean="0"/>
              <a:t>Sukar</a:t>
            </a:r>
            <a:r>
              <a:rPr lang="en-US" dirty="0" smtClean="0"/>
              <a:t>/</a:t>
            </a:r>
            <a:r>
              <a:rPr lang="en-US" dirty="0" err="1" smtClean="0"/>
              <a:t>mudah</a:t>
            </a:r>
            <a:endParaRPr lang="en-US" sz="20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dirty="0" smtClean="0"/>
              <a:t>Tingkat </a:t>
            </a:r>
            <a:r>
              <a:rPr lang="en-US" dirty="0" err="1" smtClean="0"/>
              <a:t>minat</a:t>
            </a:r>
            <a:endParaRPr lang="en-US" sz="20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dirty="0" err="1" smtClean="0"/>
              <a:t>Sumber</a:t>
            </a:r>
            <a:r>
              <a:rPr lang="en-US" dirty="0" smtClean="0"/>
              <a:t>/</a:t>
            </a:r>
            <a:r>
              <a:rPr lang="en-US" dirty="0" err="1" smtClean="0"/>
              <a:t>jenis</a:t>
            </a:r>
            <a:endParaRPr lang="en-US" sz="2000" dirty="0"/>
          </a:p>
          <a:p>
            <a:pPr marL="365760" indent="-283464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7754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Pewawancara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65760" indent="-283464">
              <a:defRPr/>
            </a:pPr>
            <a:r>
              <a:rPr lang="en-US" dirty="0" err="1" smtClean="0"/>
              <a:t>Pewawancara</a:t>
            </a:r>
            <a:endParaRPr lang="en-US" sz="24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dirty="0" err="1" smtClean="0"/>
              <a:t>Netral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endParaRPr lang="en-US" sz="20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dirty="0" err="1" smtClean="0"/>
              <a:t>Adil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memihak</a:t>
            </a:r>
            <a:endParaRPr lang="en-US" sz="20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dirty="0" smtClean="0"/>
              <a:t>Ramah</a:t>
            </a:r>
            <a:endParaRPr lang="en-US" sz="20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dirty="0" err="1" smtClean="0"/>
              <a:t>Santai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endParaRPr lang="en-US" sz="20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dirty="0" err="1" smtClean="0"/>
              <a:t>Sopan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hormat</a:t>
            </a:r>
            <a:endParaRPr lang="en-US" sz="2000" dirty="0"/>
          </a:p>
          <a:p>
            <a:pPr marL="365760" indent="-283464">
              <a:buNone/>
              <a:defRPr/>
            </a:pPr>
            <a:endParaRPr lang="en-US" sz="2400" dirty="0"/>
          </a:p>
          <a:p>
            <a:pPr marL="365760" indent="-283464">
              <a:defRPr/>
            </a:pP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pewawancara</a:t>
            </a:r>
            <a:endParaRPr lang="en-US" sz="24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diwawancarai</a:t>
            </a:r>
            <a:endParaRPr lang="en-US" sz="20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dirty="0" err="1" smtClean="0"/>
              <a:t>Memiliki</a:t>
            </a:r>
            <a:r>
              <a:rPr lang="en-US" dirty="0" smtClean="0"/>
              <a:t> rasa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endParaRPr lang="en-US" sz="2000" dirty="0"/>
          </a:p>
          <a:p>
            <a:pPr marL="365760" indent="-283464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7145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Peranan pewawancara</a:t>
            </a:r>
            <a:r>
              <a:rPr lang="en-US" sz="360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600">
                <a:solidFill>
                  <a:schemeClr val="tx2">
                    <a:satMod val="130000"/>
                  </a:schemeClr>
                </a:solidFill>
              </a:rPr>
            </a:br>
            <a:endParaRPr lang="en-US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0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en-US" sz="2400"/>
          </a:p>
          <a:p>
            <a:pPr lvl="1" eaLnBrk="1" hangingPunct="1"/>
            <a:r>
              <a:rPr lang="en-US" smtClean="0"/>
              <a:t>mampu menciptakan hubungan baik dengan responden.</a:t>
            </a:r>
            <a:endParaRPr lang="en-US" sz="2000"/>
          </a:p>
          <a:p>
            <a:pPr lvl="1" eaLnBrk="1" hangingPunct="1"/>
            <a:r>
              <a:rPr lang="en-US" smtClean="0"/>
              <a:t>Memperbaiki semua pertanyaan dengan baik dan tepat.</a:t>
            </a:r>
            <a:endParaRPr lang="en-US" sz="2000"/>
          </a:p>
          <a:p>
            <a:pPr lvl="1" eaLnBrk="1" hangingPunct="1"/>
            <a:r>
              <a:rPr lang="en-US" smtClean="0"/>
              <a:t>Mencatat dan merekam jawaban isian.</a:t>
            </a:r>
            <a:endParaRPr lang="en-US" sz="2000"/>
          </a:p>
          <a:p>
            <a:pPr lvl="1" eaLnBrk="1" hangingPunct="1"/>
            <a:r>
              <a:rPr lang="en-US" smtClean="0"/>
              <a:t>Dapat menggali informasi tambahan dari responden apabila diperlukan.</a:t>
            </a:r>
            <a:endParaRPr lang="en-US" sz="200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87978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Persiapan wawancara</a:t>
            </a:r>
            <a:r>
              <a:rPr lang="en-US" sz="360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600">
                <a:solidFill>
                  <a:schemeClr val="tx2">
                    <a:satMod val="130000"/>
                  </a:schemeClr>
                </a:solidFill>
              </a:rPr>
            </a:br>
            <a:endParaRPr lang="en-US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83464">
              <a:defRPr/>
            </a:pPr>
            <a:r>
              <a:rPr lang="en-US" dirty="0" err="1" smtClean="0"/>
              <a:t>Latih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kuasai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sz="3200" dirty="0" err="1"/>
              <a:t>Penjelasan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endParaRPr lang="en-US" sz="32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sz="3200" dirty="0" err="1"/>
              <a:t>Penjelasan</a:t>
            </a:r>
            <a:r>
              <a:rPr lang="en-US" sz="3200" dirty="0"/>
              <a:t> </a:t>
            </a:r>
            <a:r>
              <a:rPr lang="en-US" sz="3200" dirty="0" err="1"/>
              <a:t>tugas</a:t>
            </a:r>
            <a:r>
              <a:rPr lang="en-US" sz="3200" dirty="0"/>
              <a:t> </a:t>
            </a:r>
            <a:r>
              <a:rPr lang="en-US" sz="3200" dirty="0" err="1"/>
              <a:t>pewawancara</a:t>
            </a:r>
            <a:endParaRPr lang="en-US" sz="32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sz="3200" dirty="0" err="1"/>
              <a:t>Penjelasan</a:t>
            </a:r>
            <a:r>
              <a:rPr lang="en-US" sz="3200" dirty="0"/>
              <a:t> </a:t>
            </a:r>
            <a:r>
              <a:rPr lang="en-US" sz="3200" dirty="0" err="1"/>
              <a:t>tiap</a:t>
            </a:r>
            <a:r>
              <a:rPr lang="en-US" sz="3200" dirty="0"/>
              <a:t> </a:t>
            </a:r>
            <a:r>
              <a:rPr lang="en-US" sz="3200" dirty="0" err="1"/>
              <a:t>nomor</a:t>
            </a:r>
            <a:r>
              <a:rPr lang="en-US" sz="3200" dirty="0"/>
              <a:t> </a:t>
            </a:r>
            <a:r>
              <a:rPr lang="en-US" sz="3200" dirty="0" err="1"/>
              <a:t>pertanyaan</a:t>
            </a:r>
            <a:endParaRPr lang="en-US" sz="3200" dirty="0"/>
          </a:p>
          <a:p>
            <a:pPr marL="640080" lvl="1" indent="-237744">
              <a:buFont typeface="Arial" pitchFamily="34" charset="0"/>
              <a:buChar char="–"/>
              <a:defRPr/>
            </a:pPr>
            <a:r>
              <a:rPr lang="en-US" sz="3200" dirty="0"/>
              <a:t>Cara </a:t>
            </a:r>
            <a:r>
              <a:rPr lang="en-US" sz="3200" dirty="0" err="1"/>
              <a:t>mencatat</a:t>
            </a:r>
            <a:r>
              <a:rPr lang="en-US" sz="3200" dirty="0"/>
              <a:t>/</a:t>
            </a:r>
            <a:r>
              <a:rPr lang="en-US" sz="3200" dirty="0" err="1"/>
              <a:t>merekam</a:t>
            </a:r>
            <a:r>
              <a:rPr lang="en-US" sz="3200" dirty="0"/>
              <a:t>.</a:t>
            </a:r>
          </a:p>
          <a:p>
            <a:pPr marL="800100" indent="-434975"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3027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332</Words>
  <Application>Microsoft Office PowerPoint</Application>
  <PresentationFormat>Widescreen</PresentationFormat>
  <Paragraphs>105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Wingdings 2</vt:lpstr>
      <vt:lpstr>Wingdings 3</vt:lpstr>
      <vt:lpstr>Ion</vt:lpstr>
      <vt:lpstr>Pertemuan XII</vt:lpstr>
      <vt:lpstr>Panduan/Pedoman wawancara</vt:lpstr>
      <vt:lpstr>2 Macam Pedoman Wawancara</vt:lpstr>
      <vt:lpstr> Wawancara hasilnya tergantung pada: </vt:lpstr>
      <vt:lpstr> Faktor-faktor yang mempengaruhi komunikasi dalam wawancara: </vt:lpstr>
      <vt:lpstr>Faktor-faktor yang mempengaruhi komunikasi dalam wawancara:</vt:lpstr>
      <vt:lpstr>Pewawancara</vt:lpstr>
      <vt:lpstr> Peranan pewawancara </vt:lpstr>
      <vt:lpstr> Persiapan wawancara </vt:lpstr>
      <vt:lpstr> Wawancara dapat dilakukan dengan 2 cara: </vt:lpstr>
      <vt:lpstr>Wawancara tatap muka</vt:lpstr>
      <vt:lpstr>Wawancara tatap muka</vt:lpstr>
      <vt:lpstr>Wawancara via telepon </vt:lpstr>
      <vt:lpstr> Wawancara via telepon </vt:lpstr>
      <vt:lpstr> Petunjuk membuat pertanyaan: </vt:lpstr>
      <vt:lpstr> Petunjuk membuat pertanyaan: </vt:lpstr>
      <vt:lpstr>Petunjuk membuat pertanyaan: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XII</dc:title>
  <dc:creator>Jurnal Publikasi</dc:creator>
  <cp:lastModifiedBy>Jurnal Publikasi</cp:lastModifiedBy>
  <cp:revision>1</cp:revision>
  <dcterms:created xsi:type="dcterms:W3CDTF">2020-07-01T02:51:54Z</dcterms:created>
  <dcterms:modified xsi:type="dcterms:W3CDTF">2020-07-01T02:52:38Z</dcterms:modified>
</cp:coreProperties>
</file>