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8" autoAdjust="0"/>
    <p:restoredTop sz="94660"/>
  </p:normalViewPr>
  <p:slideViewPr>
    <p:cSldViewPr snapToGrid="0">
      <p:cViewPr varScale="1">
        <p:scale>
          <a:sx n="123" d="100"/>
          <a:sy n="123" d="100"/>
        </p:scale>
        <p:origin x="4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7C105F-C717-4D37-ACB5-A99721B6631D}" type="datetimeFigureOut">
              <a:rPr lang="en-ID" smtClean="0"/>
              <a:t>03/07/20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D7F571-8CF4-40D8-BFF2-8443D43C4015}" type="slidenum">
              <a:rPr lang="en-ID" smtClean="0"/>
              <a:t>‹#›</a:t>
            </a:fld>
            <a:endParaRPr lang="en-ID"/>
          </a:p>
        </p:txBody>
      </p:sp>
    </p:spTree>
    <p:extLst>
      <p:ext uri="{BB962C8B-B14F-4D97-AF65-F5344CB8AC3E}">
        <p14:creationId xmlns:p14="http://schemas.microsoft.com/office/powerpoint/2010/main" val="241182167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C105F-C717-4D37-ACB5-A99721B6631D}" type="datetimeFigureOut">
              <a:rPr lang="en-ID" smtClean="0"/>
              <a:t>03/07/20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177714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C105F-C717-4D37-ACB5-A99721B6631D}" type="datetimeFigureOut">
              <a:rPr lang="en-ID" smtClean="0"/>
              <a:t>03/07/20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4107614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C105F-C717-4D37-ACB5-A99721B6631D}" type="datetimeFigureOut">
              <a:rPr lang="en-ID" smtClean="0"/>
              <a:t>03/07/20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396426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77C105F-C717-4D37-ACB5-A99721B6631D}" type="datetimeFigureOut">
              <a:rPr lang="en-ID" smtClean="0"/>
              <a:t>03/07/20</a:t>
            </a:fld>
            <a:endParaRPr lang="en-ID"/>
          </a:p>
        </p:txBody>
      </p:sp>
      <p:sp>
        <p:nvSpPr>
          <p:cNvPr id="5" name="Footer Placeholder 4"/>
          <p:cNvSpPr>
            <a:spLocks noGrp="1"/>
          </p:cNvSpPr>
          <p:nvPr>
            <p:ph type="ftr" sz="quarter" idx="11"/>
          </p:nvPr>
        </p:nvSpPr>
        <p:spPr>
          <a:xfrm>
            <a:off x="2182708" y="6272784"/>
            <a:ext cx="6327648" cy="365125"/>
          </a:xfrm>
        </p:spPr>
        <p:txBody>
          <a:bodyPr/>
          <a:lstStyle/>
          <a:p>
            <a:endParaRPr lang="en-ID"/>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D7F571-8CF4-40D8-BFF2-8443D43C4015}" type="slidenum">
              <a:rPr lang="en-ID" smtClean="0"/>
              <a:t>‹#›</a:t>
            </a:fld>
            <a:endParaRPr lang="en-ID"/>
          </a:p>
        </p:txBody>
      </p:sp>
    </p:spTree>
    <p:extLst>
      <p:ext uri="{BB962C8B-B14F-4D97-AF65-F5344CB8AC3E}">
        <p14:creationId xmlns:p14="http://schemas.microsoft.com/office/powerpoint/2010/main" val="1618025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7C105F-C717-4D37-ACB5-A99721B6631D}" type="datetimeFigureOut">
              <a:rPr lang="en-ID" smtClean="0"/>
              <a:t>03/07/20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4151817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7C105F-C717-4D37-ACB5-A99721B6631D}" type="datetimeFigureOut">
              <a:rPr lang="en-ID" smtClean="0"/>
              <a:t>03/07/20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215903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7C105F-C717-4D37-ACB5-A99721B6631D}" type="datetimeFigureOut">
              <a:rPr lang="en-ID" smtClean="0"/>
              <a:t>03/07/20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131513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C105F-C717-4D37-ACB5-A99721B6631D}" type="datetimeFigureOut">
              <a:rPr lang="en-ID" smtClean="0"/>
              <a:t>03/07/20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254607363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7C105F-C717-4D37-ACB5-A99721B6631D}" type="datetimeFigureOut">
              <a:rPr lang="en-ID" smtClean="0"/>
              <a:t>03/07/20</a:t>
            </a:fld>
            <a:endParaRPr lang="en-ID"/>
          </a:p>
        </p:txBody>
      </p:sp>
      <p:sp>
        <p:nvSpPr>
          <p:cNvPr id="6" name="Footer Placeholder 5"/>
          <p:cNvSpPr>
            <a:spLocks noGrp="1"/>
          </p:cNvSpPr>
          <p:nvPr>
            <p:ph type="ftr" sz="quarter" idx="11"/>
          </p:nvPr>
        </p:nvSpPr>
        <p:spPr/>
        <p:txBody>
          <a:bodyPr/>
          <a:lstStyle/>
          <a:p>
            <a:endParaRPr lang="en-ID"/>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34346941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7C105F-C717-4D37-ACB5-A99721B6631D}" type="datetimeFigureOut">
              <a:rPr lang="en-ID" smtClean="0"/>
              <a:t>03/07/20</a:t>
            </a:fld>
            <a:endParaRPr lang="en-ID"/>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D7F571-8CF4-40D8-BFF2-8443D43C4015}" type="slidenum">
              <a:rPr lang="en-ID" smtClean="0"/>
              <a:t>‹#›</a:t>
            </a:fld>
            <a:endParaRPr lang="en-ID"/>
          </a:p>
        </p:txBody>
      </p:sp>
    </p:spTree>
    <p:extLst>
      <p:ext uri="{BB962C8B-B14F-4D97-AF65-F5344CB8AC3E}">
        <p14:creationId xmlns:p14="http://schemas.microsoft.com/office/powerpoint/2010/main" val="281758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77C105F-C717-4D37-ACB5-A99721B6631D}" type="datetimeFigureOut">
              <a:rPr lang="en-ID" smtClean="0"/>
              <a:t>03/07/20</a:t>
            </a:fld>
            <a:endParaRPr lang="en-ID"/>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D"/>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D7F571-8CF4-40D8-BFF2-8443D43C4015}" type="slidenum">
              <a:rPr lang="en-ID" smtClean="0"/>
              <a:t>‹#›</a:t>
            </a:fld>
            <a:endParaRPr lang="en-ID"/>
          </a:p>
        </p:txBody>
      </p:sp>
    </p:spTree>
    <p:extLst>
      <p:ext uri="{BB962C8B-B14F-4D97-AF65-F5344CB8AC3E}">
        <p14:creationId xmlns:p14="http://schemas.microsoft.com/office/powerpoint/2010/main" val="67856116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ltLang="en-US" sz="3600" b="1" dirty="0">
                <a:latin typeface="Showcard Gothic" panose="04020904020102020604" pitchFamily="82" charset="0"/>
              </a:rPr>
              <a:t>OBJEKTIVITAS MSDM GLOBAL (MANAJEMEN KINERJA) DAN ERA GLOBALISASI</a:t>
            </a:r>
            <a:br>
              <a:rPr lang="en-US" sz="3600" dirty="0">
                <a:latin typeface="Showcard Gothic" panose="04020904020102020604" pitchFamily="82" charset="0"/>
              </a:rPr>
            </a:br>
            <a:r>
              <a:rPr lang="en-US" altLang="en-US" sz="3600" b="1" dirty="0">
                <a:latin typeface="Showcard Gothic" panose="04020904020102020604" pitchFamily="82" charset="0"/>
              </a:rPr>
              <a:t>PERBEDAAN MSDM GLOBAL DAN MSDM LOKAL</a:t>
            </a:r>
            <a:br>
              <a:rPr lang="en-US" altLang="en-US" sz="3600" b="1" dirty="0">
                <a:latin typeface="Showcard Gothic" panose="04020904020102020604" pitchFamily="82" charset="0"/>
              </a:rPr>
            </a:br>
            <a:endParaRPr lang="en-ID" sz="3600" dirty="0"/>
          </a:p>
        </p:txBody>
      </p:sp>
      <p:sp>
        <p:nvSpPr>
          <p:cNvPr id="4" name="Rectangle 3"/>
          <p:cNvSpPr/>
          <p:nvPr/>
        </p:nvSpPr>
        <p:spPr>
          <a:xfrm>
            <a:off x="5723468" y="4468031"/>
            <a:ext cx="4131732" cy="1169551"/>
          </a:xfrm>
          <a:prstGeom prst="rect">
            <a:avLst/>
          </a:prstGeom>
        </p:spPr>
        <p:txBody>
          <a:bodyPr wrap="square">
            <a:spAutoFit/>
          </a:bodyPr>
          <a:lstStyle/>
          <a:p>
            <a:pPr lvl="0" latinLnBrk="1"/>
            <a:r>
              <a:rPr lang="en-US" altLang="en-US" sz="1400" dirty="0">
                <a:latin typeface="Arial Black" panose="020B0A04020102020204" pitchFamily="34" charset="0"/>
              </a:rPr>
              <a:t>Muhammad </a:t>
            </a:r>
            <a:r>
              <a:rPr lang="en-US" altLang="en-US" sz="1400" dirty="0" err="1">
                <a:latin typeface="Arial Black" panose="020B0A04020102020204" pitchFamily="34" charset="0"/>
              </a:rPr>
              <a:t>Ilham</a:t>
            </a:r>
            <a:r>
              <a:rPr lang="en-US" altLang="en-US" sz="1400" dirty="0">
                <a:latin typeface="Arial Black" panose="020B0A04020102020204" pitchFamily="34" charset="0"/>
              </a:rPr>
              <a:t>		21216283</a:t>
            </a:r>
          </a:p>
          <a:p>
            <a:pPr lvl="0" latinLnBrk="1"/>
            <a:r>
              <a:rPr lang="en-US" altLang="en-US" sz="1400" dirty="0">
                <a:latin typeface="Arial Black" panose="020B0A04020102020204" pitchFamily="34" charset="0"/>
              </a:rPr>
              <a:t>Salma </a:t>
            </a:r>
            <a:r>
              <a:rPr lang="en-US" altLang="en-US" sz="1400" dirty="0" err="1">
                <a:latin typeface="Arial Black" panose="020B0A04020102020204" pitchFamily="34" charset="0"/>
              </a:rPr>
              <a:t>Virgita</a:t>
            </a:r>
            <a:r>
              <a:rPr lang="en-US" altLang="en-US" sz="1400" dirty="0">
                <a:latin typeface="Arial Black" panose="020B0A04020102020204" pitchFamily="34" charset="0"/>
              </a:rPr>
              <a:t> B A P	21216288</a:t>
            </a:r>
          </a:p>
          <a:p>
            <a:pPr lvl="0" latinLnBrk="1"/>
            <a:r>
              <a:rPr lang="en-US" altLang="en-US" sz="1400" dirty="0" err="1">
                <a:latin typeface="Arial Black" panose="020B0A04020102020204" pitchFamily="34" charset="0"/>
              </a:rPr>
              <a:t>Senia</a:t>
            </a:r>
            <a:r>
              <a:rPr lang="en-US" altLang="en-US" sz="1400" dirty="0">
                <a:latin typeface="Arial Black" panose="020B0A04020102020204" pitchFamily="34" charset="0"/>
              </a:rPr>
              <a:t> </a:t>
            </a:r>
            <a:r>
              <a:rPr lang="en-US" altLang="en-US" sz="1400" dirty="0" err="1">
                <a:latin typeface="Arial Black" panose="020B0A04020102020204" pitchFamily="34" charset="0"/>
              </a:rPr>
              <a:t>Sucip</a:t>
            </a:r>
            <a:r>
              <a:rPr lang="id-ID" altLang="en-US" sz="1400" dirty="0">
                <a:latin typeface="Arial Black" panose="020B0A04020102020204" pitchFamily="34" charset="0"/>
              </a:rPr>
              <a:t>ratiwi</a:t>
            </a:r>
            <a:r>
              <a:rPr lang="en-US" altLang="en-US" sz="1400" dirty="0">
                <a:latin typeface="Arial Black" panose="020B0A04020102020204" pitchFamily="34" charset="0"/>
              </a:rPr>
              <a:t>		21216309</a:t>
            </a:r>
          </a:p>
          <a:p>
            <a:pPr lvl="0" latinLnBrk="1"/>
            <a:r>
              <a:rPr lang="en-US" altLang="en-US" sz="1400" dirty="0">
                <a:latin typeface="Arial Black" panose="020B0A04020102020204" pitchFamily="34" charset="0"/>
              </a:rPr>
              <a:t>Vania Chandra M		21216316</a:t>
            </a:r>
          </a:p>
          <a:p>
            <a:pPr latinLnBrk="1"/>
            <a:r>
              <a:rPr lang="en-US" altLang="en-US" sz="1400" dirty="0" err="1">
                <a:latin typeface="Arial Black" panose="020B0A04020102020204" pitchFamily="34" charset="0"/>
              </a:rPr>
              <a:t>Yudhistira</a:t>
            </a:r>
            <a:r>
              <a:rPr lang="en-US" altLang="en-US" sz="1400" dirty="0">
                <a:latin typeface="Arial Black" panose="020B0A04020102020204" pitchFamily="34" charset="0"/>
              </a:rPr>
              <a:t> H. </a:t>
            </a:r>
            <a:r>
              <a:rPr lang="en-US" altLang="en-US" sz="1400" dirty="0" err="1">
                <a:latin typeface="Arial Black" panose="020B0A04020102020204" pitchFamily="34" charset="0"/>
              </a:rPr>
              <a:t>Sukanta</a:t>
            </a:r>
            <a:r>
              <a:rPr lang="en-US" altLang="en-US" sz="1400" dirty="0">
                <a:latin typeface="Arial Black" panose="020B0A04020102020204" pitchFamily="34" charset="0"/>
              </a:rPr>
              <a:t>	21216272</a:t>
            </a:r>
          </a:p>
        </p:txBody>
      </p:sp>
      <p:sp>
        <p:nvSpPr>
          <p:cNvPr id="5" name="Rectangle 4"/>
          <p:cNvSpPr/>
          <p:nvPr/>
        </p:nvSpPr>
        <p:spPr>
          <a:xfrm>
            <a:off x="1254761" y="4468031"/>
            <a:ext cx="4265507" cy="1815882"/>
          </a:xfrm>
          <a:prstGeom prst="rect">
            <a:avLst/>
          </a:prstGeom>
        </p:spPr>
        <p:txBody>
          <a:bodyPr wrap="square">
            <a:spAutoFit/>
          </a:bodyPr>
          <a:lstStyle/>
          <a:p>
            <a:pPr lvl="0" latinLnBrk="1"/>
            <a:r>
              <a:rPr lang="en-US" altLang="en-US" sz="1400" dirty="0">
                <a:latin typeface="Arial Black" panose="020B0A04020102020204" pitchFamily="34" charset="0"/>
              </a:rPr>
              <a:t>Ahmad </a:t>
            </a:r>
            <a:r>
              <a:rPr lang="en-US" altLang="en-US" sz="1400" dirty="0" err="1">
                <a:latin typeface="Arial Black" panose="020B0A04020102020204" pitchFamily="34" charset="0"/>
              </a:rPr>
              <a:t>Fadil</a:t>
            </a:r>
            <a:r>
              <a:rPr lang="en-US" altLang="en-US" sz="1400" dirty="0">
                <a:latin typeface="Arial Black" panose="020B0A04020102020204" pitchFamily="34" charset="0"/>
              </a:rPr>
              <a:t> Koto		21216290</a:t>
            </a:r>
          </a:p>
          <a:p>
            <a:pPr lvl="0" latinLnBrk="1"/>
            <a:r>
              <a:rPr lang="en-US" altLang="en-US" sz="1400" dirty="0">
                <a:latin typeface="Arial Black" panose="020B0A04020102020204" pitchFamily="34" charset="0"/>
              </a:rPr>
              <a:t>Dini </a:t>
            </a:r>
            <a:r>
              <a:rPr lang="en-US" altLang="en-US" sz="1400" dirty="0" err="1">
                <a:latin typeface="Arial Black" panose="020B0A04020102020204" pitchFamily="34" charset="0"/>
              </a:rPr>
              <a:t>Adinda</a:t>
            </a:r>
            <a:r>
              <a:rPr lang="en-US" altLang="en-US" sz="1400" dirty="0">
                <a:latin typeface="Arial Black" panose="020B0A04020102020204" pitchFamily="34" charset="0"/>
              </a:rPr>
              <a:t> </a:t>
            </a:r>
            <a:r>
              <a:rPr lang="id-ID" altLang="en-US" sz="1400" dirty="0">
                <a:latin typeface="Arial Black" panose="020B0A04020102020204" pitchFamily="34" charset="0"/>
              </a:rPr>
              <a:t>P</a:t>
            </a:r>
            <a:r>
              <a:rPr lang="en-US" altLang="en-US" sz="1400" dirty="0">
                <a:latin typeface="Arial Black" panose="020B0A04020102020204" pitchFamily="34" charset="0"/>
              </a:rPr>
              <a:t>		21216310</a:t>
            </a:r>
          </a:p>
          <a:p>
            <a:pPr lvl="0" latinLnBrk="1"/>
            <a:r>
              <a:rPr lang="en-US" altLang="en-US" sz="1400" dirty="0">
                <a:latin typeface="Arial Black" panose="020B0A04020102020204" pitchFamily="34" charset="0"/>
              </a:rPr>
              <a:t>Ela </a:t>
            </a:r>
            <a:r>
              <a:rPr lang="en-US" altLang="en-US" sz="1400" dirty="0" err="1">
                <a:latin typeface="Arial Black" panose="020B0A04020102020204" pitchFamily="34" charset="0"/>
              </a:rPr>
              <a:t>Nurlaela</a:t>
            </a:r>
            <a:r>
              <a:rPr lang="en-US" altLang="en-US" sz="1400" dirty="0">
                <a:latin typeface="Arial Black" panose="020B0A04020102020204" pitchFamily="34" charset="0"/>
              </a:rPr>
              <a:t>		21216313</a:t>
            </a:r>
          </a:p>
          <a:p>
            <a:pPr lvl="0" latinLnBrk="1"/>
            <a:r>
              <a:rPr lang="en-US" altLang="en-US" sz="1400" dirty="0" err="1">
                <a:latin typeface="Arial Black" panose="020B0A04020102020204" pitchFamily="34" charset="0"/>
              </a:rPr>
              <a:t>Erlinda</a:t>
            </a:r>
            <a:r>
              <a:rPr lang="en-US" altLang="en-US" sz="1400" dirty="0">
                <a:latin typeface="Arial Black" panose="020B0A04020102020204" pitchFamily="34" charset="0"/>
              </a:rPr>
              <a:t> </a:t>
            </a:r>
            <a:r>
              <a:rPr lang="en-US" altLang="en-US" sz="1400" dirty="0" err="1">
                <a:latin typeface="Arial Black" panose="020B0A04020102020204" pitchFamily="34" charset="0"/>
              </a:rPr>
              <a:t>Zumarnis</a:t>
            </a:r>
            <a:r>
              <a:rPr lang="en-US" altLang="en-US" sz="1400" dirty="0">
                <a:latin typeface="Arial Black" panose="020B0A04020102020204" pitchFamily="34" charset="0"/>
              </a:rPr>
              <a:t>		21216277</a:t>
            </a:r>
          </a:p>
          <a:p>
            <a:pPr lvl="0" latinLnBrk="1"/>
            <a:r>
              <a:rPr lang="en-US" altLang="en-US" sz="1400" dirty="0" err="1">
                <a:latin typeface="Arial Black" panose="020B0A04020102020204" pitchFamily="34" charset="0"/>
              </a:rPr>
              <a:t>Evi</a:t>
            </a:r>
            <a:r>
              <a:rPr lang="en-US" altLang="en-US" sz="1400" dirty="0">
                <a:latin typeface="Arial Black" panose="020B0A04020102020204" pitchFamily="34" charset="0"/>
              </a:rPr>
              <a:t> </a:t>
            </a:r>
            <a:r>
              <a:rPr lang="en-US" altLang="en-US" sz="1400" dirty="0" err="1">
                <a:latin typeface="Arial Black" panose="020B0A04020102020204" pitchFamily="34" charset="0"/>
              </a:rPr>
              <a:t>Kusumah</a:t>
            </a:r>
            <a:r>
              <a:rPr lang="en-US" altLang="en-US" sz="1400" dirty="0">
                <a:latin typeface="Arial Black" panose="020B0A04020102020204" pitchFamily="34" charset="0"/>
              </a:rPr>
              <a:t>		21216421</a:t>
            </a:r>
          </a:p>
          <a:p>
            <a:pPr lvl="0" latinLnBrk="1"/>
            <a:r>
              <a:rPr lang="en-US" altLang="en-US" sz="1400" dirty="0" err="1">
                <a:latin typeface="Arial Black" panose="020B0A04020102020204" pitchFamily="34" charset="0"/>
              </a:rPr>
              <a:t>Mitha</a:t>
            </a:r>
            <a:r>
              <a:rPr lang="en-US" altLang="en-US" sz="1400" dirty="0">
                <a:latin typeface="Arial Black" panose="020B0A04020102020204" pitchFamily="34" charset="0"/>
              </a:rPr>
              <a:t> </a:t>
            </a:r>
            <a:r>
              <a:rPr lang="en-US" altLang="en-US" sz="1400" dirty="0" err="1">
                <a:latin typeface="Arial Black" panose="020B0A04020102020204" pitchFamily="34" charset="0"/>
              </a:rPr>
              <a:t>Khoerunnissa</a:t>
            </a:r>
            <a:r>
              <a:rPr lang="en-US" altLang="en-US" sz="1400" dirty="0">
                <a:latin typeface="Arial Black" panose="020B0A04020102020204" pitchFamily="34" charset="0"/>
              </a:rPr>
              <a:t>	21216083</a:t>
            </a:r>
          </a:p>
          <a:p>
            <a:pPr lvl="0" latinLnBrk="1"/>
            <a:endParaRPr lang="en-US" altLang="en-US" sz="1400" dirty="0">
              <a:latin typeface="Arial Black" panose="020B0A04020102020204" pitchFamily="34" charset="0"/>
            </a:endParaRPr>
          </a:p>
          <a:p>
            <a:pPr lvl="0" latinLnBrk="1"/>
            <a:endParaRPr lang="en-US" altLang="en-US" sz="1400" dirty="0">
              <a:latin typeface="Arial Black" panose="020B0A04020102020204" pitchFamily="34" charset="0"/>
            </a:endParaRPr>
          </a:p>
        </p:txBody>
      </p:sp>
      <p:pic>
        <p:nvPicPr>
          <p:cNvPr id="6" name="Picture 5"/>
          <p:cNvPicPr>
            <a:picLocks/>
          </p:cNvPicPr>
          <p:nvPr/>
        </p:nvPicPr>
        <p:blipFill>
          <a:blip r:embed="rId2"/>
          <a:srcRect/>
          <a:stretch>
            <a:fillRect/>
          </a:stretch>
        </p:blipFill>
        <p:spPr>
          <a:xfrm>
            <a:off x="214277" y="91874"/>
            <a:ext cx="1411323" cy="1340349"/>
          </a:xfrm>
          <a:prstGeom prst="rect">
            <a:avLst/>
          </a:prstGeom>
          <a:noFill/>
          <a:ln>
            <a:noFill/>
          </a:ln>
        </p:spPr>
      </p:pic>
    </p:spTree>
    <p:extLst>
      <p:ext uri="{BB962C8B-B14F-4D97-AF65-F5344CB8AC3E}">
        <p14:creationId xmlns:p14="http://schemas.microsoft.com/office/powerpoint/2010/main" val="107419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70110" y="641794"/>
            <a:ext cx="4230815" cy="1501331"/>
          </a:xfrm>
        </p:spPr>
        <p:txBody>
          <a:bodyPr/>
          <a:lstStyle/>
          <a:p>
            <a:r>
              <a:rPr lang="en-US" dirty="0" err="1"/>
              <a:t>Contoh</a:t>
            </a:r>
            <a:r>
              <a:rPr lang="en-US" dirty="0"/>
              <a:t> </a:t>
            </a:r>
            <a:r>
              <a:rPr lang="en-US" dirty="0" err="1"/>
              <a:t>kasus</a:t>
            </a:r>
            <a:r>
              <a:rPr lang="en-US" dirty="0"/>
              <a:t>  </a:t>
            </a:r>
            <a:endParaRPr lang="en-ID" dirty="0"/>
          </a:p>
        </p:txBody>
      </p:sp>
      <p:sp>
        <p:nvSpPr>
          <p:cNvPr id="3" name="Rectangle 2"/>
          <p:cNvSpPr/>
          <p:nvPr/>
        </p:nvSpPr>
        <p:spPr>
          <a:xfrm>
            <a:off x="757238" y="1775936"/>
            <a:ext cx="5957888" cy="1477328"/>
          </a:xfrm>
          <a:prstGeom prst="rect">
            <a:avLst/>
          </a:prstGeom>
        </p:spPr>
        <p:txBody>
          <a:bodyPr wrap="square">
            <a:spAutoFit/>
          </a:bodyPr>
          <a:lstStyle/>
          <a:p>
            <a:pPr lvl="0" algn="just" latinLnBrk="1"/>
            <a:r>
              <a:rPr lang="en-US" altLang="en-US" dirty="0"/>
              <a:t>P</a:t>
            </a:r>
            <a:r>
              <a:rPr lang="id-ID" altLang="en-US" dirty="0"/>
              <a:t>erusahaan Coca-Cola merupakan salah satu perusahaan multinasional yang sukses. Dengan cabang- cabang mendekati 200 negara dan lebih kurang 80 % lebih pendapatannya datang dari bisnis di luar Amerika, Coca Cola diterima sebagai perusahaan global. </a:t>
            </a:r>
          </a:p>
        </p:txBody>
      </p:sp>
      <p:sp>
        <p:nvSpPr>
          <p:cNvPr id="4" name="Rectangle 3"/>
          <p:cNvSpPr/>
          <p:nvPr/>
        </p:nvSpPr>
        <p:spPr>
          <a:xfrm>
            <a:off x="503966" y="3814674"/>
            <a:ext cx="4768121" cy="1477328"/>
          </a:xfrm>
          <a:prstGeom prst="rect">
            <a:avLst/>
          </a:prstGeom>
        </p:spPr>
        <p:txBody>
          <a:bodyPr wrap="square">
            <a:spAutoFit/>
          </a:bodyPr>
          <a:lstStyle/>
          <a:p>
            <a:pPr lvl="0" latinLnBrk="1"/>
            <a:r>
              <a:rPr lang="en-US" altLang="en-US" dirty="0"/>
              <a:t>MSDM Global</a:t>
            </a:r>
          </a:p>
          <a:p>
            <a:pPr marL="457200" lvl="0" indent="-457200" latinLnBrk="1">
              <a:buFontTx/>
              <a:buAutoNum type="arabicPeriod"/>
            </a:pPr>
            <a:r>
              <a:rPr lang="id-ID" altLang="en-US" dirty="0"/>
              <a:t>Karyawan dapat dimutasikan ke negara atau daerah lain</a:t>
            </a:r>
          </a:p>
          <a:p>
            <a:pPr marL="457200" lvl="0" indent="-457200" latinLnBrk="1">
              <a:buFontTx/>
              <a:buAutoNum type="arabicPeriod"/>
            </a:pPr>
            <a:r>
              <a:rPr lang="id-ID" altLang="en-US" dirty="0"/>
              <a:t>Karyawan dibayar menurut standar </a:t>
            </a:r>
            <a:r>
              <a:rPr lang="en-US" altLang="en-US" dirty="0"/>
              <a:t>     </a:t>
            </a:r>
            <a:r>
              <a:rPr lang="id-ID" altLang="en-US" dirty="0"/>
              <a:t>gaji dari Amerika</a:t>
            </a:r>
          </a:p>
        </p:txBody>
      </p:sp>
      <p:sp>
        <p:nvSpPr>
          <p:cNvPr id="5" name="Rectangle 4"/>
          <p:cNvSpPr/>
          <p:nvPr/>
        </p:nvSpPr>
        <p:spPr>
          <a:xfrm>
            <a:off x="7143750" y="4091673"/>
            <a:ext cx="4471988" cy="1754326"/>
          </a:xfrm>
          <a:prstGeom prst="rect">
            <a:avLst/>
          </a:prstGeom>
        </p:spPr>
        <p:txBody>
          <a:bodyPr wrap="square">
            <a:spAutoFit/>
          </a:bodyPr>
          <a:lstStyle/>
          <a:p>
            <a:pPr lvl="0" latinLnBrk="1"/>
            <a:r>
              <a:rPr lang="en-US" altLang="en-US" dirty="0"/>
              <a:t>MSDM </a:t>
            </a:r>
            <a:r>
              <a:rPr lang="en-US" altLang="en-US" dirty="0" err="1"/>
              <a:t>Lokal</a:t>
            </a:r>
            <a:endParaRPr lang="en-US" altLang="en-US" dirty="0"/>
          </a:p>
          <a:p>
            <a:pPr marL="457200" lvl="0" indent="-457200" latinLnBrk="1">
              <a:buFont typeface="Aller Bold" charset="0"/>
              <a:buAutoNum type="arabicPeriod"/>
            </a:pPr>
            <a:r>
              <a:rPr lang="id-ID" altLang="en-US" dirty="0"/>
              <a:t>Karyawan lokal mendapatkan</a:t>
            </a:r>
            <a:r>
              <a:rPr lang="en-US" altLang="en-US" dirty="0"/>
              <a:t> </a:t>
            </a:r>
            <a:r>
              <a:rPr lang="id-ID" altLang="en-US" dirty="0"/>
              <a:t>posisi sebagai karyawan produksi</a:t>
            </a:r>
          </a:p>
          <a:p>
            <a:pPr marL="457200" lvl="0" indent="-457200" latinLnBrk="1">
              <a:buFont typeface="Aller Bold" charset="0"/>
              <a:buAutoNum type="arabicPeriod"/>
            </a:pPr>
            <a:r>
              <a:rPr lang="id-ID" altLang="en-US" dirty="0"/>
              <a:t>Karyawan Lokal mengisi kebutuhan skill yang spesifik yang mungkin </a:t>
            </a:r>
            <a:r>
              <a:rPr lang="en-US" altLang="en-US" dirty="0"/>
              <a:t>     </a:t>
            </a:r>
            <a:r>
              <a:rPr lang="id-ID" altLang="en-US" dirty="0"/>
              <a:t>tidak ada di beberapa lokasi. </a:t>
            </a:r>
          </a:p>
        </p:txBody>
      </p:sp>
    </p:spTree>
    <p:extLst>
      <p:ext uri="{BB962C8B-B14F-4D97-AF65-F5344CB8AC3E}">
        <p14:creationId xmlns:p14="http://schemas.microsoft.com/office/powerpoint/2010/main" val="2280561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kesimpulan</a:t>
            </a:r>
            <a:endParaRPr lang="en-ID" dirty="0"/>
          </a:p>
        </p:txBody>
      </p:sp>
      <p:sp>
        <p:nvSpPr>
          <p:cNvPr id="3" name="Rectangle 2"/>
          <p:cNvSpPr/>
          <p:nvPr/>
        </p:nvSpPr>
        <p:spPr>
          <a:xfrm>
            <a:off x="290511" y="1823782"/>
            <a:ext cx="7567613" cy="4413516"/>
          </a:xfrm>
          <a:prstGeom prst="rect">
            <a:avLst/>
          </a:prstGeom>
        </p:spPr>
        <p:txBody>
          <a:bodyPr wrap="square">
            <a:spAutoFit/>
          </a:bodyPr>
          <a:lstStyle/>
          <a:p>
            <a:pPr lvl="0" latinLnBrk="1">
              <a:lnSpc>
                <a:spcPct val="120000"/>
              </a:lnSpc>
            </a:pPr>
            <a:r>
              <a:rPr lang="en-US" altLang="en-US" b="1" dirty="0">
                <a:solidFill>
                  <a:schemeClr val="dk1"/>
                </a:solidFill>
                <a:latin typeface="Aller Bold" charset="0"/>
                <a:ea typeface="MS PGothic" pitchFamily="34" charset="-128"/>
                <a:sym typeface="Aller Bold" charset="0"/>
              </a:rPr>
              <a:t>	Dari </a:t>
            </a:r>
            <a:r>
              <a:rPr lang="en-US" altLang="en-US" b="1" dirty="0" err="1">
                <a:solidFill>
                  <a:schemeClr val="dk1"/>
                </a:solidFill>
                <a:latin typeface="Aller Bold" charset="0"/>
                <a:ea typeface="MS PGothic" pitchFamily="34" charset="-128"/>
                <a:sym typeface="Aller Bold" charset="0"/>
              </a:rPr>
              <a:t>pembahasan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contoh</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kasus</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pada</a:t>
            </a:r>
            <a:r>
              <a:rPr lang="en-US" altLang="en-US" b="1" dirty="0">
                <a:solidFill>
                  <a:schemeClr val="dk1"/>
                </a:solidFill>
                <a:latin typeface="Aller Bold" charset="0"/>
                <a:ea typeface="MS PGothic" pitchFamily="34" charset="-128"/>
                <a:sym typeface="Aller Bold" charset="0"/>
              </a:rPr>
              <a:t> Coca Cola </a:t>
            </a:r>
            <a:r>
              <a:rPr lang="en-US" altLang="en-US" b="1" dirty="0" err="1">
                <a:solidFill>
                  <a:schemeClr val="dk1"/>
                </a:solidFill>
                <a:latin typeface="Aller Bold" charset="0"/>
                <a:ea typeface="MS PGothic" pitchFamily="34" charset="-128"/>
                <a:sym typeface="Aller Bold" charset="0"/>
              </a:rPr>
              <a:t>diatas</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dapat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disimpulkan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bahwa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manajemen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kinerja</a:t>
            </a:r>
            <a:r>
              <a:rPr lang="en-US" altLang="en-US" b="1" dirty="0">
                <a:solidFill>
                  <a:schemeClr val="dk1"/>
                </a:solidFill>
                <a:latin typeface="Aller Bold" charset="0"/>
                <a:ea typeface="MS PGothic" pitchFamily="34" charset="-128"/>
                <a:sym typeface="Aller Bold" charset="0"/>
              </a:rPr>
              <a:t> era </a:t>
            </a:r>
            <a:r>
              <a:rPr lang="en-US" altLang="en-US" b="1" dirty="0" err="1">
                <a:solidFill>
                  <a:schemeClr val="dk1"/>
                </a:solidFill>
                <a:latin typeface="Aller Bold" charset="0"/>
                <a:ea typeface="MS PGothic" pitchFamily="34" charset="-128"/>
                <a:sym typeface="Aller Bold" charset="0"/>
              </a:rPr>
              <a:t>globalisasi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adalah</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bagaimana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perusahaan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menerapkan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perluasan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secara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manca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negara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penerapan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pemberdayaan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sdm</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lokal</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setiap</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cabang</a:t>
            </a:r>
            <a:r>
              <a:rPr lang="en-US" altLang="en-US" b="1" dirty="0">
                <a:solidFill>
                  <a:schemeClr val="dk1"/>
                </a:solidFill>
                <a:latin typeface="Aller Bold" charset="0"/>
                <a:ea typeface="MS PGothic" pitchFamily="34" charset="-128"/>
                <a:sym typeface="Aller Bold" charset="0"/>
              </a:rPr>
              <a:t> yang </a:t>
            </a:r>
            <a:r>
              <a:rPr lang="en-US" altLang="en-US" b="1" dirty="0" err="1">
                <a:solidFill>
                  <a:schemeClr val="dk1"/>
                </a:solidFill>
                <a:latin typeface="Aller Bold" charset="0"/>
                <a:ea typeface="MS PGothic" pitchFamily="34" charset="-128"/>
                <a:sym typeface="Aller Bold" charset="0"/>
              </a:rPr>
              <a:t>membuat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citra</a:t>
            </a:r>
            <a:r>
              <a:rPr lang="en-US" altLang="en-US" b="1" dirty="0">
                <a:solidFill>
                  <a:schemeClr val="dk1"/>
                </a:solidFill>
                <a:latin typeface="Aller Bold" charset="0"/>
                <a:ea typeface="MS PGothic" pitchFamily="34" charset="-128"/>
                <a:sym typeface="Aller Bold" charset="0"/>
              </a:rPr>
              <a:t> Coca Cola yang </a:t>
            </a:r>
            <a:r>
              <a:rPr lang="en-US" altLang="en-US" b="1" dirty="0" err="1">
                <a:solidFill>
                  <a:schemeClr val="dk1"/>
                </a:solidFill>
                <a:latin typeface="Aller Bold" charset="0"/>
                <a:ea typeface="MS PGothic" pitchFamily="34" charset="-128"/>
                <a:sym typeface="Aller Bold" charset="0"/>
              </a:rPr>
              <a:t>merangkul</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sdm</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lokal</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Dalam</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manajemen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nya</a:t>
            </a:r>
            <a:r>
              <a:rPr lang="en-US" altLang="en-US" b="1" dirty="0">
                <a:solidFill>
                  <a:schemeClr val="dk1"/>
                </a:solidFill>
                <a:latin typeface="Aller Bold" charset="0"/>
                <a:ea typeface="MS PGothic" pitchFamily="34" charset="-128"/>
                <a:sym typeface="Aller Bold" charset="0"/>
              </a:rPr>
              <a:t> pun </a:t>
            </a:r>
            <a:r>
              <a:rPr lang="en-US" altLang="en-US" b="1" dirty="0" err="1">
                <a:solidFill>
                  <a:schemeClr val="dk1"/>
                </a:solidFill>
                <a:latin typeface="Aller Bold" charset="0"/>
                <a:ea typeface="MS PGothic" pitchFamily="34" charset="-128"/>
                <a:sym typeface="Aller Bold" charset="0"/>
              </a:rPr>
              <a:t>disebutkan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bahwa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berpikir</a:t>
            </a:r>
            <a:r>
              <a:rPr lang="en-US" altLang="en-US" b="1" dirty="0">
                <a:solidFill>
                  <a:schemeClr val="dk1"/>
                </a:solidFill>
                <a:latin typeface="Aller Bold" charset="0"/>
                <a:ea typeface="MS PGothic" pitchFamily="34" charset="-128"/>
                <a:sym typeface="Aller Bold" charset="0"/>
              </a:rPr>
              <a:t> “global </a:t>
            </a:r>
            <a:r>
              <a:rPr lang="en-US" altLang="en-US" b="1" dirty="0" err="1">
                <a:solidFill>
                  <a:schemeClr val="dk1"/>
                </a:solidFill>
                <a:latin typeface="Aller Bold" charset="0"/>
                <a:ea typeface="MS PGothic" pitchFamily="34" charset="-128"/>
                <a:sym typeface="Aller Bold" charset="0"/>
              </a:rPr>
              <a:t>dan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bertindak</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lokal”yang</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menggambarkan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mentalitas</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dari</a:t>
            </a:r>
            <a:r>
              <a:rPr lang="en-US" altLang="en-US" b="1" dirty="0">
                <a:solidFill>
                  <a:schemeClr val="dk1"/>
                </a:solidFill>
                <a:latin typeface="Aller Bold" charset="0"/>
                <a:ea typeface="MS PGothic" pitchFamily="34" charset="-128"/>
                <a:sym typeface="Aller Bold" charset="0"/>
              </a:rPr>
              <a:t> Coca Cola </a:t>
            </a:r>
            <a:r>
              <a:rPr lang="en-US" altLang="en-US" b="1" dirty="0" err="1">
                <a:solidFill>
                  <a:schemeClr val="dk1"/>
                </a:solidFill>
                <a:latin typeface="Aller Bold" charset="0"/>
                <a:ea typeface="MS PGothic" pitchFamily="34" charset="-128"/>
                <a:sym typeface="Aller Bold" charset="0"/>
              </a:rPr>
              <a:t>itu</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sendiri</a:t>
            </a:r>
            <a:r>
              <a:rPr lang="en-US" altLang="en-US" b="1" dirty="0">
                <a:solidFill>
                  <a:schemeClr val="dk1"/>
                </a:solidFill>
                <a:latin typeface="Aller Bold" charset="0"/>
                <a:ea typeface="MS PGothic" pitchFamily="34" charset="-128"/>
                <a:sym typeface="Aller Bold" charset="0"/>
              </a:rPr>
              <a:t>.</a:t>
            </a:r>
          </a:p>
          <a:p>
            <a:pPr lvl="0" latinLnBrk="1">
              <a:lnSpc>
                <a:spcPct val="120000"/>
              </a:lnSpc>
            </a:pP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Globalisasi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akan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membuat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persaingan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bisnis</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semakin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ketat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suatu</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perusahaan</a:t>
            </a:r>
            <a:r>
              <a:rPr lang="en-US" altLang="en-US" b="1" dirty="0">
                <a:solidFill>
                  <a:schemeClr val="dk1"/>
                </a:solidFill>
                <a:latin typeface="Aller Bold" charset="0"/>
                <a:ea typeface="MS PGothic" pitchFamily="34" charset="-128"/>
                <a:sym typeface="Aller Bold" charset="0"/>
              </a:rPr>
              <a:t> juga </a:t>
            </a:r>
            <a:r>
              <a:rPr lang="en-US" altLang="en-US" b="1" dirty="0" err="1">
                <a:solidFill>
                  <a:schemeClr val="dk1"/>
                </a:solidFill>
                <a:latin typeface="Aller Bold" charset="0"/>
                <a:ea typeface="MS PGothic" pitchFamily="34" charset="-128"/>
                <a:sym typeface="Aller Bold" charset="0"/>
              </a:rPr>
              <a:t>akan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dituntut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untuk</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berpikir</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secara</a:t>
            </a:r>
            <a:r>
              <a:rPr lang="en-US" altLang="en-US" b="1" dirty="0">
                <a:solidFill>
                  <a:schemeClr val="dk1"/>
                </a:solidFill>
                <a:latin typeface="Aller Bold" charset="0"/>
                <a:ea typeface="MS PGothic" pitchFamily="34" charset="-128"/>
                <a:sym typeface="Aller Bold" charset="0"/>
              </a:rPr>
              <a:t> global </a:t>
            </a:r>
            <a:r>
              <a:rPr lang="en-US" altLang="en-US" b="1" dirty="0" err="1">
                <a:solidFill>
                  <a:schemeClr val="dk1"/>
                </a:solidFill>
                <a:latin typeface="Aller Bold" charset="0"/>
                <a:ea typeface="MS PGothic" pitchFamily="34" charset="-128"/>
                <a:sym typeface="Aller Bold" charset="0"/>
              </a:rPr>
              <a:t>serta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mempunyai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visi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misi</a:t>
            </a:r>
            <a:r>
              <a:rPr lang="en-US" altLang="en-US" b="1" dirty="0">
                <a:solidFill>
                  <a:schemeClr val="dk1"/>
                </a:solidFill>
                <a:latin typeface="Aller Bold" charset="0"/>
                <a:ea typeface="MS PGothic" pitchFamily="34" charset="-128"/>
                <a:sym typeface="Aller Bold" charset="0"/>
              </a:rPr>
              <a:t> yang </a:t>
            </a:r>
            <a:r>
              <a:rPr lang="en-US" altLang="en-US" b="1" dirty="0" err="1">
                <a:solidFill>
                  <a:schemeClr val="dk1"/>
                </a:solidFill>
                <a:latin typeface="Aller Bold" charset="0"/>
                <a:ea typeface="MS PGothic" pitchFamily="34" charset="-128"/>
                <a:sym typeface="Aller Bold" charset="0"/>
              </a:rPr>
              <a:t>jauh</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berwawasan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ke</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depan</a:t>
            </a:r>
            <a:r>
              <a:rPr lang="en-US" altLang="en-US" b="1" dirty="0">
                <a:solidFill>
                  <a:schemeClr val="dk1"/>
                </a:solidFill>
                <a:latin typeface="Aller Bold" charset="0"/>
                <a:ea typeface="MS PGothic" pitchFamily="34" charset="-128"/>
                <a:sym typeface="Aller Bold" charset="0"/>
              </a:rPr>
              <a:t>. Agar </a:t>
            </a:r>
            <a:r>
              <a:rPr lang="en-US" altLang="en-US" b="1" dirty="0" err="1">
                <a:solidFill>
                  <a:schemeClr val="dk1"/>
                </a:solidFill>
                <a:latin typeface="Aller Bold" charset="0"/>
                <a:ea typeface="MS PGothic" pitchFamily="34" charset="-128"/>
                <a:sym typeface="Aller Bold" charset="0"/>
              </a:rPr>
              <a:t>tujuan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perusahaan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dapat</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dicapai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secara</a:t>
            </a:r>
            <a:r>
              <a:rPr lang="en-US" altLang="en-US" b="1" dirty="0">
                <a:solidFill>
                  <a:schemeClr val="dk1"/>
                </a:solidFill>
                <a:latin typeface="Aller Bold" charset="0"/>
                <a:ea typeface="MS PGothic" pitchFamily="34" charset="-128"/>
                <a:sym typeface="Aller Bold" charset="0"/>
              </a:rPr>
              <a:t> global, </a:t>
            </a:r>
            <a:r>
              <a:rPr lang="en-US" altLang="en-US" b="1" dirty="0" err="1">
                <a:solidFill>
                  <a:schemeClr val="dk1"/>
                </a:solidFill>
                <a:latin typeface="Aller Bold" charset="0"/>
                <a:ea typeface="MS PGothic" pitchFamily="34" charset="-128"/>
                <a:sym typeface="Aller Bold" charset="0"/>
              </a:rPr>
              <a:t>maka</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fungsi</a:t>
            </a:r>
            <a:r>
              <a:rPr lang="en-US" altLang="en-US" b="1" dirty="0">
                <a:solidFill>
                  <a:schemeClr val="dk1"/>
                </a:solidFill>
                <a:latin typeface="Aller Bold" charset="0"/>
                <a:ea typeface="MS PGothic" pitchFamily="34" charset="-128"/>
                <a:sym typeface="Aller Bold" charset="0"/>
              </a:rPr>
              <a:t> SDM </a:t>
            </a:r>
            <a:r>
              <a:rPr lang="en-US" altLang="en-US" b="1" dirty="0" err="1">
                <a:solidFill>
                  <a:schemeClr val="dk1"/>
                </a:solidFill>
                <a:latin typeface="Aller Bold" charset="0"/>
                <a:ea typeface="MS PGothic" pitchFamily="34" charset="-128"/>
                <a:sym typeface="Aller Bold" charset="0"/>
              </a:rPr>
              <a:t>harus</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terintegrasi</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dengan</a:t>
            </a:r>
            <a:r>
              <a:rPr lang="en-US" altLang="en-US" b="1" dirty="0">
                <a:solidFill>
                  <a:schemeClr val="dk1"/>
                </a:solidFill>
                <a:latin typeface="Aller Bold" charset="0"/>
                <a:ea typeface="MS PGothic" pitchFamily="34" charset="-128"/>
                <a:sym typeface="Aller Bold" charset="0"/>
              </a:rPr>
              <a:t> proses </a:t>
            </a:r>
            <a:r>
              <a:rPr lang="en-US" altLang="en-US" b="1" dirty="0" err="1">
                <a:solidFill>
                  <a:schemeClr val="dk1"/>
                </a:solidFill>
                <a:latin typeface="Aller Bold" charset="0"/>
                <a:ea typeface="MS PGothic" pitchFamily="34" charset="-128"/>
                <a:sym typeface="Aller Bold" charset="0"/>
              </a:rPr>
              <a:t>manajemen</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strategik</a:t>
            </a:r>
            <a:r>
              <a:rPr lang="en-US" altLang="en-US" b="1" dirty="0">
                <a:solidFill>
                  <a:schemeClr val="dk1"/>
                </a:solidFill>
                <a:latin typeface="Aller Bold" charset="0"/>
                <a:ea typeface="MS PGothic" pitchFamily="34" charset="-128"/>
                <a:sym typeface="Aller Bold" charset="0"/>
              </a:rPr>
              <a:t> </a:t>
            </a:r>
            <a:r>
              <a:rPr lang="en-US" altLang="en-US" b="1" dirty="0" err="1">
                <a:solidFill>
                  <a:schemeClr val="dk1"/>
                </a:solidFill>
                <a:latin typeface="Aller Bold" charset="0"/>
                <a:ea typeface="MS PGothic" pitchFamily="34" charset="-128"/>
                <a:sym typeface="Aller Bold" charset="0"/>
              </a:rPr>
              <a:t>perusahaan</a:t>
            </a:r>
            <a:r>
              <a:rPr lang="en-US" altLang="en-US" b="1" dirty="0">
                <a:solidFill>
                  <a:schemeClr val="dk1"/>
                </a:solidFill>
                <a:latin typeface="Aller Bold" charset="0"/>
                <a:ea typeface="MS PGothic" pitchFamily="34" charset="-128"/>
                <a:sym typeface="Aller Bold" charset="0"/>
              </a:rPr>
              <a:t> (MSDM). </a:t>
            </a:r>
          </a:p>
        </p:txBody>
      </p:sp>
    </p:spTree>
    <p:extLst>
      <p:ext uri="{BB962C8B-B14F-4D97-AF65-F5344CB8AC3E}">
        <p14:creationId xmlns:p14="http://schemas.microsoft.com/office/powerpoint/2010/main" val="3725599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SARAN</a:t>
            </a:r>
            <a:endParaRPr lang="en-ID" dirty="0"/>
          </a:p>
        </p:txBody>
      </p:sp>
      <p:sp>
        <p:nvSpPr>
          <p:cNvPr id="3" name="Rectangle 2"/>
          <p:cNvSpPr/>
          <p:nvPr/>
        </p:nvSpPr>
        <p:spPr>
          <a:xfrm>
            <a:off x="290511" y="1823782"/>
            <a:ext cx="7567613" cy="3992568"/>
          </a:xfrm>
          <a:prstGeom prst="rect">
            <a:avLst/>
          </a:prstGeom>
        </p:spPr>
        <p:txBody>
          <a:bodyPr wrap="square">
            <a:spAutoFit/>
          </a:bodyPr>
          <a:lstStyle/>
          <a:p>
            <a:pPr marL="0" marR="0">
              <a:lnSpc>
                <a:spcPct val="150000"/>
              </a:lnSpc>
              <a:spcBef>
                <a:spcPts val="0"/>
              </a:spcBef>
              <a:spcAft>
                <a:spcPts val="8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Saran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kelompok</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kami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berikan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Perlunya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ketilitian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pembentukan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harus</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jaga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ketat</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agar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perluasan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secara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manca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negara dan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penerapan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pemberdayaan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SDM local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setiap</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cabang</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Cola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Cola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agar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bisa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merangkul</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sesuai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keinginan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mempersatukan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setiap</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devisi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agar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sesuai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pencapaian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manajemen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sumberdaya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manusia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kinerja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Perlunya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manajemen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SDM yang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bisa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sesuai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integritas</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harus</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tercapainya</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tujuan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Bersama.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141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27423" y="1913382"/>
            <a:ext cx="4002215" cy="1429893"/>
          </a:xfrm>
        </p:spPr>
        <p:txBody>
          <a:bodyPr/>
          <a:lstStyle/>
          <a:p>
            <a:r>
              <a:rPr lang="en-US" dirty="0" err="1"/>
              <a:t>Terima</a:t>
            </a:r>
            <a:r>
              <a:rPr lang="en-US" dirty="0"/>
              <a:t> </a:t>
            </a:r>
            <a:r>
              <a:rPr lang="en-US" dirty="0" err="1"/>
              <a:t>kasih</a:t>
            </a:r>
            <a:endParaRPr lang="en-ID" dirty="0"/>
          </a:p>
        </p:txBody>
      </p:sp>
    </p:spTree>
    <p:extLst>
      <p:ext uri="{BB962C8B-B14F-4D97-AF65-F5344CB8AC3E}">
        <p14:creationId xmlns:p14="http://schemas.microsoft.com/office/powerpoint/2010/main" val="278604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Latar</a:t>
            </a:r>
            <a:r>
              <a:rPr lang="en-US" dirty="0"/>
              <a:t> </a:t>
            </a:r>
            <a:r>
              <a:rPr lang="en-US" dirty="0" err="1"/>
              <a:t>belakang</a:t>
            </a:r>
            <a:endParaRPr lang="en-ID" dirty="0"/>
          </a:p>
        </p:txBody>
      </p:sp>
      <p:sp>
        <p:nvSpPr>
          <p:cNvPr id="4" name="Rectangle 3"/>
          <p:cNvSpPr/>
          <p:nvPr/>
        </p:nvSpPr>
        <p:spPr>
          <a:xfrm>
            <a:off x="290513" y="1736788"/>
            <a:ext cx="7296150" cy="3970318"/>
          </a:xfrm>
          <a:prstGeom prst="rect">
            <a:avLst/>
          </a:prstGeom>
        </p:spPr>
        <p:txBody>
          <a:bodyPr wrap="square">
            <a:spAutoFit/>
          </a:bodyPr>
          <a:lstStyle/>
          <a:p>
            <a:pPr lvl="0" algn="just" latinLnBrk="1"/>
            <a:r>
              <a:rPr lang="en-US" altLang="en-US" dirty="0">
                <a:solidFill>
                  <a:schemeClr val="dk1"/>
                </a:solidFill>
                <a:latin typeface="Times New Roman" panose="02020603050405020304" pitchFamily="18" charset="0"/>
                <a:cs typeface="Times New Roman" panose="02020603050405020304" pitchFamily="18" charset="0"/>
              </a:rPr>
              <a:t>	G</a:t>
            </a:r>
            <a:r>
              <a:rPr lang="id-ID" altLang="en-US" dirty="0">
                <a:solidFill>
                  <a:schemeClr val="dk1"/>
                </a:solidFill>
                <a:latin typeface="Times New Roman" panose="02020603050405020304" pitchFamily="18" charset="0"/>
                <a:cs typeface="Times New Roman" panose="02020603050405020304" pitchFamily="18" charset="0"/>
              </a:rPr>
              <a:t>lobalisasi bagaikan pisau bermata dua, disatu sisi telah berhasil menyusutkan dunia yang kecil menjadi lebih kecil, sekaligus menyederhanakan arena persaingan, antara individu dan antara bangsa-bangsa secara glob</a:t>
            </a:r>
            <a:r>
              <a:rPr lang="en-US" altLang="en-US" dirty="0">
                <a:solidFill>
                  <a:schemeClr val="dk1"/>
                </a:solidFill>
                <a:latin typeface="Times New Roman" panose="02020603050405020304" pitchFamily="18" charset="0"/>
                <a:cs typeface="Times New Roman" panose="02020603050405020304" pitchFamily="18" charset="0"/>
              </a:rPr>
              <a:t>a</a:t>
            </a:r>
            <a:r>
              <a:rPr lang="id-ID" altLang="en-US" dirty="0">
                <a:solidFill>
                  <a:schemeClr val="dk1"/>
                </a:solidFill>
                <a:latin typeface="Times New Roman" panose="02020603050405020304" pitchFamily="18" charset="0"/>
                <a:cs typeface="Times New Roman" panose="02020603050405020304" pitchFamily="18" charset="0"/>
              </a:rPr>
              <a:t>l. </a:t>
            </a:r>
            <a:r>
              <a:rPr lang="en-US" altLang="en-US" dirty="0">
                <a:solidFill>
                  <a:schemeClr val="dk1"/>
                </a:solidFill>
                <a:latin typeface="Times New Roman" panose="02020603050405020304" pitchFamily="18" charset="0"/>
                <a:cs typeface="Times New Roman" panose="02020603050405020304" pitchFamily="18" charset="0"/>
              </a:rPr>
              <a:t>G</a:t>
            </a:r>
            <a:r>
              <a:rPr lang="id-ID" altLang="en-US" dirty="0">
                <a:solidFill>
                  <a:schemeClr val="dk1"/>
                </a:solidFill>
                <a:latin typeface="Times New Roman" panose="02020603050405020304" pitchFamily="18" charset="0"/>
                <a:cs typeface="Times New Roman" panose="02020603050405020304" pitchFamily="18" charset="0"/>
              </a:rPr>
              <a:t>lobalisasi dengan sistem pasar yang terlalu bebas tanpa campur tangan pemerintah, menciptakan negara kaya, tetapi dengan rakyatnya yang tetap miskin.</a:t>
            </a:r>
          </a:p>
          <a:p>
            <a:pPr lvl="0" algn="just" latinLnBrk="1"/>
            <a:r>
              <a:rPr lang="en-US" altLang="en-US" dirty="0">
                <a:solidFill>
                  <a:schemeClr val="dk1"/>
                </a:solidFill>
                <a:latin typeface="Times New Roman" panose="02020603050405020304" pitchFamily="18" charset="0"/>
                <a:cs typeface="Times New Roman" panose="02020603050405020304" pitchFamily="18" charset="0"/>
              </a:rPr>
              <a:t>	</a:t>
            </a:r>
            <a:r>
              <a:rPr lang="id-ID" altLang="en-US" dirty="0">
                <a:solidFill>
                  <a:schemeClr val="dk1"/>
                </a:solidFill>
                <a:latin typeface="Times New Roman" panose="02020603050405020304" pitchFamily="18" charset="0"/>
                <a:cs typeface="Times New Roman" panose="02020603050405020304" pitchFamily="18" charset="0"/>
              </a:rPr>
              <a:t>Disinilah peran penting MSDM dalam mengelola SDMnya sebagai aset organisasi untuk memiliki kesiapan berdaya saing kompetitif, yang tidak hanya untuk tujuan memperoleh laba dan keuntungan organisasi tetapi juga mengelola perilaku (moral), sikap (mental) dan pengetahuan (lokal dan global) SDM nya untuk bersaing dengan mengedepankan kepentingan bangsa dan rakyat Indonesia (mengedepan nasionalisme yang utuh).</a:t>
            </a:r>
          </a:p>
          <a:p>
            <a:pPr lvl="0" algn="just" latinLnBrk="1"/>
            <a:r>
              <a:rPr lang="en-US" altLang="en-US" dirty="0">
                <a:solidFill>
                  <a:schemeClr val="dk1"/>
                </a:solidFill>
                <a:latin typeface="Times New Roman" panose="02020603050405020304" pitchFamily="18" charset="0"/>
                <a:ea typeface="MS PGothic" pitchFamily="34" charset="-128"/>
                <a:cs typeface="Times New Roman" panose="02020603050405020304" pitchFamily="18" charset="0"/>
                <a:sym typeface="Aller Bold" charset="0"/>
              </a:rPr>
              <a:t>	</a:t>
            </a:r>
            <a:r>
              <a:rPr lang="id-ID" altLang="en-US" dirty="0">
                <a:solidFill>
                  <a:schemeClr val="dk1"/>
                </a:solidFill>
                <a:latin typeface="Times New Roman" panose="02020603050405020304" pitchFamily="18" charset="0"/>
                <a:ea typeface="MS PGothic" pitchFamily="34" charset="-128"/>
                <a:cs typeface="Times New Roman" panose="02020603050405020304" pitchFamily="18" charset="0"/>
                <a:sym typeface="Aller Bold" charset="0"/>
              </a:rPr>
              <a:t>Peran MSDM tersebut dapat dilihat dari kinerjanya. </a:t>
            </a:r>
            <a:r>
              <a:rPr lang="id-ID" altLang="en-US" dirty="0">
                <a:solidFill>
                  <a:schemeClr val="dk1"/>
                </a:solidFill>
                <a:latin typeface="Times New Roman" panose="02020603050405020304" pitchFamily="18" charset="0"/>
                <a:cs typeface="Times New Roman" panose="02020603050405020304" pitchFamily="18" charset="0"/>
              </a:rPr>
              <a:t>Kinerja adalah suatu proses strategis dan terpadu yang menunjang keberhasilan organisasi melalui pengembangan performansi SDM. </a:t>
            </a:r>
          </a:p>
        </p:txBody>
      </p:sp>
    </p:spTree>
    <p:extLst>
      <p:ext uri="{BB962C8B-B14F-4D97-AF65-F5344CB8AC3E}">
        <p14:creationId xmlns:p14="http://schemas.microsoft.com/office/powerpoint/2010/main" val="414355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5485" y="541782"/>
            <a:ext cx="5316665" cy="1609344"/>
          </a:xfrm>
        </p:spPr>
        <p:txBody>
          <a:bodyPr/>
          <a:lstStyle/>
          <a:p>
            <a:pPr algn="ctr"/>
            <a:r>
              <a:rPr lang="en-US" dirty="0" err="1"/>
              <a:t>Rumusan</a:t>
            </a:r>
            <a:r>
              <a:rPr lang="en-US" dirty="0"/>
              <a:t> </a:t>
            </a:r>
            <a:r>
              <a:rPr lang="en-US" dirty="0" err="1"/>
              <a:t>masalah</a:t>
            </a:r>
            <a:endParaRPr lang="en-ID" dirty="0"/>
          </a:p>
        </p:txBody>
      </p:sp>
      <p:sp>
        <p:nvSpPr>
          <p:cNvPr id="4" name="Rectangle 3"/>
          <p:cNvSpPr/>
          <p:nvPr/>
        </p:nvSpPr>
        <p:spPr>
          <a:xfrm>
            <a:off x="455485" y="2463790"/>
            <a:ext cx="5002340" cy="3416320"/>
          </a:xfrm>
          <a:prstGeom prst="rect">
            <a:avLst/>
          </a:prstGeom>
        </p:spPr>
        <p:txBody>
          <a:bodyPr wrap="square">
            <a:spAutoFit/>
          </a:bodyPr>
          <a:lstStyle/>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Apa pengertian </a:t>
            </a:r>
            <a:r>
              <a:rPr lang="en-US" altLang="en-US" dirty="0">
                <a:latin typeface="Times New Roman" panose="02020603050405020304" pitchFamily="18" charset="0"/>
                <a:cs typeface="Times New Roman" panose="02020603050405020304" pitchFamily="18" charset="0"/>
              </a:rPr>
              <a:t>MSDM global (</a:t>
            </a:r>
            <a:r>
              <a:rPr lang="en-US" altLang="en-US" dirty="0" err="1">
                <a:latin typeface="Times New Roman" panose="02020603050405020304" pitchFamily="18" charset="0"/>
                <a:cs typeface="Times New Roman" panose="02020603050405020304" pitchFamily="18" charset="0"/>
              </a:rPr>
              <a:t>manajemen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kinerja</a:t>
            </a:r>
            <a:r>
              <a:rPr lang="en-US" altLang="en-US" dirty="0">
                <a:latin typeface="Times New Roman" panose="02020603050405020304" pitchFamily="18" charset="0"/>
                <a:cs typeface="Times New Roman" panose="02020603050405020304" pitchFamily="18" charset="0"/>
              </a:rPr>
              <a:t>) </a:t>
            </a:r>
          </a:p>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Apa pengertian </a:t>
            </a:r>
            <a:r>
              <a:rPr lang="en-US" altLang="en-US" dirty="0" err="1">
                <a:latin typeface="Times New Roman" panose="02020603050405020304" pitchFamily="18" charset="0"/>
                <a:cs typeface="Times New Roman" panose="02020603050405020304" pitchFamily="18" charset="0"/>
              </a:rPr>
              <a:t>objektivitas</a:t>
            </a:r>
            <a:r>
              <a:rPr lang="en-US" altLang="en-US" dirty="0">
                <a:latin typeface="Times New Roman" panose="02020603050405020304" pitchFamily="18" charset="0"/>
                <a:cs typeface="Times New Roman" panose="02020603050405020304" pitchFamily="18" charset="0"/>
              </a:rPr>
              <a:t> M</a:t>
            </a:r>
            <a:r>
              <a:rPr lang="id-ID" altLang="en-US" dirty="0">
                <a:latin typeface="Times New Roman" panose="02020603050405020304" pitchFamily="18" charset="0"/>
                <a:cs typeface="Times New Roman" panose="02020603050405020304" pitchFamily="18" charset="0"/>
              </a:rPr>
              <a:t>SDM global </a:t>
            </a:r>
            <a:r>
              <a:rPr lang="en-US" altLang="en-US" dirty="0">
                <a:latin typeface="Times New Roman" panose="02020603050405020304" pitchFamily="18" charset="0"/>
                <a:cs typeface="Times New Roman" panose="02020603050405020304" pitchFamily="18" charset="0"/>
              </a:rPr>
              <a:t>(</a:t>
            </a:r>
            <a:r>
              <a:rPr lang="en-US" altLang="en-US" dirty="0" err="1">
                <a:latin typeface="Times New Roman" panose="02020603050405020304" pitchFamily="18" charset="0"/>
                <a:cs typeface="Times New Roman" panose="02020603050405020304" pitchFamily="18" charset="0"/>
              </a:rPr>
              <a:t>manajemen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kinerja</a:t>
            </a:r>
            <a:r>
              <a:rPr lang="en-US" altLang="en-US" dirty="0">
                <a:latin typeface="Times New Roman" panose="02020603050405020304" pitchFamily="18" charset="0"/>
                <a:cs typeface="Times New Roman" panose="02020603050405020304" pitchFamily="18" charset="0"/>
              </a:rPr>
              <a:t>)</a:t>
            </a:r>
          </a:p>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Apa jenis-jenis tenaga kerja Manajemen SDM global</a:t>
            </a:r>
            <a:endParaRPr lang="en-US" altLang="en-US" dirty="0">
              <a:latin typeface="Times New Roman" panose="02020603050405020304" pitchFamily="18" charset="0"/>
              <a:cs typeface="Times New Roman" panose="02020603050405020304" pitchFamily="18" charset="0"/>
            </a:endParaRPr>
          </a:p>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Apa perbedaan MSDM </a:t>
            </a:r>
            <a:r>
              <a:rPr lang="en-US" altLang="en-US" dirty="0">
                <a:latin typeface="Times New Roman" panose="02020603050405020304" pitchFamily="18" charset="0"/>
                <a:cs typeface="Times New Roman" panose="02020603050405020304" pitchFamily="18" charset="0"/>
              </a:rPr>
              <a:t>Global</a:t>
            </a:r>
            <a:r>
              <a:rPr lang="id-ID" altLang="en-US" dirty="0">
                <a:latin typeface="Times New Roman" panose="02020603050405020304" pitchFamily="18" charset="0"/>
                <a:cs typeface="Times New Roman" panose="02020603050405020304" pitchFamily="18" charset="0"/>
              </a:rPr>
              <a:t> &amp; MSDM </a:t>
            </a:r>
            <a:r>
              <a:rPr lang="en-US" altLang="en-US" dirty="0" err="1">
                <a:latin typeface="Times New Roman" panose="02020603050405020304" pitchFamily="18" charset="0"/>
                <a:cs typeface="Times New Roman" panose="02020603050405020304" pitchFamily="18" charset="0"/>
              </a:rPr>
              <a:t>Lokal</a:t>
            </a:r>
            <a:endParaRPr lang="en-US" altLang="en-US" dirty="0">
              <a:latin typeface="Times New Roman" panose="02020603050405020304" pitchFamily="18" charset="0"/>
              <a:cs typeface="Times New Roman" panose="02020603050405020304" pitchFamily="18" charset="0"/>
            </a:endParaRPr>
          </a:p>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Bagaimana perbedaan-perbedaan antar negara mempengaruhi SDM</a:t>
            </a:r>
            <a:endParaRPr lang="en-US" altLang="en-US" dirty="0">
              <a:latin typeface="Times New Roman" panose="02020603050405020304" pitchFamily="18" charset="0"/>
              <a:cs typeface="Times New Roman" panose="02020603050405020304" pitchFamily="18" charset="0"/>
            </a:endParaRPr>
          </a:p>
          <a:p>
            <a:pPr marL="457200" lvl="0" indent="-457200" latinLnBrk="1">
              <a:buAutoNum type="arabicPeriod"/>
            </a:pPr>
            <a:r>
              <a:rPr lang="id-ID" altLang="en-US" dirty="0">
                <a:latin typeface="Times New Roman" panose="02020603050405020304" pitchFamily="18" charset="0"/>
                <a:cs typeface="Times New Roman" panose="02020603050405020304" pitchFamily="18" charset="0"/>
              </a:rPr>
              <a:t>Bagaimana kebijakan kepegawaian MSDM global</a:t>
            </a:r>
          </a:p>
        </p:txBody>
      </p:sp>
      <p:sp>
        <p:nvSpPr>
          <p:cNvPr id="5" name="Rectangle 4"/>
          <p:cNvSpPr/>
          <p:nvPr/>
        </p:nvSpPr>
        <p:spPr>
          <a:xfrm>
            <a:off x="6300788" y="2463790"/>
            <a:ext cx="5610225" cy="3416320"/>
          </a:xfrm>
          <a:prstGeom prst="rect">
            <a:avLst/>
          </a:prstGeom>
        </p:spPr>
        <p:txBody>
          <a:bodyPr wrap="square">
            <a:spAutoFit/>
          </a:bodyPr>
          <a:lstStyle/>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pengertian </a:t>
            </a:r>
            <a:r>
              <a:rPr lang="en-US" altLang="en-US" dirty="0"/>
              <a:t>MSDM global (</a:t>
            </a:r>
            <a:r>
              <a:rPr lang="en-US" altLang="en-US" dirty="0" err="1"/>
              <a:t>manajemen</a:t>
            </a:r>
            <a:r>
              <a:rPr lang="en-US" altLang="en-US" dirty="0"/>
              <a:t> </a:t>
            </a:r>
            <a:r>
              <a:rPr lang="en-US" altLang="en-US" dirty="0" err="1"/>
              <a:t>kinerja</a:t>
            </a:r>
            <a:r>
              <a:rPr lang="en-US" altLang="en-US" dirty="0"/>
              <a:t>) </a:t>
            </a:r>
          </a:p>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pengertian </a:t>
            </a:r>
            <a:r>
              <a:rPr lang="en-US" altLang="en-US" dirty="0" err="1"/>
              <a:t>objektivitas</a:t>
            </a:r>
            <a:r>
              <a:rPr lang="en-US" altLang="en-US" dirty="0"/>
              <a:t> M</a:t>
            </a:r>
            <a:r>
              <a:rPr lang="id-ID" altLang="en-US" dirty="0"/>
              <a:t>SDM global </a:t>
            </a:r>
            <a:r>
              <a:rPr lang="en-US" altLang="en-US" dirty="0"/>
              <a:t>(</a:t>
            </a:r>
            <a:r>
              <a:rPr lang="en-US" altLang="en-US" dirty="0" err="1"/>
              <a:t>manajemen</a:t>
            </a:r>
            <a:r>
              <a:rPr lang="en-US" altLang="en-US" dirty="0"/>
              <a:t> </a:t>
            </a:r>
            <a:r>
              <a:rPr lang="en-US" altLang="en-US" dirty="0" err="1"/>
              <a:t>kinerja</a:t>
            </a:r>
            <a:r>
              <a:rPr lang="en-US" altLang="en-US" dirty="0"/>
              <a:t>)</a:t>
            </a:r>
          </a:p>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jenis-jenis tenaga kerja Manajemen SDM global</a:t>
            </a:r>
            <a:endParaRPr lang="en-US" altLang="en-US" dirty="0"/>
          </a:p>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perbedaan MSDM </a:t>
            </a:r>
            <a:r>
              <a:rPr lang="en-US" altLang="en-US" dirty="0"/>
              <a:t>Global</a:t>
            </a:r>
            <a:r>
              <a:rPr lang="id-ID" altLang="en-US" dirty="0"/>
              <a:t> &amp; MSDM </a:t>
            </a:r>
            <a:r>
              <a:rPr lang="en-US" altLang="en-US" dirty="0" err="1"/>
              <a:t>Lokal</a:t>
            </a:r>
            <a:endParaRPr lang="en-US" altLang="en-US" dirty="0"/>
          </a:p>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perbedaan-perbedaan antar negara mempengaruhi SDM</a:t>
            </a:r>
            <a:endParaRPr lang="en-US" altLang="en-US" dirty="0"/>
          </a:p>
          <a:p>
            <a:pPr marL="342900" lvl="0" indent="-342900" latinLnBrk="1">
              <a:buAutoNum type="arabicPeriod"/>
            </a:pPr>
            <a:r>
              <a:rPr lang="en-US" altLang="en-US" dirty="0" err="1"/>
              <a:t>Untuk</a:t>
            </a:r>
            <a:r>
              <a:rPr lang="en-US" altLang="en-US" dirty="0"/>
              <a:t> </a:t>
            </a:r>
            <a:r>
              <a:rPr lang="en-US" altLang="en-US" dirty="0" err="1"/>
              <a:t>mengetahui</a:t>
            </a:r>
            <a:r>
              <a:rPr lang="id-ID" altLang="en-US" dirty="0"/>
              <a:t> kebijakan kepegawaian MSDM global </a:t>
            </a:r>
          </a:p>
        </p:txBody>
      </p:sp>
      <p:sp>
        <p:nvSpPr>
          <p:cNvPr id="6" name="Title 1"/>
          <p:cNvSpPr txBox="1">
            <a:spLocks/>
          </p:cNvSpPr>
          <p:nvPr/>
        </p:nvSpPr>
        <p:spPr>
          <a:xfrm>
            <a:off x="6519005" y="541782"/>
            <a:ext cx="5316665"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r>
              <a:rPr lang="en-US" dirty="0" err="1"/>
              <a:t>tujuan</a:t>
            </a:r>
            <a:endParaRPr lang="en-ID" dirty="0"/>
          </a:p>
        </p:txBody>
      </p:sp>
    </p:spTree>
    <p:extLst>
      <p:ext uri="{BB962C8B-B14F-4D97-AF65-F5344CB8AC3E}">
        <p14:creationId xmlns:p14="http://schemas.microsoft.com/office/powerpoint/2010/main" val="18478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774" y="625221"/>
            <a:ext cx="8248460" cy="703517"/>
          </a:xfrm>
        </p:spPr>
        <p:txBody>
          <a:bodyPr>
            <a:normAutofit fontScale="90000"/>
          </a:bodyPr>
          <a:lstStyle/>
          <a:p>
            <a:r>
              <a:rPr lang="en-US" dirty="0" err="1"/>
              <a:t>Manajemen</a:t>
            </a:r>
            <a:r>
              <a:rPr lang="en-US" dirty="0"/>
              <a:t> </a:t>
            </a:r>
            <a:r>
              <a:rPr lang="en-US" dirty="0" err="1"/>
              <a:t>kinerja</a:t>
            </a:r>
            <a:r>
              <a:rPr lang="en-US" dirty="0"/>
              <a:t> </a:t>
            </a:r>
            <a:endParaRPr lang="en-ID" dirty="0"/>
          </a:p>
        </p:txBody>
      </p:sp>
      <p:sp>
        <p:nvSpPr>
          <p:cNvPr id="3" name="Text Placeholder 2"/>
          <p:cNvSpPr>
            <a:spLocks noGrp="1"/>
          </p:cNvSpPr>
          <p:nvPr>
            <p:ph type="body" idx="1"/>
          </p:nvPr>
        </p:nvSpPr>
        <p:spPr>
          <a:xfrm>
            <a:off x="2165774" y="1462469"/>
            <a:ext cx="9052560" cy="1066800"/>
          </a:xfrm>
        </p:spPr>
        <p:txBody>
          <a:bodyPr>
            <a:normAutofit lnSpcReduction="10000"/>
          </a:bodyPr>
          <a:lstStyle/>
          <a:p>
            <a:pPr lvl="0" latinLnBrk="1"/>
            <a:r>
              <a:rPr lang="en-US" altLang="en-US" dirty="0"/>
              <a:t>	</a:t>
            </a:r>
            <a:r>
              <a:rPr lang="id-ID" altLang="en-US" dirty="0"/>
              <a:t>Manajemen kinerja merupakan suatu pendekatan strategis dan terintegrasi guna mencapai kesuksesan dalam organisasi dengan cara memperbaiki kinerja para karyawan serta mengembangkan kapabilitas tim dan kontribusi individual.</a:t>
            </a:r>
          </a:p>
        </p:txBody>
      </p:sp>
      <p:sp>
        <p:nvSpPr>
          <p:cNvPr id="4" name="Rectangle 3"/>
          <p:cNvSpPr/>
          <p:nvPr/>
        </p:nvSpPr>
        <p:spPr>
          <a:xfrm>
            <a:off x="2165775" y="2775704"/>
            <a:ext cx="9364238" cy="3170099"/>
          </a:xfrm>
          <a:prstGeom prst="rect">
            <a:avLst/>
          </a:prstGeom>
        </p:spPr>
        <p:txBody>
          <a:bodyPr wrap="square">
            <a:spAutoFit/>
          </a:bodyPr>
          <a:lstStyle/>
          <a:p>
            <a:pPr lvl="0" latinLnBrk="1"/>
            <a:r>
              <a:rPr lang="en-US" altLang="en-US" sz="2000" dirty="0" err="1"/>
              <a:t>Tujuan</a:t>
            </a:r>
            <a:r>
              <a:rPr lang="en-US" altLang="en-US" sz="2000" dirty="0"/>
              <a:t> </a:t>
            </a:r>
            <a:r>
              <a:rPr lang="en-US" altLang="en-US" sz="2000" dirty="0" err="1"/>
              <a:t>manajemen</a:t>
            </a:r>
            <a:r>
              <a:rPr lang="en-US" altLang="en-US" sz="2000" dirty="0"/>
              <a:t> </a:t>
            </a:r>
            <a:r>
              <a:rPr lang="en-US" altLang="en-US" sz="2000" dirty="0" err="1"/>
              <a:t>kinerja</a:t>
            </a:r>
            <a:r>
              <a:rPr lang="en-US" altLang="en-US" sz="2000" dirty="0"/>
              <a:t> </a:t>
            </a:r>
          </a:p>
          <a:p>
            <a:pPr marL="457200" lvl="0" indent="-457200" latinLnBrk="1">
              <a:buFontTx/>
              <a:buAutoNum type="arabicPeriod"/>
            </a:pPr>
            <a:r>
              <a:rPr lang="id-ID" altLang="en-US" sz="2000" dirty="0"/>
              <a:t>Membantu karyawan dalam mengidentifikasi pengetahuan dan keterampilan yang di</a:t>
            </a:r>
            <a:r>
              <a:rPr lang="en-US" altLang="en-US" sz="2000" dirty="0"/>
              <a:t> </a:t>
            </a:r>
            <a:r>
              <a:rPr lang="id-ID" altLang="en-US" sz="2000" dirty="0"/>
              <a:t>perlukan untuk melakukan pekerjaannya</a:t>
            </a:r>
          </a:p>
          <a:p>
            <a:pPr marL="457200" lvl="0" indent="-457200" latinLnBrk="1">
              <a:buFontTx/>
              <a:buAutoNum type="arabicPeriod"/>
            </a:pPr>
            <a:r>
              <a:rPr lang="id-ID" altLang="en-US" sz="2000" dirty="0"/>
              <a:t>Meningkatkan kinerja karyawan </a:t>
            </a:r>
          </a:p>
          <a:p>
            <a:pPr marL="457200" lvl="0" indent="-457200" latinLnBrk="1">
              <a:buFontTx/>
              <a:buAutoNum type="arabicPeriod"/>
            </a:pPr>
            <a:r>
              <a:rPr lang="id-ID" altLang="en-US" sz="2000" dirty="0"/>
              <a:t>Meningkatkan sistem komunikasi dua arah antara </a:t>
            </a:r>
          </a:p>
          <a:p>
            <a:pPr marL="457200" lvl="0" indent="-457200" latinLnBrk="1">
              <a:buFontTx/>
              <a:buAutoNum type="arabicPeriod"/>
            </a:pPr>
            <a:r>
              <a:rPr lang="id-ID" altLang="en-US" sz="2000" dirty="0"/>
              <a:t>Mengidentifikasi hambatan untuk kinerja yang efektif dan menyelesaikan hambatan</a:t>
            </a:r>
          </a:p>
          <a:p>
            <a:pPr marL="457200" lvl="0" indent="-457200" latinLnBrk="1">
              <a:buFontTx/>
              <a:buAutoNum type="arabicPeriod"/>
            </a:pPr>
            <a:r>
              <a:rPr lang="id-ID" altLang="en-US" sz="2000" dirty="0"/>
              <a:t>Menciptakan dasar untuk beberapa keputusan administratif </a:t>
            </a:r>
          </a:p>
          <a:p>
            <a:pPr marL="457200" lvl="0" indent="-457200" latinLnBrk="1">
              <a:buFontTx/>
              <a:buAutoNum type="arabicPeriod"/>
            </a:pPr>
            <a:r>
              <a:rPr lang="id-ID" altLang="en-US" sz="2000" dirty="0"/>
              <a:t>Meningkatkan pengembangan diri pribadi karyawan dan kemajuan dalam karir karyawan</a:t>
            </a:r>
          </a:p>
        </p:txBody>
      </p:sp>
    </p:spTree>
    <p:extLst>
      <p:ext uri="{BB962C8B-B14F-4D97-AF65-F5344CB8AC3E}">
        <p14:creationId xmlns:p14="http://schemas.microsoft.com/office/powerpoint/2010/main" val="2741995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Manfaat</a:t>
            </a:r>
            <a:r>
              <a:rPr lang="en-US" dirty="0"/>
              <a:t> </a:t>
            </a:r>
            <a:r>
              <a:rPr lang="en-US" dirty="0" err="1"/>
              <a:t>manajemen</a:t>
            </a:r>
            <a:r>
              <a:rPr lang="en-US" dirty="0"/>
              <a:t> </a:t>
            </a:r>
            <a:r>
              <a:rPr lang="en-US" dirty="0" err="1"/>
              <a:t>kinerja</a:t>
            </a:r>
            <a:r>
              <a:rPr lang="en-US" dirty="0"/>
              <a:t> </a:t>
            </a:r>
            <a:r>
              <a:rPr lang="en-US" dirty="0" err="1"/>
              <a:t>bagi</a:t>
            </a:r>
            <a:r>
              <a:rPr lang="en-US" dirty="0"/>
              <a:t> </a:t>
            </a:r>
            <a:r>
              <a:rPr lang="en-US" dirty="0" err="1"/>
              <a:t>perusahaan</a:t>
            </a:r>
            <a:r>
              <a:rPr lang="en-US" dirty="0"/>
              <a:t> </a:t>
            </a:r>
            <a:endParaRPr lang="en-ID" dirty="0"/>
          </a:p>
        </p:txBody>
      </p:sp>
      <p:sp>
        <p:nvSpPr>
          <p:cNvPr id="3" name="Rectangle 2"/>
          <p:cNvSpPr/>
          <p:nvPr/>
        </p:nvSpPr>
        <p:spPr>
          <a:xfrm>
            <a:off x="1069848" y="2285643"/>
            <a:ext cx="10058400" cy="3785652"/>
          </a:xfrm>
          <a:prstGeom prst="rect">
            <a:avLst/>
          </a:prstGeom>
        </p:spPr>
        <p:txBody>
          <a:bodyPr wrap="square">
            <a:spAutoFit/>
          </a:bodyPr>
          <a:lstStyle/>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menyesuaikan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tujuan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organisasi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dengan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dengan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tujuan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tim</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kelompok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individu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memperbaiki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kinerja</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memotivasi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karyawan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meningkatkan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komitmen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mendukung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nilai-nilai</a:t>
            </a:r>
            <a:r>
              <a:rPr lang="en-US" altLang="en-US" sz="2000" dirty="0">
                <a:latin typeface="Times New Roman" panose="02020603050405020304" pitchFamily="18" charset="0"/>
                <a:cs typeface="Times New Roman" panose="02020603050405020304" pitchFamily="18" charset="0"/>
              </a:rPr>
              <a:t> inti</a:t>
            </a: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memperbaiki</a:t>
            </a:r>
            <a:r>
              <a:rPr lang="en-US" altLang="en-US" sz="2000" dirty="0">
                <a:latin typeface="Times New Roman" panose="02020603050405020304" pitchFamily="18" charset="0"/>
                <a:cs typeface="Times New Roman" panose="02020603050405020304" pitchFamily="18" charset="0"/>
              </a:rPr>
              <a:t> proses </a:t>
            </a:r>
            <a:r>
              <a:rPr lang="en-US" altLang="en-US" sz="2000" dirty="0" err="1">
                <a:latin typeface="Times New Roman" panose="02020603050405020304" pitchFamily="18" charset="0"/>
                <a:cs typeface="Times New Roman" panose="02020603050405020304" pitchFamily="18" charset="0"/>
              </a:rPr>
              <a:t>pelatihan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pengembangan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meningkatkan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keterampilan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mengusahakan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perbaikan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pengembangan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berkelanjutan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mengusahakan</a:t>
            </a:r>
            <a:r>
              <a:rPr lang="en-US" altLang="en-US" sz="2000" dirty="0">
                <a:latin typeface="Times New Roman" panose="02020603050405020304" pitchFamily="18" charset="0"/>
                <a:cs typeface="Times New Roman" panose="02020603050405020304" pitchFamily="18" charset="0"/>
              </a:rPr>
              <a:t> basis </a:t>
            </a:r>
            <a:r>
              <a:rPr lang="en-US" altLang="en-US" sz="2000" dirty="0" err="1">
                <a:latin typeface="Times New Roman" panose="02020603050405020304" pitchFamily="18" charset="0"/>
                <a:cs typeface="Times New Roman" panose="02020603050405020304" pitchFamily="18" charset="0"/>
              </a:rPr>
              <a:t>perencanaan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karir</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membantu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menahan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karyawan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minta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pindah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atau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minta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berhenti</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mendukung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inisiatif</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kualitas</a:t>
            </a:r>
            <a:r>
              <a:rPr lang="en-US" altLang="en-US" sz="2000" dirty="0">
                <a:latin typeface="Times New Roman" panose="02020603050405020304" pitchFamily="18" charset="0"/>
                <a:cs typeface="Times New Roman" panose="02020603050405020304" pitchFamily="18" charset="0"/>
              </a:rPr>
              <a:t> total </a:t>
            </a:r>
            <a:r>
              <a:rPr lang="en-US" altLang="en-US" sz="2000" dirty="0" err="1">
                <a:latin typeface="Times New Roman" panose="02020603050405020304" pitchFamily="18" charset="0"/>
                <a:cs typeface="Times New Roman" panose="02020603050405020304" pitchFamily="18" charset="0"/>
              </a:rPr>
              <a:t>dan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pelayanan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pelanggan</a:t>
            </a:r>
            <a:endParaRPr lang="en-US" altLang="en-US" sz="2000" dirty="0">
              <a:latin typeface="Times New Roman" panose="02020603050405020304" pitchFamily="18" charset="0"/>
              <a:cs typeface="Times New Roman" panose="02020603050405020304" pitchFamily="18" charset="0"/>
            </a:endParaRPr>
          </a:p>
          <a:p>
            <a:pPr marL="457200" lvl="0" indent="-457200" latinLnBrk="1">
              <a:buFont typeface="Aller Bold" charset="0"/>
              <a:buAutoNum type="arabicPeriod"/>
            </a:pPr>
            <a:r>
              <a:rPr lang="en-US" altLang="en-US" sz="2000" dirty="0" err="1">
                <a:latin typeface="Times New Roman" panose="02020603050405020304" pitchFamily="18" charset="0"/>
                <a:cs typeface="Times New Roman" panose="02020603050405020304" pitchFamily="18" charset="0"/>
              </a:rPr>
              <a:t>Untuk</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mendukung</a:t>
            </a:r>
            <a:r>
              <a:rPr lang="en-US" altLang="en-US" sz="2000" dirty="0">
                <a:latin typeface="Times New Roman" panose="02020603050405020304" pitchFamily="18" charset="0"/>
                <a:cs typeface="Times New Roman" panose="02020603050405020304" pitchFamily="18" charset="0"/>
              </a:rPr>
              <a:t> program </a:t>
            </a:r>
            <a:r>
              <a:rPr lang="en-US" altLang="en-US" sz="2000" dirty="0" err="1">
                <a:latin typeface="Times New Roman" panose="02020603050405020304" pitchFamily="18" charset="0"/>
                <a:cs typeface="Times New Roman" panose="02020603050405020304" pitchFamily="18" charset="0"/>
              </a:rPr>
              <a:t>perubahan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budaya</a:t>
            </a:r>
            <a:endParaRPr lang="en-US"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846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buNone/>
            </a:pPr>
            <a:r>
              <a:rPr lang="en-US" altLang="en-US" sz="2400" dirty="0"/>
              <a:t>	</a:t>
            </a:r>
            <a:r>
              <a:rPr lang="en-US" altLang="en-US" sz="2400" dirty="0" err="1"/>
              <a:t>Manajemen</a:t>
            </a:r>
            <a:r>
              <a:rPr lang="en-US" altLang="en-US" sz="2400" dirty="0"/>
              <a:t> </a:t>
            </a:r>
            <a:r>
              <a:rPr lang="en-US" altLang="en-US" sz="2400" dirty="0" err="1"/>
              <a:t>sumber</a:t>
            </a:r>
            <a:r>
              <a:rPr lang="en-US" altLang="en-US" sz="2400" dirty="0"/>
              <a:t> </a:t>
            </a:r>
            <a:r>
              <a:rPr lang="en-US" altLang="en-US" sz="2400" dirty="0" err="1"/>
              <a:t>daya</a:t>
            </a:r>
            <a:r>
              <a:rPr lang="en-US" altLang="en-US" sz="2400" dirty="0"/>
              <a:t> </a:t>
            </a:r>
            <a:r>
              <a:rPr lang="en-US" altLang="en-US" sz="2400" dirty="0" err="1"/>
              <a:t>menusia</a:t>
            </a:r>
            <a:r>
              <a:rPr lang="en-US" altLang="en-US" sz="2400" dirty="0"/>
              <a:t> global </a:t>
            </a:r>
            <a:r>
              <a:rPr lang="en-US" altLang="en-US" sz="2400" dirty="0" err="1"/>
              <a:t>adalah</a:t>
            </a:r>
            <a:r>
              <a:rPr lang="en-US" altLang="en-US" sz="2400" dirty="0"/>
              <a:t> </a:t>
            </a:r>
            <a:r>
              <a:rPr lang="en-US" altLang="en-US" sz="2400" dirty="0" err="1"/>
              <a:t>penggunaan</a:t>
            </a:r>
            <a:r>
              <a:rPr lang="en-US" altLang="en-US" sz="2400" dirty="0"/>
              <a:t> </a:t>
            </a:r>
            <a:r>
              <a:rPr lang="en-US" altLang="en-US" sz="2400" dirty="0" err="1"/>
              <a:t>penggunaan</a:t>
            </a:r>
            <a:r>
              <a:rPr lang="en-US" altLang="en-US" sz="2400" dirty="0"/>
              <a:t> </a:t>
            </a:r>
            <a:r>
              <a:rPr lang="en-US" altLang="en-US" sz="2400" dirty="0" err="1"/>
              <a:t>sumber</a:t>
            </a:r>
            <a:r>
              <a:rPr lang="en-US" altLang="en-US" sz="2400" dirty="0"/>
              <a:t> </a:t>
            </a:r>
            <a:r>
              <a:rPr lang="en-US" altLang="en-US" sz="2400" dirty="0" err="1"/>
              <a:t>daya</a:t>
            </a:r>
            <a:r>
              <a:rPr lang="en-US" altLang="en-US" sz="2400" dirty="0"/>
              <a:t> global </a:t>
            </a:r>
            <a:r>
              <a:rPr lang="en-US" altLang="en-US" sz="2400" dirty="0" err="1"/>
              <a:t>untuk</a:t>
            </a:r>
            <a:r>
              <a:rPr lang="en-US" altLang="en-US" sz="2400" dirty="0"/>
              <a:t> </a:t>
            </a:r>
            <a:r>
              <a:rPr lang="en-US" altLang="en-US" sz="2400" dirty="0" err="1"/>
              <a:t>mencapai</a:t>
            </a:r>
            <a:r>
              <a:rPr lang="en-US" altLang="en-US" sz="2400" dirty="0"/>
              <a:t> </a:t>
            </a:r>
            <a:r>
              <a:rPr lang="en-US" altLang="en-US" sz="2400" dirty="0" err="1"/>
              <a:t>tujuan</a:t>
            </a:r>
            <a:r>
              <a:rPr lang="en-US" altLang="en-US" sz="2400" dirty="0"/>
              <a:t> </a:t>
            </a:r>
            <a:r>
              <a:rPr lang="en-US" altLang="en-US" sz="2400" dirty="0" err="1"/>
              <a:t>prganisasi</a:t>
            </a:r>
            <a:r>
              <a:rPr lang="en-US" altLang="en-US" sz="2400" dirty="0"/>
              <a:t> </a:t>
            </a:r>
            <a:r>
              <a:rPr lang="en-US" altLang="en-US" sz="2400" dirty="0" err="1"/>
              <a:t>tanpa</a:t>
            </a:r>
            <a:r>
              <a:rPr lang="en-US" altLang="en-US" sz="2400" dirty="0"/>
              <a:t> </a:t>
            </a:r>
            <a:r>
              <a:rPr lang="en-US" altLang="en-US" sz="2400" dirty="0" err="1"/>
              <a:t>memandang</a:t>
            </a:r>
            <a:r>
              <a:rPr lang="en-US" altLang="en-US" sz="2400" dirty="0"/>
              <a:t> </a:t>
            </a:r>
            <a:r>
              <a:rPr lang="en-US" altLang="en-US" sz="2400" dirty="0" err="1"/>
              <a:t>batasan</a:t>
            </a:r>
            <a:r>
              <a:rPr lang="en-US" altLang="en-US" sz="2400" dirty="0"/>
              <a:t> </a:t>
            </a:r>
            <a:r>
              <a:rPr lang="en-US" altLang="en-US" sz="2400" dirty="0" err="1"/>
              <a:t>geografis</a:t>
            </a:r>
            <a:r>
              <a:rPr lang="en-US" altLang="en-US" sz="2400" dirty="0"/>
              <a:t>. Morgan </a:t>
            </a:r>
            <a:r>
              <a:rPr lang="en-US" altLang="en-US" sz="2400" dirty="0" err="1"/>
              <a:t>mendefinisikan</a:t>
            </a:r>
            <a:r>
              <a:rPr lang="en-US" altLang="en-US" sz="2400" dirty="0"/>
              <a:t> </a:t>
            </a:r>
            <a:r>
              <a:rPr lang="en-US" altLang="en-US" sz="2400" dirty="0" err="1"/>
              <a:t>Manajemen</a:t>
            </a:r>
            <a:r>
              <a:rPr lang="en-US" altLang="en-US" sz="2400" dirty="0"/>
              <a:t> SDM Global </a:t>
            </a:r>
            <a:r>
              <a:rPr lang="en-US" altLang="en-US" sz="2400" dirty="0" err="1"/>
              <a:t>sebagai</a:t>
            </a:r>
            <a:r>
              <a:rPr lang="en-US" altLang="en-US" sz="2400" dirty="0"/>
              <a:t> </a:t>
            </a:r>
            <a:r>
              <a:rPr lang="en-US" altLang="en-US" sz="2400" dirty="0" err="1"/>
              <a:t>pengaruh</a:t>
            </a:r>
            <a:r>
              <a:rPr lang="en-US" altLang="en-US" sz="2400" dirty="0"/>
              <a:t> yang </a:t>
            </a:r>
            <a:r>
              <a:rPr lang="en-US" altLang="en-US" sz="2400" dirty="0" err="1"/>
              <a:t>mempengaruhi</a:t>
            </a:r>
            <a:r>
              <a:rPr lang="en-US" altLang="en-US" sz="2400" dirty="0"/>
              <a:t> (interplay) </a:t>
            </a:r>
            <a:r>
              <a:rPr lang="en-US" altLang="en-US" sz="2400" dirty="0" err="1"/>
              <a:t>diantara</a:t>
            </a:r>
            <a:r>
              <a:rPr lang="en-US" altLang="en-US" sz="2400" dirty="0"/>
              <a:t> </a:t>
            </a:r>
            <a:r>
              <a:rPr lang="en-US" altLang="en-US" sz="2400" dirty="0" err="1"/>
              <a:t>ketiga</a:t>
            </a:r>
            <a:r>
              <a:rPr lang="en-US" altLang="en-US" sz="2400" dirty="0"/>
              <a:t> </a:t>
            </a:r>
            <a:r>
              <a:rPr lang="en-US" altLang="en-US" sz="2400" dirty="0" err="1"/>
              <a:t>dimensi</a:t>
            </a:r>
            <a:r>
              <a:rPr lang="en-US" altLang="en-US" sz="2400" dirty="0"/>
              <a:t> </a:t>
            </a:r>
            <a:r>
              <a:rPr lang="en-US" altLang="en-US" sz="2400" dirty="0" err="1"/>
              <a:t>aktivitas-akivitas</a:t>
            </a:r>
            <a:r>
              <a:rPr lang="en-US" altLang="en-US" sz="2400" dirty="0"/>
              <a:t> SDM, </a:t>
            </a:r>
            <a:r>
              <a:rPr lang="en-US" altLang="en-US" sz="2400" dirty="0" err="1"/>
              <a:t>tipe-tipe</a:t>
            </a:r>
            <a:r>
              <a:rPr lang="en-US" altLang="en-US" sz="2400" dirty="0"/>
              <a:t> </a:t>
            </a:r>
            <a:r>
              <a:rPr lang="en-US" altLang="en-US" sz="2400" dirty="0" err="1"/>
              <a:t>karyawan</a:t>
            </a:r>
            <a:r>
              <a:rPr lang="en-US" altLang="en-US" sz="2400" dirty="0"/>
              <a:t>, </a:t>
            </a:r>
            <a:r>
              <a:rPr lang="en-US" altLang="en-US" sz="2400" dirty="0" err="1"/>
              <a:t>dan</a:t>
            </a:r>
            <a:r>
              <a:rPr lang="en-US" altLang="en-US" sz="2400" dirty="0"/>
              <a:t> </a:t>
            </a:r>
            <a:r>
              <a:rPr lang="en-US" altLang="en-US" sz="2400" dirty="0" err="1"/>
              <a:t>negara-negara</a:t>
            </a:r>
            <a:r>
              <a:rPr lang="en-US" altLang="en-US" sz="2400" dirty="0"/>
              <a:t> </a:t>
            </a:r>
            <a:r>
              <a:rPr lang="en-US" altLang="en-US" sz="2400" dirty="0" err="1"/>
              <a:t>operasi</a:t>
            </a:r>
            <a:r>
              <a:rPr lang="en-US" altLang="en-US" sz="2400" dirty="0"/>
              <a:t>. </a:t>
            </a:r>
          </a:p>
          <a:p>
            <a:pPr marL="0" indent="0" algn="just">
              <a:buNone/>
            </a:pPr>
            <a:endParaRPr lang="en-US" altLang="en-US" sz="2400" dirty="0"/>
          </a:p>
          <a:p>
            <a:pPr marL="0" indent="0" algn="just">
              <a:buNone/>
            </a:pPr>
            <a:r>
              <a:rPr lang="en-US" altLang="en-US" sz="2400" dirty="0" err="1"/>
              <a:t>Jenis</a:t>
            </a:r>
            <a:r>
              <a:rPr lang="en-US" altLang="en-US" sz="2400" dirty="0"/>
              <a:t> – </a:t>
            </a:r>
            <a:r>
              <a:rPr lang="en-US" altLang="en-US" sz="2400" dirty="0" err="1"/>
              <a:t>jenis</a:t>
            </a:r>
            <a:r>
              <a:rPr lang="en-US" altLang="en-US" sz="2400" dirty="0"/>
              <a:t> </a:t>
            </a:r>
            <a:r>
              <a:rPr lang="en-US" altLang="en-US" sz="2400" dirty="0" err="1"/>
              <a:t>tenaga</a:t>
            </a:r>
            <a:r>
              <a:rPr lang="en-US" altLang="en-US" sz="2400" dirty="0"/>
              <a:t> </a:t>
            </a:r>
            <a:r>
              <a:rPr lang="en-US" altLang="en-US" sz="2400" dirty="0" err="1"/>
              <a:t>kerja</a:t>
            </a:r>
            <a:r>
              <a:rPr lang="en-US" altLang="en-US" sz="2400" dirty="0"/>
              <a:t> MSDM Global </a:t>
            </a:r>
          </a:p>
          <a:p>
            <a:pPr marL="457200" lvl="0" indent="-457200" latinLnBrk="1">
              <a:buFontTx/>
              <a:buAutoNum type="arabicPeriod"/>
            </a:pPr>
            <a:r>
              <a:rPr lang="id-ID" altLang="en-US" sz="2400" dirty="0"/>
              <a:t>Ethnocentric Approach</a:t>
            </a:r>
          </a:p>
          <a:p>
            <a:pPr marL="457200" lvl="0" indent="-457200" latinLnBrk="1">
              <a:buFontTx/>
              <a:buAutoNum type="arabicPeriod"/>
            </a:pPr>
            <a:r>
              <a:rPr lang="id-ID" altLang="en-US" sz="2400" dirty="0"/>
              <a:t>Polycentric Approach</a:t>
            </a:r>
          </a:p>
          <a:p>
            <a:pPr marL="457200" lvl="0" indent="-457200" latinLnBrk="1">
              <a:buFontTx/>
              <a:buAutoNum type="arabicPeriod"/>
            </a:pPr>
            <a:r>
              <a:rPr lang="id-ID" altLang="en-US" sz="2400" dirty="0"/>
              <a:t>Regiocentric Approach</a:t>
            </a:r>
          </a:p>
          <a:p>
            <a:pPr marL="457200" lvl="0" indent="-457200" latinLnBrk="1">
              <a:buFontTx/>
              <a:buAutoNum type="arabicPeriod"/>
            </a:pPr>
            <a:r>
              <a:rPr lang="id-ID" altLang="en-US" sz="2400" dirty="0"/>
              <a:t>Geocentric Approach</a:t>
            </a:r>
          </a:p>
          <a:p>
            <a:pPr marL="0" indent="0" algn="just">
              <a:buNone/>
            </a:pPr>
            <a:endParaRPr lang="en-US" altLang="en-US" sz="2400" dirty="0"/>
          </a:p>
          <a:p>
            <a:pPr marL="0" indent="0" algn="just">
              <a:buNone/>
            </a:pPr>
            <a:endParaRPr lang="en-ID" sz="2400" dirty="0"/>
          </a:p>
        </p:txBody>
      </p:sp>
      <p:sp>
        <p:nvSpPr>
          <p:cNvPr id="4" name="Title 3"/>
          <p:cNvSpPr>
            <a:spLocks noGrp="1"/>
          </p:cNvSpPr>
          <p:nvPr>
            <p:ph type="title"/>
          </p:nvPr>
        </p:nvSpPr>
        <p:spPr/>
        <p:txBody>
          <a:bodyPr/>
          <a:lstStyle/>
          <a:p>
            <a:r>
              <a:rPr lang="en-US" dirty="0" err="1"/>
              <a:t>Manajemen</a:t>
            </a:r>
            <a:r>
              <a:rPr lang="en-US" dirty="0"/>
              <a:t> </a:t>
            </a:r>
            <a:r>
              <a:rPr lang="en-US" dirty="0" err="1"/>
              <a:t>sumber</a:t>
            </a:r>
            <a:r>
              <a:rPr lang="en-US" dirty="0"/>
              <a:t> </a:t>
            </a:r>
            <a:r>
              <a:rPr lang="en-US" dirty="0" err="1"/>
              <a:t>daya</a:t>
            </a:r>
            <a:r>
              <a:rPr lang="en-US" dirty="0"/>
              <a:t> global </a:t>
            </a:r>
            <a:endParaRPr lang="en-ID" dirty="0"/>
          </a:p>
        </p:txBody>
      </p:sp>
    </p:spTree>
    <p:extLst>
      <p:ext uri="{BB962C8B-B14F-4D97-AF65-F5344CB8AC3E}">
        <p14:creationId xmlns:p14="http://schemas.microsoft.com/office/powerpoint/2010/main" val="671326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7128" y="1225296"/>
            <a:ext cx="8377047" cy="846392"/>
          </a:xfrm>
        </p:spPr>
        <p:txBody>
          <a:bodyPr>
            <a:normAutofit fontScale="90000"/>
          </a:bodyPr>
          <a:lstStyle/>
          <a:p>
            <a:r>
              <a:rPr lang="en-US" dirty="0" err="1"/>
              <a:t>Bidang</a:t>
            </a:r>
            <a:r>
              <a:rPr lang="en-US" dirty="0"/>
              <a:t> </a:t>
            </a:r>
            <a:r>
              <a:rPr lang="en-US" dirty="0" err="1"/>
              <a:t>msdm</a:t>
            </a:r>
            <a:r>
              <a:rPr lang="en-US" dirty="0"/>
              <a:t> global </a:t>
            </a:r>
            <a:endParaRPr lang="en-ID" dirty="0"/>
          </a:p>
        </p:txBody>
      </p:sp>
      <p:sp>
        <p:nvSpPr>
          <p:cNvPr id="3" name="Text Placeholder 2"/>
          <p:cNvSpPr>
            <a:spLocks noGrp="1"/>
          </p:cNvSpPr>
          <p:nvPr>
            <p:ph type="body" idx="1"/>
          </p:nvPr>
        </p:nvSpPr>
        <p:spPr>
          <a:xfrm>
            <a:off x="2165774" y="2571750"/>
            <a:ext cx="9052560" cy="3515106"/>
          </a:xfrm>
        </p:spPr>
        <p:txBody>
          <a:bodyPr>
            <a:normAutofit/>
          </a:bodyPr>
          <a:lstStyle/>
          <a:p>
            <a:pPr marL="457200" lvl="0" indent="-457200" latinLnBrk="1">
              <a:buFont typeface="Aller Bold" charset="0"/>
              <a:buAutoNum type="arabicPeriod"/>
            </a:pPr>
            <a:r>
              <a:rPr lang="en-US" altLang="en-US" dirty="0" err="1"/>
              <a:t>Manajemen</a:t>
            </a:r>
            <a:r>
              <a:rPr lang="en-US" altLang="en-US" dirty="0"/>
              <a:t> SDM global </a:t>
            </a:r>
            <a:r>
              <a:rPr lang="en-US" altLang="en-US" dirty="0" err="1"/>
              <a:t>menekankan</a:t>
            </a:r>
            <a:r>
              <a:rPr lang="en-US" altLang="en-US" dirty="0"/>
              <a:t> </a:t>
            </a:r>
            <a:r>
              <a:rPr lang="en-US" altLang="en-US" dirty="0" err="1"/>
              <a:t>manajemen</a:t>
            </a:r>
            <a:r>
              <a:rPr lang="en-US" altLang="en-US" dirty="0"/>
              <a:t> </a:t>
            </a:r>
            <a:r>
              <a:rPr lang="en-US" altLang="en-US" dirty="0" err="1"/>
              <a:t>lintas</a:t>
            </a:r>
            <a:r>
              <a:rPr lang="en-US" altLang="en-US" dirty="0"/>
              <a:t> </a:t>
            </a:r>
            <a:r>
              <a:rPr lang="en-US" altLang="en-US" dirty="0" err="1"/>
              <a:t>budaya</a:t>
            </a:r>
            <a:r>
              <a:rPr lang="en-US" altLang="en-US" dirty="0"/>
              <a:t> (</a:t>
            </a:r>
            <a:r>
              <a:rPr lang="en-US" altLang="en-US" dirty="0" err="1"/>
              <a:t>croos</a:t>
            </a:r>
            <a:r>
              <a:rPr lang="en-US" altLang="en-US" dirty="0"/>
              <a:t>-cultural management) </a:t>
            </a:r>
            <a:r>
              <a:rPr lang="en-US" altLang="en-US" dirty="0" err="1"/>
              <a:t>yaitu</a:t>
            </a:r>
            <a:r>
              <a:rPr lang="en-US" altLang="en-US" dirty="0"/>
              <a:t> </a:t>
            </a:r>
            <a:r>
              <a:rPr lang="en-US" altLang="en-US" dirty="0" err="1"/>
              <a:t>melihat</a:t>
            </a:r>
            <a:r>
              <a:rPr lang="en-US" altLang="en-US" dirty="0"/>
              <a:t> </a:t>
            </a:r>
            <a:r>
              <a:rPr lang="en-US" altLang="en-US" dirty="0" err="1"/>
              <a:t>perilaku</a:t>
            </a:r>
            <a:r>
              <a:rPr lang="en-US" altLang="en-US" dirty="0"/>
              <a:t> </a:t>
            </a:r>
            <a:r>
              <a:rPr lang="en-US" altLang="en-US" dirty="0" err="1"/>
              <a:t>manusia</a:t>
            </a:r>
            <a:r>
              <a:rPr lang="en-US" altLang="en-US" dirty="0"/>
              <a:t> </a:t>
            </a:r>
            <a:r>
              <a:rPr lang="en-US" altLang="en-US" dirty="0" err="1"/>
              <a:t>dalam</a:t>
            </a:r>
            <a:r>
              <a:rPr lang="en-US" altLang="en-US" dirty="0"/>
              <a:t> </a:t>
            </a:r>
            <a:r>
              <a:rPr lang="en-US" altLang="en-US" dirty="0" err="1"/>
              <a:t>organisasi</a:t>
            </a:r>
            <a:r>
              <a:rPr lang="en-US" altLang="en-US" dirty="0"/>
              <a:t> </a:t>
            </a:r>
            <a:r>
              <a:rPr lang="en-US" altLang="en-US" dirty="0" err="1"/>
              <a:t>dari</a:t>
            </a:r>
            <a:r>
              <a:rPr lang="en-US" altLang="en-US" dirty="0"/>
              <a:t> </a:t>
            </a:r>
            <a:r>
              <a:rPr lang="en-US" altLang="en-US" dirty="0" err="1"/>
              <a:t>persepektif</a:t>
            </a:r>
            <a:r>
              <a:rPr lang="en-US" altLang="en-US" dirty="0"/>
              <a:t> </a:t>
            </a:r>
            <a:r>
              <a:rPr lang="en-US" altLang="en-US" dirty="0" err="1"/>
              <a:t>internasional</a:t>
            </a:r>
            <a:r>
              <a:rPr lang="en-US" altLang="en-US" dirty="0"/>
              <a:t>.</a:t>
            </a:r>
          </a:p>
          <a:p>
            <a:pPr marL="457200" lvl="0" indent="-457200" latinLnBrk="1">
              <a:buFont typeface="Aller Bold" charset="0"/>
              <a:buAutoNum type="arabicPeriod"/>
            </a:pPr>
            <a:r>
              <a:rPr lang="en-US" altLang="en-US" dirty="0" err="1"/>
              <a:t>Dikembangkan</a:t>
            </a:r>
            <a:r>
              <a:rPr lang="en-US" altLang="en-US" dirty="0"/>
              <a:t> </a:t>
            </a:r>
            <a:r>
              <a:rPr lang="en-US" altLang="en-US" dirty="0" err="1"/>
              <a:t>dari</a:t>
            </a:r>
            <a:r>
              <a:rPr lang="en-US" altLang="en-US" dirty="0"/>
              <a:t> </a:t>
            </a:r>
            <a:r>
              <a:rPr lang="en-US" altLang="en-US" dirty="0" err="1"/>
              <a:t>hubungan</a:t>
            </a:r>
            <a:r>
              <a:rPr lang="en-US" altLang="en-US" dirty="0"/>
              <a:t> </a:t>
            </a:r>
            <a:r>
              <a:rPr lang="en-US" altLang="en-US" dirty="0" err="1"/>
              <a:t>industri</a:t>
            </a:r>
            <a:r>
              <a:rPr lang="en-US" altLang="en-US" dirty="0"/>
              <a:t> </a:t>
            </a:r>
            <a:r>
              <a:rPr lang="en-US" altLang="en-US" dirty="0" err="1"/>
              <a:t>komparatif</a:t>
            </a:r>
            <a:r>
              <a:rPr lang="en-US" altLang="en-US" dirty="0"/>
              <a:t> </a:t>
            </a:r>
            <a:r>
              <a:rPr lang="en-US" altLang="en-US" dirty="0" err="1"/>
              <a:t>dan</a:t>
            </a:r>
            <a:r>
              <a:rPr lang="en-US" altLang="en-US" dirty="0"/>
              <a:t> literature-literature </a:t>
            </a:r>
            <a:r>
              <a:rPr lang="en-US" altLang="en-US" dirty="0" err="1"/>
              <a:t>manajemen</a:t>
            </a:r>
            <a:r>
              <a:rPr lang="en-US" altLang="en-US" dirty="0"/>
              <a:t> SDM </a:t>
            </a:r>
            <a:r>
              <a:rPr lang="en-US" altLang="en-US" dirty="0" err="1"/>
              <a:t>dan</a:t>
            </a:r>
            <a:r>
              <a:rPr lang="en-US" altLang="en-US" dirty="0"/>
              <a:t> </a:t>
            </a:r>
            <a:r>
              <a:rPr lang="en-US" altLang="en-US" dirty="0" err="1"/>
              <a:t>berusaha</a:t>
            </a:r>
            <a:r>
              <a:rPr lang="en-US" altLang="en-US" dirty="0"/>
              <a:t> </a:t>
            </a:r>
            <a:r>
              <a:rPr lang="en-US" altLang="en-US" dirty="0" err="1"/>
              <a:t>untuk</a:t>
            </a:r>
            <a:r>
              <a:rPr lang="en-US" altLang="en-US" dirty="0"/>
              <a:t> </a:t>
            </a:r>
            <a:r>
              <a:rPr lang="en-US" altLang="en-US" dirty="0" err="1"/>
              <a:t>menggambarkan</a:t>
            </a:r>
            <a:r>
              <a:rPr lang="en-US" altLang="en-US" dirty="0"/>
              <a:t>, </a:t>
            </a:r>
            <a:r>
              <a:rPr lang="en-US" altLang="en-US" dirty="0" err="1"/>
              <a:t>memebandingkan</a:t>
            </a:r>
            <a:r>
              <a:rPr lang="en-US" altLang="en-US" dirty="0"/>
              <a:t> </a:t>
            </a:r>
            <a:r>
              <a:rPr lang="en-US" altLang="en-US" dirty="0" err="1"/>
              <a:t>dan</a:t>
            </a:r>
            <a:r>
              <a:rPr lang="en-US" altLang="en-US" dirty="0"/>
              <a:t> </a:t>
            </a:r>
            <a:r>
              <a:rPr lang="en-US" altLang="en-US" dirty="0" err="1"/>
              <a:t>menganalisis</a:t>
            </a:r>
            <a:r>
              <a:rPr lang="en-US" altLang="en-US" dirty="0"/>
              <a:t> system SDM </a:t>
            </a:r>
            <a:r>
              <a:rPr lang="en-US" altLang="en-US" dirty="0" err="1"/>
              <a:t>dibeberapa</a:t>
            </a:r>
            <a:r>
              <a:rPr lang="en-US" altLang="en-US" dirty="0"/>
              <a:t> </a:t>
            </a:r>
            <a:r>
              <a:rPr lang="en-US" altLang="en-US" dirty="0" err="1"/>
              <a:t>negara</a:t>
            </a:r>
            <a:r>
              <a:rPr lang="en-US" altLang="en-US" dirty="0"/>
              <a:t>.</a:t>
            </a:r>
          </a:p>
          <a:p>
            <a:pPr marL="457200" lvl="0" indent="-457200" latinLnBrk="1">
              <a:buFont typeface="Aller Bold" charset="0"/>
              <a:buAutoNum type="arabicPeriod"/>
            </a:pPr>
            <a:r>
              <a:rPr lang="en-US" altLang="en-US" dirty="0" err="1"/>
              <a:t>Berusaha</a:t>
            </a:r>
            <a:r>
              <a:rPr lang="en-US" altLang="en-US" dirty="0"/>
              <a:t> </a:t>
            </a:r>
            <a:r>
              <a:rPr lang="en-US" altLang="en-US" dirty="0" err="1"/>
              <a:t>untuk</a:t>
            </a:r>
            <a:r>
              <a:rPr lang="en-US" altLang="en-US" dirty="0"/>
              <a:t> </a:t>
            </a:r>
            <a:r>
              <a:rPr lang="en-US" altLang="en-US" dirty="0" err="1"/>
              <a:t>memeberikan</a:t>
            </a:r>
            <a:r>
              <a:rPr lang="en-US" altLang="en-US" dirty="0"/>
              <a:t> focus </a:t>
            </a:r>
            <a:r>
              <a:rPr lang="en-US" altLang="en-US" dirty="0" err="1"/>
              <a:t>pada</a:t>
            </a:r>
            <a:r>
              <a:rPr lang="en-US" altLang="en-US" dirty="0"/>
              <a:t> </a:t>
            </a:r>
            <a:r>
              <a:rPr lang="en-US" altLang="en-US" dirty="0" err="1"/>
              <a:t>aspek</a:t>
            </a:r>
            <a:r>
              <a:rPr lang="en-US" altLang="en-US" dirty="0"/>
              <a:t> </a:t>
            </a:r>
            <a:r>
              <a:rPr lang="en-US" altLang="en-US" dirty="0" err="1"/>
              <a:t>manajemen</a:t>
            </a:r>
            <a:r>
              <a:rPr lang="en-US" altLang="en-US" dirty="0"/>
              <a:t> SDM </a:t>
            </a:r>
            <a:r>
              <a:rPr lang="en-US" altLang="en-US" dirty="0" err="1"/>
              <a:t>diperusahaan-perusahaan</a:t>
            </a:r>
            <a:r>
              <a:rPr lang="en-US" altLang="en-US" dirty="0"/>
              <a:t> </a:t>
            </a:r>
            <a:r>
              <a:rPr lang="en-US" altLang="en-US" dirty="0" err="1"/>
              <a:t>multinasional</a:t>
            </a:r>
            <a:r>
              <a:rPr lang="en-US" altLang="en-US" dirty="0"/>
              <a:t>.</a:t>
            </a:r>
          </a:p>
          <a:p>
            <a:pPr marL="457200" lvl="0" indent="-457200" latinLnBrk="1"/>
            <a:endParaRPr lang="en-US" altLang="en-US" dirty="0"/>
          </a:p>
        </p:txBody>
      </p:sp>
    </p:spTree>
    <p:extLst>
      <p:ext uri="{BB962C8B-B14F-4D97-AF65-F5344CB8AC3E}">
        <p14:creationId xmlns:p14="http://schemas.microsoft.com/office/powerpoint/2010/main" val="428781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Faktor</a:t>
            </a:r>
            <a:r>
              <a:rPr lang="en-US" dirty="0"/>
              <a:t> </a:t>
            </a:r>
            <a:r>
              <a:rPr lang="en-US" dirty="0" err="1"/>
              <a:t>sdm</a:t>
            </a:r>
            <a:r>
              <a:rPr lang="en-US" dirty="0"/>
              <a:t> global</a:t>
            </a:r>
            <a:endParaRPr lang="en-ID" dirty="0"/>
          </a:p>
        </p:txBody>
      </p:sp>
      <p:sp>
        <p:nvSpPr>
          <p:cNvPr id="3" name="Content Placeholder 2"/>
          <p:cNvSpPr>
            <a:spLocks noGrp="1"/>
          </p:cNvSpPr>
          <p:nvPr>
            <p:ph idx="1"/>
          </p:nvPr>
        </p:nvSpPr>
        <p:spPr/>
        <p:txBody>
          <a:bodyPr/>
          <a:lstStyle/>
          <a:p>
            <a:pPr marL="457200" lvl="0" indent="-457200" latinLnBrk="1">
              <a:buFont typeface="Aller Bold" charset="0"/>
              <a:buAutoNum type="arabicPeriod"/>
            </a:pPr>
            <a:r>
              <a:rPr lang="en-US" altLang="en-US" dirty="0" err="1"/>
              <a:t>Hukum</a:t>
            </a:r>
            <a:r>
              <a:rPr lang="en-US" altLang="en-US" dirty="0"/>
              <a:t>: </a:t>
            </a:r>
            <a:r>
              <a:rPr lang="en-US" altLang="en-US" dirty="0" err="1"/>
              <a:t>hukum</a:t>
            </a:r>
            <a:r>
              <a:rPr lang="en-US" altLang="en-US" dirty="0"/>
              <a:t> UU, PERDA, </a:t>
            </a:r>
            <a:r>
              <a:rPr lang="en-US" altLang="en-US" dirty="0" err="1"/>
              <a:t>hak</a:t>
            </a:r>
            <a:r>
              <a:rPr lang="en-US" altLang="en-US" dirty="0"/>
              <a:t> </a:t>
            </a:r>
            <a:r>
              <a:rPr lang="en-US" altLang="en-US" dirty="0" err="1"/>
              <a:t>tiap-tiap</a:t>
            </a:r>
            <a:r>
              <a:rPr lang="en-US" altLang="en-US" dirty="0"/>
              <a:t> </a:t>
            </a:r>
            <a:r>
              <a:rPr lang="en-US" altLang="en-US" dirty="0" err="1"/>
              <a:t>negara</a:t>
            </a:r>
            <a:endParaRPr lang="en-US" altLang="en-US" dirty="0"/>
          </a:p>
          <a:p>
            <a:pPr marL="457200" lvl="0" indent="-457200" latinLnBrk="1">
              <a:buFont typeface="Aller Bold" charset="0"/>
              <a:buAutoNum type="arabicPeriod"/>
            </a:pPr>
            <a:r>
              <a:rPr lang="en-US" altLang="en-US" dirty="0" err="1"/>
              <a:t>Politik</a:t>
            </a:r>
            <a:r>
              <a:rPr lang="en-US" altLang="en-US" dirty="0"/>
              <a:t>: </a:t>
            </a:r>
            <a:r>
              <a:rPr lang="en-US" altLang="en-US" dirty="0" err="1"/>
              <a:t>politik</a:t>
            </a:r>
            <a:r>
              <a:rPr lang="en-US" altLang="en-US" dirty="0"/>
              <a:t> </a:t>
            </a:r>
            <a:r>
              <a:rPr lang="en-US" altLang="en-US" dirty="0" err="1"/>
              <a:t>sangat</a:t>
            </a:r>
            <a:r>
              <a:rPr lang="en-US" altLang="en-US" dirty="0"/>
              <a:t> </a:t>
            </a:r>
            <a:r>
              <a:rPr lang="en-US" altLang="en-US" dirty="0" err="1"/>
              <a:t>riskan</a:t>
            </a:r>
            <a:r>
              <a:rPr lang="en-US" altLang="en-US" dirty="0"/>
              <a:t> </a:t>
            </a:r>
            <a:r>
              <a:rPr lang="en-US" altLang="en-US" dirty="0" err="1"/>
              <a:t>dalam</a:t>
            </a:r>
            <a:r>
              <a:rPr lang="en-US" altLang="en-US" dirty="0"/>
              <a:t> </a:t>
            </a:r>
            <a:r>
              <a:rPr lang="en-US" altLang="en-US" dirty="0" err="1"/>
              <a:t>perubahannya</a:t>
            </a:r>
            <a:r>
              <a:rPr lang="en-US" altLang="en-US" dirty="0"/>
              <a:t> </a:t>
            </a:r>
            <a:r>
              <a:rPr lang="en-US" altLang="en-US" dirty="0" err="1"/>
              <a:t>tergantung</a:t>
            </a:r>
            <a:r>
              <a:rPr lang="en-US" altLang="en-US" dirty="0"/>
              <a:t> </a:t>
            </a:r>
            <a:r>
              <a:rPr lang="en-US" altLang="en-US" dirty="0" err="1"/>
              <a:t>dengan</a:t>
            </a:r>
            <a:r>
              <a:rPr lang="en-US" altLang="en-US" dirty="0"/>
              <a:t> </a:t>
            </a:r>
            <a:r>
              <a:rPr lang="en-US" altLang="en-US" dirty="0" err="1"/>
              <a:t>kepemimpinan</a:t>
            </a:r>
            <a:r>
              <a:rPr lang="en-US" altLang="en-US" dirty="0"/>
              <a:t> </a:t>
            </a:r>
            <a:r>
              <a:rPr lang="en-US" altLang="en-US" dirty="0" err="1"/>
              <a:t>disuatu</a:t>
            </a:r>
            <a:r>
              <a:rPr lang="en-US" altLang="en-US" dirty="0"/>
              <a:t> </a:t>
            </a:r>
            <a:r>
              <a:rPr lang="en-US" altLang="en-US" dirty="0" err="1"/>
              <a:t>negara</a:t>
            </a:r>
            <a:r>
              <a:rPr lang="en-US" altLang="en-US" dirty="0"/>
              <a:t> </a:t>
            </a:r>
            <a:r>
              <a:rPr lang="en-US" altLang="en-US" dirty="0" err="1"/>
              <a:t>mengacu</a:t>
            </a:r>
            <a:r>
              <a:rPr lang="en-US" altLang="en-US" dirty="0"/>
              <a:t> </a:t>
            </a:r>
            <a:r>
              <a:rPr lang="en-US" altLang="en-US" dirty="0" err="1"/>
              <a:t>pada</a:t>
            </a:r>
            <a:r>
              <a:rPr lang="en-US" altLang="en-US" dirty="0"/>
              <a:t> </a:t>
            </a:r>
            <a:r>
              <a:rPr lang="en-US" altLang="en-US" dirty="0" err="1"/>
              <a:t>politik</a:t>
            </a:r>
            <a:r>
              <a:rPr lang="en-US" altLang="en-US" dirty="0"/>
              <a:t> </a:t>
            </a:r>
            <a:r>
              <a:rPr lang="en-US" altLang="en-US" dirty="0" err="1"/>
              <a:t>paham</a:t>
            </a:r>
            <a:r>
              <a:rPr lang="en-US" altLang="en-US" dirty="0"/>
              <a:t> </a:t>
            </a:r>
            <a:r>
              <a:rPr lang="en-US" altLang="en-US" dirty="0" err="1"/>
              <a:t>apa</a:t>
            </a:r>
            <a:endParaRPr lang="en-US" altLang="en-US" dirty="0"/>
          </a:p>
          <a:p>
            <a:pPr marL="457200" lvl="0" indent="-457200" latinLnBrk="1">
              <a:buFont typeface="Aller Bold" charset="0"/>
              <a:buAutoNum type="arabicPeriod"/>
            </a:pPr>
            <a:r>
              <a:rPr lang="en-US" altLang="en-US" dirty="0" err="1"/>
              <a:t>Ekonomi</a:t>
            </a:r>
            <a:r>
              <a:rPr lang="en-US" altLang="en-US" dirty="0"/>
              <a:t>: </a:t>
            </a:r>
            <a:r>
              <a:rPr lang="en-US" altLang="en-US" dirty="0" err="1"/>
              <a:t>situasi</a:t>
            </a:r>
            <a:r>
              <a:rPr lang="en-US" altLang="en-US" dirty="0"/>
              <a:t> booming vs </a:t>
            </a:r>
            <a:r>
              <a:rPr lang="en-US" altLang="en-US" dirty="0" err="1"/>
              <a:t>buruk</a:t>
            </a:r>
            <a:r>
              <a:rPr lang="en-US" altLang="en-US" dirty="0"/>
              <a:t> </a:t>
            </a:r>
            <a:r>
              <a:rPr lang="en-US" altLang="en-US" dirty="0" err="1"/>
              <a:t>maksudnya</a:t>
            </a:r>
            <a:r>
              <a:rPr lang="en-US" altLang="en-US" dirty="0"/>
              <a:t> </a:t>
            </a:r>
            <a:r>
              <a:rPr lang="en-US" altLang="en-US" dirty="0" err="1"/>
              <a:t>setiap</a:t>
            </a:r>
            <a:r>
              <a:rPr lang="en-US" altLang="en-US" dirty="0"/>
              <a:t> </a:t>
            </a:r>
            <a:r>
              <a:rPr lang="en-US" altLang="en-US" dirty="0" err="1"/>
              <a:t>perubahan</a:t>
            </a:r>
            <a:r>
              <a:rPr lang="en-US" altLang="en-US" dirty="0"/>
              <a:t> </a:t>
            </a:r>
            <a:r>
              <a:rPr lang="en-US" altLang="en-US" dirty="0" err="1"/>
              <a:t>pasti</a:t>
            </a:r>
            <a:r>
              <a:rPr lang="en-US" altLang="en-US" dirty="0"/>
              <a:t> </a:t>
            </a:r>
            <a:r>
              <a:rPr lang="en-US" altLang="en-US" dirty="0" err="1"/>
              <a:t>ada</a:t>
            </a:r>
            <a:r>
              <a:rPr lang="en-US" altLang="en-US" dirty="0"/>
              <a:t> trend yang </a:t>
            </a:r>
            <a:r>
              <a:rPr lang="en-US" altLang="en-US" dirty="0" err="1"/>
              <a:t>sedang</a:t>
            </a:r>
            <a:r>
              <a:rPr lang="en-US" altLang="en-US" dirty="0"/>
              <a:t> booming. </a:t>
            </a:r>
            <a:r>
              <a:rPr lang="en-US" altLang="en-US" dirty="0" err="1"/>
              <a:t>Misalnya</a:t>
            </a:r>
            <a:r>
              <a:rPr lang="en-US" altLang="en-US" dirty="0"/>
              <a:t> </a:t>
            </a:r>
            <a:r>
              <a:rPr lang="en-US" altLang="en-US" dirty="0" err="1"/>
              <a:t>diindonesia</a:t>
            </a:r>
            <a:r>
              <a:rPr lang="en-US" altLang="en-US" dirty="0"/>
              <a:t> </a:t>
            </a:r>
            <a:r>
              <a:rPr lang="en-US" altLang="en-US" dirty="0" err="1"/>
              <a:t>lagi</a:t>
            </a:r>
            <a:r>
              <a:rPr lang="en-US" altLang="en-US" dirty="0"/>
              <a:t> booming </a:t>
            </a:r>
            <a:r>
              <a:rPr lang="en-US" altLang="en-US" dirty="0" err="1"/>
              <a:t>sepeda</a:t>
            </a:r>
            <a:r>
              <a:rPr lang="en-US" altLang="en-US" dirty="0"/>
              <a:t> fixie </a:t>
            </a:r>
            <a:r>
              <a:rPr lang="en-US" altLang="en-US" dirty="0" err="1"/>
              <a:t>sehingga</a:t>
            </a:r>
            <a:r>
              <a:rPr lang="en-US" altLang="en-US" dirty="0"/>
              <a:t> </a:t>
            </a:r>
            <a:r>
              <a:rPr lang="en-US" altLang="en-US" dirty="0" err="1"/>
              <a:t>banyak</a:t>
            </a:r>
            <a:r>
              <a:rPr lang="en-US" altLang="en-US" dirty="0"/>
              <a:t> </a:t>
            </a:r>
            <a:r>
              <a:rPr lang="en-US" altLang="en-US" dirty="0" err="1"/>
              <a:t>penduduk</a:t>
            </a:r>
            <a:r>
              <a:rPr lang="en-US" altLang="en-US" dirty="0"/>
              <a:t> </a:t>
            </a:r>
            <a:r>
              <a:rPr lang="en-US" altLang="en-US" dirty="0" err="1"/>
              <a:t>indonesia</a:t>
            </a:r>
            <a:r>
              <a:rPr lang="en-US" altLang="en-US" dirty="0"/>
              <a:t> </a:t>
            </a:r>
            <a:r>
              <a:rPr lang="en-US" altLang="en-US" dirty="0" err="1"/>
              <a:t>membeli</a:t>
            </a:r>
            <a:r>
              <a:rPr lang="en-US" altLang="en-US" dirty="0"/>
              <a:t> </a:t>
            </a:r>
            <a:r>
              <a:rPr lang="en-US" altLang="en-US" dirty="0" err="1"/>
              <a:t>sepeda</a:t>
            </a:r>
            <a:r>
              <a:rPr lang="en-US" altLang="en-US" dirty="0"/>
              <a:t> </a:t>
            </a:r>
            <a:r>
              <a:rPr lang="en-US" altLang="en-US" dirty="0" err="1"/>
              <a:t>tersebut</a:t>
            </a:r>
            <a:r>
              <a:rPr lang="en-US" altLang="en-US" dirty="0"/>
              <a:t> </a:t>
            </a:r>
            <a:r>
              <a:rPr lang="en-US" altLang="en-US" dirty="0" err="1"/>
              <a:t>untuk</a:t>
            </a:r>
            <a:r>
              <a:rPr lang="en-US" altLang="en-US" dirty="0"/>
              <a:t> </a:t>
            </a:r>
            <a:r>
              <a:rPr lang="en-US" altLang="en-US" dirty="0" err="1"/>
              <a:t>mengikuti</a:t>
            </a:r>
            <a:r>
              <a:rPr lang="en-US" altLang="en-US" dirty="0"/>
              <a:t> trend </a:t>
            </a:r>
            <a:r>
              <a:rPr lang="en-US" altLang="en-US" dirty="0" err="1"/>
              <a:t>karena</a:t>
            </a:r>
            <a:r>
              <a:rPr lang="en-US" altLang="en-US" dirty="0"/>
              <a:t> </a:t>
            </a:r>
            <a:r>
              <a:rPr lang="en-US" altLang="en-US" dirty="0" err="1"/>
              <a:t>kondisi</a:t>
            </a:r>
            <a:r>
              <a:rPr lang="en-US" altLang="en-US" dirty="0"/>
              <a:t> </a:t>
            </a:r>
            <a:r>
              <a:rPr lang="en-US" altLang="en-US" dirty="0" err="1"/>
              <a:t>ekonomi</a:t>
            </a:r>
            <a:r>
              <a:rPr lang="en-US" altLang="en-US" dirty="0"/>
              <a:t> yang </a:t>
            </a:r>
            <a:r>
              <a:rPr lang="en-US" altLang="en-US" dirty="0" err="1"/>
              <a:t>mengalami</a:t>
            </a:r>
            <a:r>
              <a:rPr lang="en-US" altLang="en-US" dirty="0"/>
              <a:t> </a:t>
            </a:r>
            <a:r>
              <a:rPr lang="en-US" altLang="en-US" dirty="0" err="1"/>
              <a:t>perubahan</a:t>
            </a:r>
            <a:r>
              <a:rPr lang="en-US" altLang="en-US" dirty="0"/>
              <a:t> </a:t>
            </a:r>
            <a:r>
              <a:rPr lang="en-US" altLang="en-US" dirty="0" err="1"/>
              <a:t>tersebut</a:t>
            </a:r>
            <a:r>
              <a:rPr lang="en-US" altLang="en-US" dirty="0"/>
              <a:t>.</a:t>
            </a:r>
          </a:p>
          <a:p>
            <a:pPr marL="457200" lvl="0" indent="-457200" latinLnBrk="1">
              <a:buFont typeface="Aller Bold" charset="0"/>
              <a:buAutoNum type="arabicPeriod"/>
            </a:pPr>
            <a:r>
              <a:rPr lang="en-US" altLang="en-US" dirty="0" err="1"/>
              <a:t>Budaya</a:t>
            </a:r>
            <a:r>
              <a:rPr lang="en-US" altLang="en-US" dirty="0"/>
              <a:t>: </a:t>
            </a:r>
            <a:r>
              <a:rPr lang="en-US" altLang="en-US" dirty="0" err="1"/>
              <a:t>merupakan</a:t>
            </a:r>
            <a:r>
              <a:rPr lang="en-US" altLang="en-US" dirty="0"/>
              <a:t> </a:t>
            </a:r>
            <a:r>
              <a:rPr lang="en-US" altLang="en-US" dirty="0" err="1"/>
              <a:t>hal</a:t>
            </a:r>
            <a:r>
              <a:rPr lang="en-US" altLang="en-US" dirty="0"/>
              <a:t> yang paling </a:t>
            </a:r>
            <a:r>
              <a:rPr lang="en-US" altLang="en-US" dirty="0" err="1"/>
              <a:t>penting</a:t>
            </a:r>
            <a:r>
              <a:rPr lang="en-US" altLang="en-US" dirty="0"/>
              <a:t> yang </a:t>
            </a:r>
            <a:r>
              <a:rPr lang="en-US" altLang="en-US" dirty="0" err="1"/>
              <a:t>dikarenakan</a:t>
            </a:r>
            <a:r>
              <a:rPr lang="en-US" altLang="en-US" dirty="0"/>
              <a:t> </a:t>
            </a:r>
            <a:r>
              <a:rPr lang="en-US" altLang="en-US" dirty="0" err="1"/>
              <a:t>budaya</a:t>
            </a:r>
            <a:r>
              <a:rPr lang="en-US" altLang="en-US" dirty="0"/>
              <a:t> </a:t>
            </a:r>
            <a:r>
              <a:rPr lang="en-US" altLang="en-US" dirty="0" err="1"/>
              <a:t>kultural</a:t>
            </a:r>
            <a:r>
              <a:rPr lang="en-US" altLang="en-US" dirty="0"/>
              <a:t> </a:t>
            </a:r>
            <a:r>
              <a:rPr lang="en-US" altLang="en-US" dirty="0" err="1"/>
              <a:t>indonesia</a:t>
            </a:r>
            <a:r>
              <a:rPr lang="en-US" altLang="en-US" dirty="0"/>
              <a:t> </a:t>
            </a:r>
            <a:r>
              <a:rPr lang="en-US" altLang="en-US" dirty="0" err="1"/>
              <a:t>sangat</a:t>
            </a:r>
            <a:r>
              <a:rPr lang="en-US" altLang="en-US" dirty="0"/>
              <a:t> </a:t>
            </a:r>
            <a:r>
              <a:rPr lang="en-US" altLang="en-US" dirty="0" err="1"/>
              <a:t>kental</a:t>
            </a:r>
            <a:r>
              <a:rPr lang="en-US" altLang="en-US" dirty="0"/>
              <a:t> </a:t>
            </a:r>
            <a:r>
              <a:rPr lang="en-US" altLang="en-US" dirty="0" err="1"/>
              <a:t>dalam</a:t>
            </a:r>
            <a:r>
              <a:rPr lang="en-US" altLang="en-US" dirty="0"/>
              <a:t> </a:t>
            </a:r>
            <a:r>
              <a:rPr lang="en-US" altLang="en-US" dirty="0" err="1"/>
              <a:t>perubahan</a:t>
            </a:r>
            <a:r>
              <a:rPr lang="en-US" altLang="en-US" dirty="0"/>
              <a:t> </a:t>
            </a:r>
            <a:r>
              <a:rPr lang="en-US" altLang="en-US" dirty="0" err="1"/>
              <a:t>harus</a:t>
            </a:r>
            <a:r>
              <a:rPr lang="en-US" altLang="en-US" dirty="0"/>
              <a:t> </a:t>
            </a:r>
            <a:r>
              <a:rPr lang="en-US" altLang="en-US" dirty="0" err="1"/>
              <a:t>mengacu</a:t>
            </a:r>
            <a:r>
              <a:rPr lang="en-US" altLang="en-US" dirty="0"/>
              <a:t> </a:t>
            </a:r>
            <a:r>
              <a:rPr lang="en-US" altLang="en-US" dirty="0" err="1"/>
              <a:t>dalam</a:t>
            </a:r>
            <a:r>
              <a:rPr lang="en-US" altLang="en-US" dirty="0"/>
              <a:t> </a:t>
            </a:r>
            <a:r>
              <a:rPr lang="en-US" altLang="en-US" dirty="0" err="1"/>
              <a:t>adat</a:t>
            </a:r>
            <a:r>
              <a:rPr lang="en-US" altLang="en-US" dirty="0"/>
              <a:t> </a:t>
            </a:r>
            <a:r>
              <a:rPr lang="en-US" altLang="en-US" dirty="0" err="1"/>
              <a:t>istiadat</a:t>
            </a:r>
            <a:r>
              <a:rPr lang="en-US" altLang="en-US" dirty="0"/>
              <a:t> </a:t>
            </a:r>
            <a:r>
              <a:rPr lang="en-US" altLang="en-US" dirty="0" err="1"/>
              <a:t>maupun</a:t>
            </a:r>
            <a:r>
              <a:rPr lang="en-US" altLang="en-US" dirty="0"/>
              <a:t> </a:t>
            </a:r>
            <a:r>
              <a:rPr lang="en-US" altLang="en-US" dirty="0" err="1"/>
              <a:t>norma</a:t>
            </a:r>
            <a:r>
              <a:rPr lang="en-US" altLang="en-US" dirty="0"/>
              <a:t> yang </a:t>
            </a:r>
            <a:r>
              <a:rPr lang="en-US" altLang="en-US" dirty="0" err="1"/>
              <a:t>berlaku</a:t>
            </a:r>
            <a:r>
              <a:rPr lang="en-US" altLang="en-US" dirty="0"/>
              <a:t> </a:t>
            </a:r>
            <a:r>
              <a:rPr lang="en-US" altLang="en-US" dirty="0" err="1"/>
              <a:t>pada</a:t>
            </a:r>
            <a:r>
              <a:rPr lang="en-US" altLang="en-US" dirty="0"/>
              <a:t> </a:t>
            </a:r>
            <a:r>
              <a:rPr lang="en-US" altLang="en-US" dirty="0" err="1"/>
              <a:t>masyarakat</a:t>
            </a:r>
            <a:r>
              <a:rPr lang="en-US" altLang="en-US" dirty="0"/>
              <a:t> </a:t>
            </a:r>
            <a:r>
              <a:rPr lang="en-US" altLang="en-US" dirty="0" err="1"/>
              <a:t>dimana</a:t>
            </a:r>
            <a:r>
              <a:rPr lang="en-US" altLang="en-US" dirty="0"/>
              <a:t> </a:t>
            </a:r>
            <a:r>
              <a:rPr lang="en-US" altLang="en-US" dirty="0" err="1"/>
              <a:t>bertempat</a:t>
            </a:r>
            <a:r>
              <a:rPr lang="en-US" altLang="en-US" dirty="0"/>
              <a:t> </a:t>
            </a:r>
            <a:r>
              <a:rPr lang="en-US" altLang="en-US" dirty="0" err="1"/>
              <a:t>tinggal</a:t>
            </a:r>
            <a:r>
              <a:rPr lang="en-US" altLang="en-US" dirty="0"/>
              <a:t>.</a:t>
            </a:r>
          </a:p>
          <a:p>
            <a:pPr marL="0" indent="0">
              <a:buNone/>
            </a:pPr>
            <a:endParaRPr lang="en-ID" dirty="0"/>
          </a:p>
        </p:txBody>
      </p:sp>
    </p:spTree>
    <p:extLst>
      <p:ext uri="{BB962C8B-B14F-4D97-AF65-F5344CB8AC3E}">
        <p14:creationId xmlns:p14="http://schemas.microsoft.com/office/powerpoint/2010/main" val="811889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Perbedaan</a:t>
            </a:r>
            <a:r>
              <a:rPr lang="en-US" dirty="0"/>
              <a:t> </a:t>
            </a:r>
            <a:r>
              <a:rPr lang="en-US" dirty="0" err="1"/>
              <a:t>msdm</a:t>
            </a:r>
            <a:r>
              <a:rPr lang="en-US" dirty="0"/>
              <a:t> </a:t>
            </a:r>
            <a:r>
              <a:rPr lang="en-US" dirty="0" err="1"/>
              <a:t>internasional</a:t>
            </a:r>
            <a:r>
              <a:rPr lang="en-US" dirty="0"/>
              <a:t> </a:t>
            </a:r>
            <a:r>
              <a:rPr lang="en-US" dirty="0" err="1"/>
              <a:t>dan</a:t>
            </a:r>
            <a:r>
              <a:rPr lang="en-US" dirty="0"/>
              <a:t> </a:t>
            </a:r>
            <a:r>
              <a:rPr lang="en-US" dirty="0" err="1"/>
              <a:t>msdm</a:t>
            </a:r>
            <a:r>
              <a:rPr lang="en-US" dirty="0"/>
              <a:t> domestic(</a:t>
            </a:r>
            <a:r>
              <a:rPr lang="en-US" dirty="0" err="1"/>
              <a:t>lokal</a:t>
            </a:r>
            <a:r>
              <a:rPr lang="en-US" dirty="0"/>
              <a:t>)</a:t>
            </a:r>
            <a:endParaRPr lang="en-ID" dirty="0"/>
          </a:p>
        </p:txBody>
      </p:sp>
      <p:sp>
        <p:nvSpPr>
          <p:cNvPr id="3" name="Rectangle 2"/>
          <p:cNvSpPr/>
          <p:nvPr/>
        </p:nvSpPr>
        <p:spPr>
          <a:xfrm>
            <a:off x="1069848" y="2469327"/>
            <a:ext cx="10731627" cy="2677656"/>
          </a:xfrm>
          <a:prstGeom prst="rect">
            <a:avLst/>
          </a:prstGeom>
        </p:spPr>
        <p:txBody>
          <a:bodyPr wrap="square">
            <a:spAutoFit/>
          </a:bodyPr>
          <a:lstStyle/>
          <a:p>
            <a:pPr marL="457200" lvl="0" indent="-457200" latinLnBrk="1">
              <a:buAutoNum type="arabicPeriod"/>
            </a:pPr>
            <a:r>
              <a:rPr lang="en-US" altLang="en-US" sz="2400" dirty="0">
                <a:latin typeface="Times New Roman" panose="02020603050405020304" pitchFamily="18" charset="0"/>
                <a:cs typeface="Times New Roman" panose="02020603050405020304" pitchFamily="18" charset="0"/>
              </a:rPr>
              <a:t>MSDM </a:t>
            </a:r>
            <a:r>
              <a:rPr lang="en-US" altLang="en-US" sz="2400" dirty="0" err="1">
                <a:latin typeface="Times New Roman" panose="02020603050405020304" pitchFamily="18" charset="0"/>
                <a:cs typeface="Times New Roman" panose="02020603050405020304" pitchFamily="18" charset="0"/>
              </a:rPr>
              <a:t>internasional</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lebih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luas</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fungsi</a:t>
            </a:r>
            <a:r>
              <a:rPr lang="en-US" altLang="en-US" sz="2400" dirty="0">
                <a:latin typeface="Times New Roman" panose="02020603050405020304" pitchFamily="18" charset="0"/>
                <a:cs typeface="Times New Roman" panose="02020603050405020304" pitchFamily="18" charset="0"/>
              </a:rPr>
              <a:t> yang </a:t>
            </a:r>
            <a:r>
              <a:rPr lang="en-US" altLang="en-US" sz="2400" dirty="0" err="1">
                <a:latin typeface="Times New Roman" panose="02020603050405020304" pitchFamily="18" charset="0"/>
                <a:cs typeface="Times New Roman" panose="02020603050405020304" pitchFamily="18" charset="0"/>
              </a:rPr>
              <a:t>harus</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ditangani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contoh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pajak</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gaji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dalam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mata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uang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asing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keluarga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pekerjaan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dan</a:t>
            </a:r>
            <a:r>
              <a:rPr lang="en-US" altLang="en-US" sz="2400" dirty="0">
                <a:latin typeface="Times New Roman" panose="02020603050405020304" pitchFamily="18" charset="0"/>
                <a:cs typeface="Times New Roman" panose="02020603050405020304" pitchFamily="18" charset="0"/>
              </a:rPr>
              <a:t> lain-lain.</a:t>
            </a:r>
          </a:p>
          <a:p>
            <a:pPr marL="457200" lvl="0" indent="-457200" latinLnBrk="1">
              <a:buAutoNum type="arabicPeriod"/>
            </a:pPr>
            <a:r>
              <a:rPr lang="en-US" altLang="en-US" sz="2400" dirty="0" err="1">
                <a:latin typeface="Times New Roman" panose="02020603050405020304" pitchFamily="18" charset="0"/>
                <a:cs typeface="Times New Roman" panose="02020603050405020304" pitchFamily="18" charset="0"/>
              </a:rPr>
              <a:t>Keterlibatan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dalam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kehidupan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pribadi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contoh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akomodasi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budaya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sekolah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lokasi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aman</a:t>
            </a:r>
            <a:r>
              <a:rPr lang="en-US" altLang="en-US" sz="2400" dirty="0">
                <a:latin typeface="Times New Roman" panose="02020603050405020304" pitchFamily="18" charset="0"/>
                <a:cs typeface="Times New Roman" panose="02020603050405020304" pitchFamily="18" charset="0"/>
              </a:rPr>
              <a:t>.</a:t>
            </a:r>
          </a:p>
          <a:p>
            <a:pPr marL="457200" lvl="0" indent="-457200" latinLnBrk="1">
              <a:buAutoNum type="arabicPeriod"/>
            </a:pPr>
            <a:r>
              <a:rPr lang="en-US" altLang="en-US" sz="2400" dirty="0" err="1">
                <a:latin typeface="Times New Roman" panose="02020603050405020304" pitchFamily="18" charset="0"/>
                <a:cs typeface="Times New Roman" panose="02020603050405020304" pitchFamily="18" charset="0"/>
              </a:rPr>
              <a:t>Sistem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berbeda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untuk</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lokasi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geografis</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berbeda</a:t>
            </a:r>
            <a:endParaRPr lang="en-US" altLang="en-US" sz="2400" dirty="0">
              <a:latin typeface="Times New Roman" panose="02020603050405020304" pitchFamily="18" charset="0"/>
              <a:cs typeface="Times New Roman" panose="02020603050405020304" pitchFamily="18" charset="0"/>
            </a:endParaRPr>
          </a:p>
          <a:p>
            <a:pPr marL="457200" lvl="0" indent="-457200" latinLnBrk="1">
              <a:buAutoNum type="arabicPeriod"/>
            </a:pPr>
            <a:r>
              <a:rPr lang="en-US" altLang="en-US" sz="2400" dirty="0" err="1">
                <a:latin typeface="Times New Roman" panose="02020603050405020304" pitchFamily="18" charset="0"/>
                <a:cs typeface="Times New Roman" panose="02020603050405020304" pitchFamily="18" charset="0"/>
              </a:rPr>
              <a:t>Berhubungan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dengan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berbagai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lenbaga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beragam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pemerintah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politik</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dan</a:t>
            </a:r>
            <a:r>
              <a:rPr lang="en-US" altLang="en-US" sz="2400" dirty="0">
                <a:latin typeface="Times New Roman" panose="02020603050405020304" pitchFamily="18" charset="0"/>
                <a:cs typeface="Times New Roman" panose="02020603050405020304" pitchFamily="18" charset="0"/>
              </a:rPr>
              <a:t> agama.</a:t>
            </a:r>
          </a:p>
          <a:p>
            <a:pPr marL="457200" lvl="0" indent="-457200" latinLnBrk="1">
              <a:buAutoNum type="arabicPeriod"/>
            </a:pPr>
            <a:r>
              <a:rPr lang="en-US" altLang="en-US" sz="2400" dirty="0" err="1">
                <a:latin typeface="Times New Roman" panose="02020603050405020304" pitchFamily="18" charset="0"/>
                <a:cs typeface="Times New Roman" panose="02020603050405020304" pitchFamily="18" charset="0"/>
              </a:rPr>
              <a:t>Meningkatkan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resiko-resiko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contoh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kesehatan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keamanan</a:t>
            </a:r>
            <a:r>
              <a:rPr lang="en-US" alt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38745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46</TotalTime>
  <Words>567</Words>
  <Application>Microsoft Macintosh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Aller Bold</vt:lpstr>
      <vt:lpstr>Arial Black</vt:lpstr>
      <vt:lpstr>Calibri</vt:lpstr>
      <vt:lpstr>Rockwell</vt:lpstr>
      <vt:lpstr>Rockwell Condensed</vt:lpstr>
      <vt:lpstr>Showcard Gothic</vt:lpstr>
      <vt:lpstr>Times New Roman</vt:lpstr>
      <vt:lpstr>Wingdings</vt:lpstr>
      <vt:lpstr>Wood Type</vt:lpstr>
      <vt:lpstr>OBJEKTIVITAS MSDM GLOBAL (MANAJEMEN KINERJA) DAN ERA GLOBALISASI PERBEDAAN MSDM GLOBAL DAN MSDM LOKAL </vt:lpstr>
      <vt:lpstr>Latar belakang</vt:lpstr>
      <vt:lpstr>Rumusan masalah</vt:lpstr>
      <vt:lpstr>Manajemen kinerja </vt:lpstr>
      <vt:lpstr>Manfaat manajemen kinerja bagi perusahaan </vt:lpstr>
      <vt:lpstr>Manajemen sumber daya global </vt:lpstr>
      <vt:lpstr>Bidang msdm global </vt:lpstr>
      <vt:lpstr>Faktor sdm global</vt:lpstr>
      <vt:lpstr>Perbedaan msdm internasional dan msdm domestic(lokal)</vt:lpstr>
      <vt:lpstr>Contoh kasus  </vt:lpstr>
      <vt:lpstr>kesimpulan</vt:lpstr>
      <vt:lpstr>SARAN</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OBJEKTIVITAS MSDM GLOBAL (MANAJEMEN KINERJA) DAN ERA GLOBALISASI PERBEDAAN MSDM GLOBAL DAN MSDM LOKAL</dc:title>
  <dc:creator>seniasuciii@outlook.com</dc:creator>
  <cp:lastModifiedBy>29116506 Indra Zulhijayanto</cp:lastModifiedBy>
  <cp:revision>6</cp:revision>
  <dcterms:created xsi:type="dcterms:W3CDTF">2020-07-02T12:52:48Z</dcterms:created>
  <dcterms:modified xsi:type="dcterms:W3CDTF">2020-07-03T01:57:03Z</dcterms:modified>
</cp:coreProperties>
</file>