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95" r:id="rId3"/>
    <p:sldId id="317" r:id="rId4"/>
    <p:sldId id="296" r:id="rId5"/>
    <p:sldId id="297" r:id="rId6"/>
    <p:sldId id="298" r:id="rId7"/>
    <p:sldId id="318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313" r:id="rId21"/>
    <p:sldId id="315" r:id="rId22"/>
    <p:sldId id="316" r:id="rId23"/>
    <p:sldId id="314" r:id="rId24"/>
    <p:sldId id="319" r:id="rId25"/>
    <p:sldId id="291" r:id="rId26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2A6"/>
    <a:srgbClr val="008A00"/>
    <a:srgbClr val="009900"/>
    <a:srgbClr val="006699"/>
    <a:srgbClr val="F9BF8B"/>
    <a:srgbClr val="F1434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C2A92-D1EA-4772-ABC2-C361A87A8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49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67600" y="6448425"/>
            <a:ext cx="12192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61125"/>
            <a:ext cx="457200" cy="24447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50573C-EF77-43EA-BF22-EC95CC8267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48768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114425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8" name="Picture 7" descr="image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0524" y="6019800"/>
            <a:ext cx="831746" cy="83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8D0E2D-35BA-40EE-BDC0-5F7DCCB829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704850"/>
            <a:ext cx="2047875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91225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85AC62-5EE0-479F-8E0C-97FF1EEF80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0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31950"/>
            <a:ext cx="8191500" cy="46926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B26CE4-6FE7-47C4-AA00-4BB8AEC395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7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66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DBD5A4-28F6-40EC-90CC-B0BE539AEC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AF0CD4-F958-4EA2-B539-9DD52DB6E6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8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BD461E-4C18-445F-BC18-2ABB0F5ABE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8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331DE3-8D37-47C2-A565-2D8AD86E75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6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425F1-9D0A-48C7-89F4-30D514F19F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22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3D3613-3206-4EF6-8995-1FCD2FF411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93"/>
          <p:cNvGraphicFramePr>
            <a:graphicFrameLocks noChangeAspect="1"/>
          </p:cNvGraphicFramePr>
          <p:nvPr/>
        </p:nvGraphicFramePr>
        <p:xfrm>
          <a:off x="0" y="409575"/>
          <a:ext cx="9144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Image" r:id="rId15" imgW="12952381" imgH="2717460" progId="Photoshop.Image.7">
                  <p:embed/>
                </p:oleObj>
              </mc:Choice>
              <mc:Fallback>
                <p:oleObj name="Image" r:id="rId15" imgW="12952381" imgH="2717460" progId="Photoshop.Image.7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575"/>
                        <a:ext cx="91440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31950"/>
            <a:ext cx="81915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704850"/>
            <a:ext cx="5638800" cy="48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2" name="Picture 11" descr="images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55587" y="465241"/>
            <a:ext cx="1111043" cy="1111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p16_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6715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1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6700"/>
            <a:ext cx="635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2378" y="2410361"/>
            <a:ext cx="24284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Tree</a:t>
            </a:r>
            <a:endParaRPr lang="en-US" sz="80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Jenis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267200" cy="426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0988" indent="-280988" algn="ctr">
              <a:buNone/>
            </a:pPr>
            <a:r>
              <a:rPr lang="en-US" sz="2200" b="1" i="1" dirty="0" smtClean="0">
                <a:solidFill>
                  <a:srgbClr val="002060"/>
                </a:solidFill>
              </a:rPr>
              <a:t>Full Binary Tree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1676400"/>
            <a:ext cx="4267200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09800" y="1981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95400" y="2667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962400" y="3581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200400" y="2667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" y="358140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05000" y="3581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14600" y="3581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cxnSp>
        <p:nvCxnSpPr>
          <p:cNvPr id="16" name="Straight Connector 15"/>
          <p:cNvCxnSpPr>
            <a:stCxn id="8" idx="3"/>
            <a:endCxn id="9" idx="0"/>
          </p:cNvCxnSpPr>
          <p:nvPr/>
        </p:nvCxnSpPr>
        <p:spPr bwMode="auto">
          <a:xfrm rot="5400000">
            <a:off x="1752601" y="2142845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5"/>
            <a:endCxn id="11" idx="0"/>
          </p:cNvCxnSpPr>
          <p:nvPr/>
        </p:nvCxnSpPr>
        <p:spPr bwMode="auto">
          <a:xfrm rot="16200000" flipH="1">
            <a:off x="2866745" y="2104744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9" idx="3"/>
            <a:endCxn id="12" idx="0"/>
          </p:cNvCxnSpPr>
          <p:nvPr/>
        </p:nvCxnSpPr>
        <p:spPr bwMode="auto">
          <a:xfrm rot="5400000">
            <a:off x="876301" y="3095345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5"/>
            <a:endCxn id="13" idx="0"/>
          </p:cNvCxnSpPr>
          <p:nvPr/>
        </p:nvCxnSpPr>
        <p:spPr bwMode="auto">
          <a:xfrm rot="16200000" flipH="1">
            <a:off x="1647545" y="3095344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1" idx="3"/>
            <a:endCxn id="14" idx="0"/>
          </p:cNvCxnSpPr>
          <p:nvPr/>
        </p:nvCxnSpPr>
        <p:spPr bwMode="auto">
          <a:xfrm rot="5400000">
            <a:off x="2743201" y="3057245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5"/>
            <a:endCxn id="10" idx="0"/>
          </p:cNvCxnSpPr>
          <p:nvPr/>
        </p:nvCxnSpPr>
        <p:spPr bwMode="auto">
          <a:xfrm rot="16200000" flipH="1">
            <a:off x="3628745" y="3019144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6629400" y="2057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715000" y="2743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7620000" y="2743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042452" y="364766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35" name="Straight Connector 34"/>
          <p:cNvCxnSpPr>
            <a:stCxn id="28" idx="3"/>
            <a:endCxn id="29" idx="0"/>
          </p:cNvCxnSpPr>
          <p:nvPr/>
        </p:nvCxnSpPr>
        <p:spPr bwMode="auto">
          <a:xfrm rot="5400000">
            <a:off x="6172201" y="2219045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8" idx="5"/>
            <a:endCxn id="31" idx="0"/>
          </p:cNvCxnSpPr>
          <p:nvPr/>
        </p:nvCxnSpPr>
        <p:spPr bwMode="auto">
          <a:xfrm rot="16200000" flipH="1">
            <a:off x="7286345" y="2180944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9" idx="3"/>
            <a:endCxn id="32" idx="0"/>
          </p:cNvCxnSpPr>
          <p:nvPr/>
        </p:nvCxnSpPr>
        <p:spPr bwMode="auto">
          <a:xfrm rot="5400000">
            <a:off x="5269397" y="3135101"/>
            <a:ext cx="514215" cy="510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9" idx="5"/>
            <a:endCxn id="33" idx="0"/>
          </p:cNvCxnSpPr>
          <p:nvPr/>
        </p:nvCxnSpPr>
        <p:spPr bwMode="auto">
          <a:xfrm rot="16200000" flipH="1">
            <a:off x="6067145" y="3171544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81000" y="42672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node (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kecuali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leaf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pasti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2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anak</a:t>
            </a:r>
            <a:endParaRPr lang="en-US" sz="20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Setiap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subtree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panjang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path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yg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sama</a:t>
            </a:r>
            <a:endParaRPr lang="en-US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0600" y="42672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node (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kecuali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leaf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pasti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2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anak</a:t>
            </a:r>
            <a:endParaRPr lang="en-US" sz="20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Setiap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subtree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boleh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panjang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path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yg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berbeda</a:t>
            </a:r>
            <a:endParaRPr lang="en-US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1246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4850"/>
            <a:ext cx="60960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Pembuatan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Pohon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biner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bisa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dibuat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tiga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200" b="0" dirty="0" err="1" smtClean="0">
                <a:solidFill>
                  <a:schemeClr val="tx1"/>
                </a:solidFill>
              </a:rPr>
              <a:t>Berdasarkan</a:t>
            </a:r>
            <a:r>
              <a:rPr lang="en-US" sz="3200" b="0" dirty="0" smtClean="0">
                <a:solidFill>
                  <a:schemeClr val="tx1"/>
                </a:solidFill>
              </a:rPr>
              <a:t> data </a:t>
            </a:r>
            <a:r>
              <a:rPr lang="en-US" sz="3200" dirty="0" err="1"/>
              <a:t>m</a:t>
            </a:r>
            <a:r>
              <a:rPr lang="en-US" sz="3200" b="0" dirty="0" err="1" smtClean="0">
                <a:solidFill>
                  <a:schemeClr val="tx1"/>
                </a:solidFill>
              </a:rPr>
              <a:t>asukan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i="1" dirty="0"/>
              <a:t>g</a:t>
            </a:r>
            <a:r>
              <a:rPr lang="en-US" sz="3200" i="1" dirty="0" smtClean="0"/>
              <a:t>eneral </a:t>
            </a:r>
            <a:r>
              <a:rPr lang="en-US" sz="3200" i="1" dirty="0"/>
              <a:t>t</a:t>
            </a:r>
            <a:r>
              <a:rPr lang="en-US" sz="3200" i="1" dirty="0" smtClean="0"/>
              <a:t>ree</a:t>
            </a:r>
          </a:p>
          <a:p>
            <a:pPr marL="514350" indent="-514350">
              <a:buAutoNum type="arabicPeriod"/>
            </a:pPr>
            <a:r>
              <a:rPr lang="en-US" sz="3200" b="0" dirty="0" smtClean="0">
                <a:solidFill>
                  <a:schemeClr val="tx1"/>
                </a:solidFill>
              </a:rPr>
              <a:t>Dari </a:t>
            </a:r>
            <a:r>
              <a:rPr lang="en-US" sz="3200" b="0" dirty="0" err="1" smtClean="0">
                <a:solidFill>
                  <a:schemeClr val="tx1"/>
                </a:solidFill>
              </a:rPr>
              <a:t>hasil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/>
              <a:t>p</a:t>
            </a:r>
            <a:r>
              <a:rPr lang="en-US" sz="3200" b="0" dirty="0" err="1" smtClean="0">
                <a:solidFill>
                  <a:schemeClr val="tx1"/>
                </a:solidFill>
              </a:rPr>
              <a:t>enelusuran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807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Masukan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Binary Tree(1)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09800"/>
            <a:ext cx="8001000" cy="3429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“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simpul</a:t>
            </a:r>
            <a:r>
              <a:rPr lang="en-US" b="1" dirty="0" smtClean="0"/>
              <a:t> yang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disisipkan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lebih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besar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simpul</a:t>
            </a:r>
            <a:r>
              <a:rPr lang="en-US" b="1" dirty="0" smtClean="0"/>
              <a:t> </a:t>
            </a:r>
            <a:r>
              <a:rPr lang="en-US" b="1" i="1" dirty="0" smtClean="0"/>
              <a:t>parent</a:t>
            </a:r>
            <a:r>
              <a:rPr lang="en-US" b="1" dirty="0" smtClean="0"/>
              <a:t>,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simpul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ditempatkan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subtree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kanan</a:t>
            </a:r>
            <a:r>
              <a:rPr lang="en-US" b="1" dirty="0" smtClean="0"/>
              <a:t>.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lebih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kecil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simpul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disimpan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subtree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kiri</a:t>
            </a:r>
            <a:r>
              <a:rPr lang="en-US" b="1" dirty="0" smtClean="0"/>
              <a:t>”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Binary Search Tree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514350" indent="-514350" algn="just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953000" y="823118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91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001000" cy="4419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/>
              <a:t>Contoh</a:t>
            </a:r>
            <a:r>
              <a:rPr lang="en-US" sz="2400" dirty="0" smtClean="0"/>
              <a:t> :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(</a:t>
            </a:r>
            <a:r>
              <a:rPr lang="en-US" sz="2000" b="1" i="1" dirty="0" smtClean="0"/>
              <a:t>root)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: 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: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: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: 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: </a:t>
            </a:r>
          </a:p>
          <a:p>
            <a:pPr lvl="0" indent="476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: </a:t>
            </a:r>
          </a:p>
          <a:p>
            <a:pPr lvl="0" indent="476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spcBef>
                <a:spcPts val="0"/>
              </a:spcBef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47312" y="2148348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32912" y="28341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99912" y="37485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337912" y="28341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181600" y="457200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042512" y="37485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652112" y="37485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J</a:t>
            </a:r>
          </a:p>
        </p:txBody>
      </p: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 bwMode="auto">
          <a:xfrm rot="5400000">
            <a:off x="5890113" y="2309993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0" idx="5"/>
            <a:endCxn id="13" idx="0"/>
          </p:cNvCxnSpPr>
          <p:nvPr/>
        </p:nvCxnSpPr>
        <p:spPr bwMode="auto">
          <a:xfrm rot="16200000" flipH="1">
            <a:off x="7004257" y="2271892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4" idx="0"/>
          </p:cNvCxnSpPr>
          <p:nvPr/>
        </p:nvCxnSpPr>
        <p:spPr bwMode="auto">
          <a:xfrm rot="5400000">
            <a:off x="5524501" y="4009745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1" idx="5"/>
            <a:endCxn id="15" idx="0"/>
          </p:cNvCxnSpPr>
          <p:nvPr/>
        </p:nvCxnSpPr>
        <p:spPr bwMode="auto">
          <a:xfrm rot="16200000" flipH="1">
            <a:off x="5785057" y="3262492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3" idx="3"/>
            <a:endCxn id="16" idx="0"/>
          </p:cNvCxnSpPr>
          <p:nvPr/>
        </p:nvCxnSpPr>
        <p:spPr bwMode="auto">
          <a:xfrm rot="5400000">
            <a:off x="6880713" y="3224393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5"/>
            <a:endCxn id="12" idx="0"/>
          </p:cNvCxnSpPr>
          <p:nvPr/>
        </p:nvCxnSpPr>
        <p:spPr bwMode="auto">
          <a:xfrm rot="16200000" flipH="1">
            <a:off x="7766257" y="3186292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304472" y="168600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A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6251" y="1676400"/>
            <a:ext cx="26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H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5030" y="1676400"/>
            <a:ext cx="36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K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7860" y="1676400"/>
            <a:ext cx="28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C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82188" y="1676400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B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6648" y="167640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L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50759" y="1676400"/>
            <a:ext cx="28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J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066800" y="655637"/>
            <a:ext cx="80772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Masukan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Binary Tree(2)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953000" y="860612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39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9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5000"/>
                            </p:stCondLst>
                            <p:childTnLst>
                              <p:par>
                                <p:cTn id="1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3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55637"/>
            <a:ext cx="7848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General Tree    Binary Tree(1) 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001000" cy="36576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i="1" dirty="0" smtClean="0"/>
              <a:t>general tree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514350" indent="-514350" algn="just">
              <a:buAutoNum type="alphaLcPeriod"/>
            </a:pPr>
            <a:r>
              <a:rPr lang="en-US" b="1" dirty="0" err="1" smtClean="0"/>
              <a:t>Anak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first son</a:t>
            </a:r>
            <a:r>
              <a:rPr lang="en-US" b="1" dirty="0" smtClean="0"/>
              <a:t>)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i="1" dirty="0" smtClean="0"/>
              <a:t>general tree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anak</a:t>
            </a:r>
            <a:r>
              <a:rPr lang="en-US" b="1" dirty="0" smtClean="0"/>
              <a:t> </a:t>
            </a:r>
            <a:r>
              <a:rPr lang="en-US" b="1" dirty="0" err="1" smtClean="0"/>
              <a:t>kiri</a:t>
            </a:r>
            <a:r>
              <a:rPr lang="en-US" b="1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left son</a:t>
            </a:r>
            <a:r>
              <a:rPr lang="en-US" b="1" dirty="0" smtClean="0"/>
              <a:t>)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i="1" dirty="0" smtClean="0"/>
              <a:t>binary tree</a:t>
            </a:r>
          </a:p>
          <a:p>
            <a:pPr marL="514350" indent="-514350" algn="just">
              <a:buAutoNum type="alphaLcPeriod"/>
            </a:pPr>
            <a:r>
              <a:rPr lang="en-US" b="1" dirty="0" err="1" smtClean="0"/>
              <a:t>Saudaranya</a:t>
            </a:r>
            <a:r>
              <a:rPr lang="en-US" b="1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next brother</a:t>
            </a:r>
            <a:r>
              <a:rPr lang="en-US" b="1" dirty="0" smtClean="0"/>
              <a:t>)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i="1" dirty="0" smtClean="0"/>
              <a:t>general tree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anak</a:t>
            </a:r>
            <a:r>
              <a:rPr lang="en-US" b="1" dirty="0" smtClean="0"/>
              <a:t> </a:t>
            </a:r>
            <a:r>
              <a:rPr lang="en-US" b="1" dirty="0" err="1" smtClean="0"/>
              <a:t>kanan</a:t>
            </a:r>
            <a:r>
              <a:rPr lang="en-US" b="1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right son</a:t>
            </a:r>
            <a:r>
              <a:rPr lang="en-US" b="1" dirty="0" smtClean="0"/>
              <a:t>)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i="1" dirty="0" smtClean="0"/>
              <a:t>binary tree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863353" y="861087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193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600200"/>
            <a:ext cx="4267200" cy="44196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48200" y="1600200"/>
            <a:ext cx="4267200" cy="44196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133600" y="2057400"/>
            <a:ext cx="457200" cy="48006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1219200" y="27432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3886200" y="36576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3124200" y="27432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3" name="Oval 92"/>
          <p:cNvSpPr/>
          <p:nvPr/>
        </p:nvSpPr>
        <p:spPr bwMode="auto">
          <a:xfrm>
            <a:off x="381000" y="3581400"/>
            <a:ext cx="457200" cy="48006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4" name="Oval 93"/>
          <p:cNvSpPr/>
          <p:nvPr/>
        </p:nvSpPr>
        <p:spPr bwMode="auto">
          <a:xfrm>
            <a:off x="1828800" y="36576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2438400" y="36576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96" name="Straight Connector 95"/>
          <p:cNvCxnSpPr>
            <a:stCxn id="89" idx="3"/>
            <a:endCxn id="90" idx="0"/>
          </p:cNvCxnSpPr>
          <p:nvPr/>
        </p:nvCxnSpPr>
        <p:spPr bwMode="auto">
          <a:xfrm rot="5400000">
            <a:off x="1686157" y="2228801"/>
            <a:ext cx="276043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89" idx="5"/>
            <a:endCxn id="92" idx="0"/>
          </p:cNvCxnSpPr>
          <p:nvPr/>
        </p:nvCxnSpPr>
        <p:spPr bwMode="auto">
          <a:xfrm rot="16200000" flipH="1">
            <a:off x="2800301" y="2190700"/>
            <a:ext cx="276043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0" idx="3"/>
            <a:endCxn id="93" idx="0"/>
          </p:cNvCxnSpPr>
          <p:nvPr/>
        </p:nvCxnSpPr>
        <p:spPr bwMode="auto">
          <a:xfrm rot="5400000">
            <a:off x="733657" y="3028901"/>
            <a:ext cx="428443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90" idx="5"/>
            <a:endCxn id="94" idx="0"/>
          </p:cNvCxnSpPr>
          <p:nvPr/>
        </p:nvCxnSpPr>
        <p:spPr bwMode="auto">
          <a:xfrm rot="16200000" flipH="1">
            <a:off x="1581101" y="3181300"/>
            <a:ext cx="504643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2" idx="3"/>
            <a:endCxn id="95" idx="0"/>
          </p:cNvCxnSpPr>
          <p:nvPr/>
        </p:nvCxnSpPr>
        <p:spPr bwMode="auto">
          <a:xfrm rot="5400000">
            <a:off x="2676757" y="3143201"/>
            <a:ext cx="504643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2" idx="5"/>
            <a:endCxn id="91" idx="0"/>
          </p:cNvCxnSpPr>
          <p:nvPr/>
        </p:nvCxnSpPr>
        <p:spPr bwMode="auto">
          <a:xfrm rot="16200000" flipH="1">
            <a:off x="3562301" y="3105100"/>
            <a:ext cx="504643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/>
          <p:nvPr/>
        </p:nvSpPr>
        <p:spPr bwMode="auto">
          <a:xfrm>
            <a:off x="3135903" y="3648356"/>
            <a:ext cx="457200" cy="48006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03" name="Straight Connector 102"/>
          <p:cNvCxnSpPr>
            <a:stCxn id="92" idx="4"/>
            <a:endCxn id="102" idx="0"/>
          </p:cNvCxnSpPr>
          <p:nvPr/>
        </p:nvCxnSpPr>
        <p:spPr bwMode="auto">
          <a:xfrm rot="16200000" flipH="1">
            <a:off x="3146103" y="3429956"/>
            <a:ext cx="425096" cy="11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Oval 103"/>
          <p:cNvSpPr/>
          <p:nvPr/>
        </p:nvSpPr>
        <p:spPr bwMode="auto">
          <a:xfrm>
            <a:off x="1828800" y="4572000"/>
            <a:ext cx="457200" cy="4800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105" name="Straight Connector 104"/>
          <p:cNvCxnSpPr>
            <a:stCxn id="94" idx="4"/>
            <a:endCxn id="104" idx="0"/>
          </p:cNvCxnSpPr>
          <p:nvPr/>
        </p:nvCxnSpPr>
        <p:spPr bwMode="auto">
          <a:xfrm rot="5400000">
            <a:off x="1840230" y="4354830"/>
            <a:ext cx="43434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6629400" y="2110740"/>
            <a:ext cx="457200" cy="48006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5715000" y="27203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08" name="Oval 107"/>
          <p:cNvSpPr/>
          <p:nvPr/>
        </p:nvSpPr>
        <p:spPr bwMode="auto">
          <a:xfrm>
            <a:off x="7467600" y="53873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705600" y="33299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876800" y="3329940"/>
            <a:ext cx="457200" cy="48006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562600" y="40919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172200" y="40919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13" name="Oval 112"/>
          <p:cNvSpPr/>
          <p:nvPr/>
        </p:nvSpPr>
        <p:spPr bwMode="auto">
          <a:xfrm>
            <a:off x="6781800" y="4701540"/>
            <a:ext cx="457200" cy="48006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029200" y="4701540"/>
            <a:ext cx="457200" cy="4800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</a:t>
            </a:r>
          </a:p>
        </p:txBody>
      </p:sp>
      <p:cxnSp>
        <p:nvCxnSpPr>
          <p:cNvPr id="115" name="Straight Connector 114"/>
          <p:cNvCxnSpPr>
            <a:endCxn id="107" idx="0"/>
          </p:cNvCxnSpPr>
          <p:nvPr/>
        </p:nvCxnSpPr>
        <p:spPr bwMode="auto">
          <a:xfrm rot="10800000" flipV="1">
            <a:off x="5943600" y="2491740"/>
            <a:ext cx="7620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07" idx="2"/>
            <a:endCxn id="110" idx="0"/>
          </p:cNvCxnSpPr>
          <p:nvPr/>
        </p:nvCxnSpPr>
        <p:spPr bwMode="auto">
          <a:xfrm rot="10800000" flipV="1">
            <a:off x="5105400" y="2960370"/>
            <a:ext cx="609600" cy="3695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endCxn id="111" idx="0"/>
          </p:cNvCxnSpPr>
          <p:nvPr/>
        </p:nvCxnSpPr>
        <p:spPr bwMode="auto">
          <a:xfrm>
            <a:off x="5257800" y="3710940"/>
            <a:ext cx="5334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3"/>
            <a:endCxn id="114" idx="0"/>
          </p:cNvCxnSpPr>
          <p:nvPr/>
        </p:nvCxnSpPr>
        <p:spPr bwMode="auto">
          <a:xfrm rot="5400000">
            <a:off x="5343757" y="4415741"/>
            <a:ext cx="199843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07" idx="6"/>
            <a:endCxn id="109" idx="0"/>
          </p:cNvCxnSpPr>
          <p:nvPr/>
        </p:nvCxnSpPr>
        <p:spPr bwMode="auto">
          <a:xfrm>
            <a:off x="6172200" y="2960370"/>
            <a:ext cx="762000" cy="3695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09" idx="3"/>
            <a:endCxn id="112" idx="0"/>
          </p:cNvCxnSpPr>
          <p:nvPr/>
        </p:nvCxnSpPr>
        <p:spPr bwMode="auto">
          <a:xfrm rot="5400000">
            <a:off x="6410557" y="3729941"/>
            <a:ext cx="352243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2" idx="5"/>
            <a:endCxn id="113" idx="0"/>
          </p:cNvCxnSpPr>
          <p:nvPr/>
        </p:nvCxnSpPr>
        <p:spPr bwMode="auto">
          <a:xfrm rot="16200000" flipH="1">
            <a:off x="6686501" y="4377640"/>
            <a:ext cx="199843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3" idx="5"/>
            <a:endCxn id="108" idx="0"/>
          </p:cNvCxnSpPr>
          <p:nvPr/>
        </p:nvCxnSpPr>
        <p:spPr bwMode="auto">
          <a:xfrm rot="16200000" flipH="1">
            <a:off x="7296101" y="4987240"/>
            <a:ext cx="276043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219200" y="655637"/>
            <a:ext cx="77724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General Tree    Binary Tree(2) 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867835" y="861060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98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1500"/>
                            </p:stCondLst>
                            <p:childTnLst>
                              <p:par>
                                <p:cTn id="1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3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75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2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47" grpId="0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1753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(1)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895600"/>
            <a:ext cx="4267200" cy="35052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 err="1" smtClean="0">
                <a:solidFill>
                  <a:srgbClr val="002060"/>
                </a:solidFill>
              </a:rPr>
              <a:t>Satu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Simpul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 smtClean="0">
                <a:solidFill>
                  <a:srgbClr val="002060"/>
                </a:solidFill>
              </a:rPr>
              <a:t>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648200" y="2895600"/>
            <a:ext cx="4267200" cy="35052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Simpul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" name="Group 36"/>
          <p:cNvGrpSpPr/>
          <p:nvPr/>
        </p:nvGrpSpPr>
        <p:grpSpPr>
          <a:xfrm>
            <a:off x="1523999" y="3453825"/>
            <a:ext cx="1447800" cy="609600"/>
            <a:chOff x="5519056" y="2361406"/>
            <a:chExt cx="1137557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5519056" y="2361406"/>
              <a:ext cx="1137557" cy="381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5628708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928065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8" name="Straight Arrow Connector 87"/>
          <p:cNvCxnSpPr>
            <a:endCxn id="90" idx="0"/>
          </p:cNvCxnSpPr>
          <p:nvPr/>
        </p:nvCxnSpPr>
        <p:spPr bwMode="auto">
          <a:xfrm flipH="1">
            <a:off x="1028700" y="3834825"/>
            <a:ext cx="7239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B9AD9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381000" y="44444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</a:rPr>
              <a:t>First Son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(FS)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 rot="5400000">
            <a:off x="1829594" y="4138831"/>
            <a:ext cx="609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1600200" y="444442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Next Brother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(NB)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2590800" y="3834825"/>
            <a:ext cx="8382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33FF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048000" y="44444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9933FF"/>
                </a:solidFill>
              </a:rPr>
              <a:t>Medan Data</a:t>
            </a:r>
          </a:p>
          <a:p>
            <a:pPr algn="l"/>
            <a:r>
              <a:rPr lang="en-US" b="1" dirty="0" smtClean="0">
                <a:solidFill>
                  <a:srgbClr val="9933FF"/>
                </a:solidFill>
              </a:rPr>
              <a:t>(Info)</a:t>
            </a:r>
            <a:endParaRPr lang="en-US" b="1" dirty="0">
              <a:solidFill>
                <a:srgbClr val="9933FF"/>
              </a:solidFill>
            </a:endParaRPr>
          </a:p>
        </p:txBody>
      </p:sp>
      <p:grpSp>
        <p:nvGrpSpPr>
          <p:cNvPr id="183" name="Group 36"/>
          <p:cNvGrpSpPr/>
          <p:nvPr/>
        </p:nvGrpSpPr>
        <p:grpSpPr>
          <a:xfrm>
            <a:off x="5943599" y="3453825"/>
            <a:ext cx="1447800" cy="609600"/>
            <a:chOff x="5519056" y="2361406"/>
            <a:chExt cx="1137557" cy="381794"/>
          </a:xfrm>
        </p:grpSpPr>
        <p:sp>
          <p:nvSpPr>
            <p:cNvPr id="184" name="Rectangle 183"/>
            <p:cNvSpPr/>
            <p:nvPr/>
          </p:nvSpPr>
          <p:spPr bwMode="auto">
            <a:xfrm>
              <a:off x="5519056" y="2361406"/>
              <a:ext cx="1137557" cy="381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 bwMode="auto">
            <a:xfrm rot="5400000">
              <a:off x="5628708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rot="5400000">
              <a:off x="6160521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7" name="Straight Arrow Connector 186"/>
          <p:cNvCxnSpPr>
            <a:endCxn id="188" idx="0"/>
          </p:cNvCxnSpPr>
          <p:nvPr/>
        </p:nvCxnSpPr>
        <p:spPr bwMode="auto">
          <a:xfrm flipH="1">
            <a:off x="5448300" y="3834825"/>
            <a:ext cx="6477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B9AD9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8" name="TextBox 187"/>
          <p:cNvSpPr txBox="1"/>
          <p:nvPr/>
        </p:nvSpPr>
        <p:spPr>
          <a:xfrm>
            <a:off x="4876800" y="444442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</a:rPr>
              <a:t>Left Son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(LS)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467600" y="44427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Right Son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(RS)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91" name="Straight Arrow Connector 190"/>
          <p:cNvCxnSpPr/>
          <p:nvPr/>
        </p:nvCxnSpPr>
        <p:spPr bwMode="auto">
          <a:xfrm>
            <a:off x="7197525" y="3810000"/>
            <a:ext cx="651075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5943600" y="44444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9933FF"/>
                </a:solidFill>
              </a:rPr>
              <a:t>Medan Data</a:t>
            </a:r>
          </a:p>
          <a:p>
            <a:pPr algn="l"/>
            <a:r>
              <a:rPr lang="en-US" b="1" dirty="0" smtClean="0">
                <a:solidFill>
                  <a:srgbClr val="9933FF"/>
                </a:solidFill>
              </a:rPr>
              <a:t>(Info)</a:t>
            </a:r>
            <a:endParaRPr lang="en-US" b="1" dirty="0">
              <a:solidFill>
                <a:srgbClr val="9933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6325394" y="4114006"/>
            <a:ext cx="609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20784" y="1619071"/>
            <a:ext cx="86946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dirty="0" err="1" smtClean="0"/>
              <a:t>Satu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simpul</a:t>
            </a:r>
            <a:r>
              <a:rPr lang="en-US" sz="1900" b="1" dirty="0" smtClean="0"/>
              <a:t> (</a:t>
            </a:r>
            <a:r>
              <a:rPr lang="en-US" sz="1900" b="1" i="1" dirty="0" smtClean="0"/>
              <a:t>Node</a:t>
            </a:r>
            <a:r>
              <a:rPr lang="en-US" sz="1900" b="1" dirty="0" smtClean="0"/>
              <a:t>) </a:t>
            </a:r>
            <a:r>
              <a:rPr lang="en-US" sz="1900" b="1" dirty="0" err="1" smtClean="0"/>
              <a:t>dari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pohon</a:t>
            </a:r>
            <a:r>
              <a:rPr lang="en-US" sz="1900" b="1" dirty="0" smtClean="0"/>
              <a:t> di </a:t>
            </a:r>
            <a:r>
              <a:rPr lang="en-US" sz="1900" b="1" dirty="0" err="1" smtClean="0"/>
              <a:t>struktur</a:t>
            </a:r>
            <a:r>
              <a:rPr lang="en-US" sz="1900" b="1" dirty="0" smtClean="0"/>
              <a:t> data </a:t>
            </a:r>
            <a:r>
              <a:rPr lang="en-US" sz="1900" b="1" dirty="0" err="1" smtClean="0"/>
              <a:t>direpresentasikan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menggunakan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tipe</a:t>
            </a:r>
            <a:r>
              <a:rPr lang="en-US" sz="1900" b="1" dirty="0" smtClean="0"/>
              <a:t> data pointer (</a:t>
            </a:r>
            <a:r>
              <a:rPr lang="en-US" sz="1900" b="1" i="1" dirty="0" smtClean="0"/>
              <a:t>list</a:t>
            </a:r>
            <a:r>
              <a:rPr lang="en-US" sz="1900" b="1" dirty="0" smtClean="0"/>
              <a:t>). </a:t>
            </a:r>
            <a:r>
              <a:rPr lang="en-US" sz="1900" b="1" i="1" dirty="0" smtClean="0"/>
              <a:t>List</a:t>
            </a:r>
            <a:r>
              <a:rPr lang="en-US" sz="1900" b="1" dirty="0" smtClean="0"/>
              <a:t> yang </a:t>
            </a:r>
            <a:r>
              <a:rPr lang="en-US" sz="1900" b="1" dirty="0" err="1" smtClean="0"/>
              <a:t>digunakan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adalah</a:t>
            </a:r>
            <a:r>
              <a:rPr lang="en-US" sz="1900" b="1" dirty="0" smtClean="0"/>
              <a:t> </a:t>
            </a:r>
            <a:r>
              <a:rPr lang="en-US" sz="1900" b="1" i="1" dirty="0" smtClean="0"/>
              <a:t>double linked list </a:t>
            </a:r>
            <a:r>
              <a:rPr lang="en-US" sz="1900" b="1" dirty="0" smtClean="0"/>
              <a:t>(</a:t>
            </a:r>
            <a:r>
              <a:rPr lang="en-US" sz="1900" b="1" dirty="0" err="1" smtClean="0"/>
              <a:t>bisa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lebih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dari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dua</a:t>
            </a:r>
            <a:r>
              <a:rPr lang="en-US" sz="1900" b="1" dirty="0" smtClean="0"/>
              <a:t> pointer </a:t>
            </a:r>
            <a:r>
              <a:rPr lang="en-US" sz="1900" b="1" dirty="0" err="1" smtClean="0"/>
              <a:t>penghubung</a:t>
            </a:r>
            <a:r>
              <a:rPr lang="en-US" sz="1900" b="1" dirty="0" smtClean="0"/>
              <a:t>) </a:t>
            </a:r>
            <a:r>
              <a:rPr lang="en-US" sz="1900" b="1" dirty="0" err="1" smtClean="0"/>
              <a:t>seperti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terlihat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pada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ilustrasi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berikut</a:t>
            </a:r>
            <a:r>
              <a:rPr lang="en-US" sz="1900" b="1" dirty="0" smtClean="0"/>
              <a:t>: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018179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9" grpId="0" animBg="1"/>
      <p:bldP spid="90" grpId="0"/>
      <p:bldP spid="94" grpId="0"/>
      <p:bldP spid="98" grpId="0"/>
      <p:bldP spid="188" grpId="0"/>
      <p:bldP spid="190" grpId="0"/>
      <p:bldP spid="19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599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(2)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551867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Struktur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553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" y="1600200"/>
            <a:ext cx="4343400" cy="47244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33600" y="265112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219200" y="333692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886200" y="425132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124200" y="333692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81000" y="4175124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828800" y="425132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438400" y="425132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19" name="Straight Connector 18"/>
          <p:cNvCxnSpPr>
            <a:stCxn id="12" idx="3"/>
            <a:endCxn id="13" idx="0"/>
          </p:cNvCxnSpPr>
          <p:nvPr/>
        </p:nvCxnSpPr>
        <p:spPr bwMode="auto">
          <a:xfrm rot="5400000">
            <a:off x="1676401" y="2812769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2" idx="5"/>
            <a:endCxn id="15" idx="0"/>
          </p:cNvCxnSpPr>
          <p:nvPr/>
        </p:nvCxnSpPr>
        <p:spPr bwMode="auto">
          <a:xfrm rot="16200000" flipH="1">
            <a:off x="2790545" y="2774668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3" idx="3"/>
            <a:endCxn id="16" idx="0"/>
          </p:cNvCxnSpPr>
          <p:nvPr/>
        </p:nvCxnSpPr>
        <p:spPr bwMode="auto">
          <a:xfrm rot="5400000">
            <a:off x="723901" y="3612869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5"/>
            <a:endCxn id="17" idx="0"/>
          </p:cNvCxnSpPr>
          <p:nvPr/>
        </p:nvCxnSpPr>
        <p:spPr bwMode="auto">
          <a:xfrm rot="16200000" flipH="1">
            <a:off x="1571345" y="3765268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5" idx="3"/>
            <a:endCxn id="18" idx="0"/>
          </p:cNvCxnSpPr>
          <p:nvPr/>
        </p:nvCxnSpPr>
        <p:spPr bwMode="auto">
          <a:xfrm rot="5400000">
            <a:off x="2667001" y="3727169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5" idx="5"/>
            <a:endCxn id="14" idx="0"/>
          </p:cNvCxnSpPr>
          <p:nvPr/>
        </p:nvCxnSpPr>
        <p:spPr bwMode="auto">
          <a:xfrm rot="16200000" flipH="1">
            <a:off x="3552545" y="3689068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3135903" y="4242080"/>
            <a:ext cx="457200" cy="45720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26" name="Straight Connector 25"/>
          <p:cNvCxnSpPr>
            <a:stCxn id="15" idx="4"/>
            <a:endCxn id="25" idx="0"/>
          </p:cNvCxnSpPr>
          <p:nvPr/>
        </p:nvCxnSpPr>
        <p:spPr bwMode="auto">
          <a:xfrm rot="16200000" flipH="1">
            <a:off x="3134673" y="4012250"/>
            <a:ext cx="447956" cy="11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1828800" y="5165724"/>
            <a:ext cx="457200" cy="4572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8" name="Straight Connector 27"/>
          <p:cNvCxnSpPr>
            <a:stCxn id="17" idx="4"/>
            <a:endCxn id="27" idx="0"/>
          </p:cNvCxnSpPr>
          <p:nvPr/>
        </p:nvCxnSpPr>
        <p:spPr bwMode="auto">
          <a:xfrm rot="5400000">
            <a:off x="1828800" y="4937124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4648200" y="1600200"/>
            <a:ext cx="4267200" cy="47244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General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6934200" y="2467946"/>
            <a:ext cx="838200" cy="381794"/>
            <a:chOff x="7010400" y="2133600"/>
            <a:chExt cx="838200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7010400" y="2133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    A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7048500" y="2324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7259765" y="2323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9" name="Group 178"/>
          <p:cNvGrpSpPr/>
          <p:nvPr/>
        </p:nvGrpSpPr>
        <p:grpSpPr>
          <a:xfrm>
            <a:off x="6096000" y="3153746"/>
            <a:ext cx="838200" cy="381794"/>
            <a:chOff x="6172200" y="2819400"/>
            <a:chExt cx="838200" cy="381794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172200" y="28194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      B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6210300" y="30099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6439694" y="30091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1" name="Straight Connector 90"/>
          <p:cNvCxnSpPr/>
          <p:nvPr/>
        </p:nvCxnSpPr>
        <p:spPr bwMode="auto">
          <a:xfrm rot="5400000">
            <a:off x="7079226" y="25515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8153400" y="2086946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Elbow Connector 93"/>
          <p:cNvCxnSpPr>
            <a:stCxn id="92" idx="2"/>
            <a:endCxn id="82" idx="0"/>
          </p:cNvCxnSpPr>
          <p:nvPr/>
        </p:nvCxnSpPr>
        <p:spPr bwMode="auto">
          <a:xfrm rot="5400000">
            <a:off x="7620000" y="1896446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8153400" y="19345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Head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5334000" y="3383140"/>
            <a:ext cx="876300" cy="379412"/>
            <a:chOff x="5410200" y="2667794"/>
            <a:chExt cx="876300" cy="379412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8" name="Shape 13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9" name="Group 138"/>
          <p:cNvGrpSpPr/>
          <p:nvPr/>
        </p:nvGrpSpPr>
        <p:grpSpPr>
          <a:xfrm>
            <a:off x="6934200" y="3993534"/>
            <a:ext cx="419100" cy="455612"/>
            <a:chOff x="5410200" y="2667794"/>
            <a:chExt cx="876300" cy="379412"/>
          </a:xfrm>
        </p:grpSpPr>
        <p:cxnSp>
          <p:nvCxnSpPr>
            <p:cNvPr id="140" name="Straight Connector 139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1" name="Shape 140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2" name="Group 141"/>
          <p:cNvGrpSpPr/>
          <p:nvPr/>
        </p:nvGrpSpPr>
        <p:grpSpPr>
          <a:xfrm>
            <a:off x="5257800" y="4679334"/>
            <a:ext cx="419100" cy="455612"/>
            <a:chOff x="5410200" y="2667794"/>
            <a:chExt cx="876300" cy="379412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4" name="Shape 143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5" name="Group 144"/>
          <p:cNvGrpSpPr/>
          <p:nvPr/>
        </p:nvGrpSpPr>
        <p:grpSpPr>
          <a:xfrm>
            <a:off x="6400800" y="2696546"/>
            <a:ext cx="647700" cy="455612"/>
            <a:chOff x="5410200" y="2667794"/>
            <a:chExt cx="876300" cy="379412"/>
          </a:xfrm>
        </p:grpSpPr>
        <p:cxnSp>
          <p:nvCxnSpPr>
            <p:cNvPr id="146" name="Straight Connector 14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7" name="Shape 14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 flipH="1">
            <a:off x="5295900" y="3991946"/>
            <a:ext cx="647700" cy="455612"/>
            <a:chOff x="5410200" y="2667794"/>
            <a:chExt cx="876300" cy="379412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0" name="Shape 14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1" name="Group 150"/>
          <p:cNvGrpSpPr/>
          <p:nvPr/>
        </p:nvGrpSpPr>
        <p:grpSpPr>
          <a:xfrm flipH="1">
            <a:off x="6896100" y="4679334"/>
            <a:ext cx="647700" cy="455612"/>
            <a:chOff x="5410200" y="2667794"/>
            <a:chExt cx="876300" cy="379412"/>
          </a:xfrm>
        </p:grpSpPr>
        <p:cxnSp>
          <p:nvCxnSpPr>
            <p:cNvPr id="152" name="Straight Connector 15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3" name="Shape 15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4" name="Group 153"/>
          <p:cNvGrpSpPr/>
          <p:nvPr/>
        </p:nvGrpSpPr>
        <p:grpSpPr>
          <a:xfrm flipH="1">
            <a:off x="7429500" y="5365134"/>
            <a:ext cx="647700" cy="455612"/>
            <a:chOff x="5410200" y="2667794"/>
            <a:chExt cx="876300" cy="379412"/>
          </a:xfrm>
        </p:grpSpPr>
        <p:cxnSp>
          <p:nvCxnSpPr>
            <p:cNvPr id="155" name="Straight Connector 15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6" name="Shape 15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7" name="Group 156"/>
          <p:cNvGrpSpPr/>
          <p:nvPr/>
        </p:nvGrpSpPr>
        <p:grpSpPr>
          <a:xfrm flipH="1">
            <a:off x="6450188" y="3382346"/>
            <a:ext cx="1169811" cy="381000"/>
            <a:chOff x="5410200" y="2667794"/>
            <a:chExt cx="876300" cy="379412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9" name="Shape 15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0" name="Straight Connector 159"/>
          <p:cNvCxnSpPr/>
          <p:nvPr/>
        </p:nvCxnSpPr>
        <p:spPr bwMode="auto">
          <a:xfrm rot="5400000">
            <a:off x="4869426" y="38469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rot="5400000">
            <a:off x="7384026" y="38469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rot="5400000">
            <a:off x="5707626" y="45327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5400000">
            <a:off x="6480915" y="45327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rot="5400000">
            <a:off x="4880715" y="52185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rot="5400000">
            <a:off x="5098026" y="52185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rot="5400000">
            <a:off x="7014315" y="52185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rot="5400000">
            <a:off x="7622151" y="59043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rot="5400000">
            <a:off x="7831701" y="590432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5" name="Group 104"/>
          <p:cNvGrpSpPr/>
          <p:nvPr/>
        </p:nvGrpSpPr>
        <p:grpSpPr>
          <a:xfrm>
            <a:off x="7239000" y="3763346"/>
            <a:ext cx="838200" cy="400110"/>
            <a:chOff x="7315200" y="3429000"/>
            <a:chExt cx="838200" cy="400110"/>
          </a:xfrm>
        </p:grpSpPr>
        <p:grpSp>
          <p:nvGrpSpPr>
            <p:cNvPr id="101" name="Group 100"/>
            <p:cNvGrpSpPr/>
            <p:nvPr/>
          </p:nvGrpSpPr>
          <p:grpSpPr>
            <a:xfrm>
              <a:off x="7315200" y="3429000"/>
              <a:ext cx="838200" cy="381794"/>
              <a:chOff x="6172200" y="2971006"/>
              <a:chExt cx="838200" cy="381794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9" name="TextBox 168"/>
            <p:cNvSpPr txBox="1"/>
            <p:nvPr/>
          </p:nvSpPr>
          <p:spPr>
            <a:xfrm>
              <a:off x="7772400" y="34290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3300"/>
                  </a:solidFill>
                </a:rPr>
                <a:t>C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953000" y="3762552"/>
            <a:ext cx="838200" cy="400904"/>
            <a:chOff x="5029200" y="3428206"/>
            <a:chExt cx="838200" cy="400904"/>
          </a:xfrm>
        </p:grpSpPr>
        <p:grpSp>
          <p:nvGrpSpPr>
            <p:cNvPr id="96" name="Group 95"/>
            <p:cNvGrpSpPr/>
            <p:nvPr/>
          </p:nvGrpSpPr>
          <p:grpSpPr>
            <a:xfrm>
              <a:off x="5029200" y="3428206"/>
              <a:ext cx="838200" cy="381794"/>
              <a:chOff x="6172200" y="2971006"/>
              <a:chExt cx="838200" cy="381794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0" name="TextBox 169"/>
            <p:cNvSpPr txBox="1"/>
            <p:nvPr/>
          </p:nvSpPr>
          <p:spPr>
            <a:xfrm>
              <a:off x="5508434" y="34290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660066"/>
                  </a:solidFill>
                </a:rPr>
                <a:t>D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553200" y="4449146"/>
            <a:ext cx="838200" cy="411778"/>
            <a:chOff x="6629400" y="4114800"/>
            <a:chExt cx="838200" cy="411778"/>
          </a:xfrm>
        </p:grpSpPr>
        <p:grpSp>
          <p:nvGrpSpPr>
            <p:cNvPr id="120" name="Group 119"/>
            <p:cNvGrpSpPr/>
            <p:nvPr/>
          </p:nvGrpSpPr>
          <p:grpSpPr>
            <a:xfrm>
              <a:off x="6629400" y="4114800"/>
              <a:ext cx="838200" cy="381794"/>
              <a:chOff x="6172200" y="2971006"/>
              <a:chExt cx="838200" cy="381794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1" name="TextBox 170"/>
            <p:cNvSpPr txBox="1"/>
            <p:nvPr/>
          </p:nvSpPr>
          <p:spPr>
            <a:xfrm>
              <a:off x="7119651" y="41264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C3300"/>
                  </a:solidFill>
                </a:rPr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86600" y="5134152"/>
            <a:ext cx="838200" cy="412572"/>
            <a:chOff x="7162800" y="4799806"/>
            <a:chExt cx="838200" cy="412572"/>
          </a:xfrm>
        </p:grpSpPr>
        <p:grpSp>
          <p:nvGrpSpPr>
            <p:cNvPr id="124" name="Group 123"/>
            <p:cNvGrpSpPr/>
            <p:nvPr/>
          </p:nvGrpSpPr>
          <p:grpSpPr>
            <a:xfrm>
              <a:off x="7162800" y="4799806"/>
              <a:ext cx="838200" cy="381794"/>
              <a:chOff x="6172200" y="2971006"/>
              <a:chExt cx="838200" cy="381794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2" name="TextBox 171"/>
            <p:cNvSpPr txBox="1"/>
            <p:nvPr/>
          </p:nvSpPr>
          <p:spPr>
            <a:xfrm>
              <a:off x="7652132" y="48122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990099"/>
                  </a:solidFill>
                </a:rPr>
                <a:t>G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696200" y="5819952"/>
            <a:ext cx="838200" cy="412572"/>
            <a:chOff x="7772400" y="5485606"/>
            <a:chExt cx="838200" cy="412572"/>
          </a:xfrm>
        </p:grpSpPr>
        <p:grpSp>
          <p:nvGrpSpPr>
            <p:cNvPr id="128" name="Group 127"/>
            <p:cNvGrpSpPr/>
            <p:nvPr/>
          </p:nvGrpSpPr>
          <p:grpSpPr>
            <a:xfrm>
              <a:off x="7772400" y="5485606"/>
              <a:ext cx="838200" cy="381794"/>
              <a:chOff x="6172200" y="2971006"/>
              <a:chExt cx="838200" cy="381794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 bwMode="auto">
              <a:xfrm rot="5400000">
                <a:off x="6199297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5400000">
                <a:off x="6411119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3" name="TextBox 172"/>
            <p:cNvSpPr txBox="1"/>
            <p:nvPr/>
          </p:nvSpPr>
          <p:spPr>
            <a:xfrm>
              <a:off x="8229600" y="54980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</a:rPr>
                <a:t>H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953000" y="5134152"/>
            <a:ext cx="838200" cy="412572"/>
            <a:chOff x="5029200" y="4799806"/>
            <a:chExt cx="838200" cy="412572"/>
          </a:xfrm>
        </p:grpSpPr>
        <p:grpSp>
          <p:nvGrpSpPr>
            <p:cNvPr id="132" name="Group 131"/>
            <p:cNvGrpSpPr/>
            <p:nvPr/>
          </p:nvGrpSpPr>
          <p:grpSpPr>
            <a:xfrm>
              <a:off x="5029200" y="4799806"/>
              <a:ext cx="838200" cy="381794"/>
              <a:chOff x="6172200" y="2971006"/>
              <a:chExt cx="838200" cy="381794"/>
            </a:xfrm>
          </p:grpSpPr>
          <p:sp>
            <p:nvSpPr>
              <p:cNvPr id="133" name="Rectangle 132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4" name="TextBox 173"/>
            <p:cNvSpPr txBox="1"/>
            <p:nvPr/>
          </p:nvSpPr>
          <p:spPr>
            <a:xfrm>
              <a:off x="5508434" y="48122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CC"/>
                  </a:solidFill>
                </a:rPr>
                <a:t>I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562600" y="4448352"/>
            <a:ext cx="838200" cy="400904"/>
            <a:chOff x="5638800" y="4114006"/>
            <a:chExt cx="838200" cy="400904"/>
          </a:xfrm>
        </p:grpSpPr>
        <p:grpSp>
          <p:nvGrpSpPr>
            <p:cNvPr id="116" name="Group 115"/>
            <p:cNvGrpSpPr/>
            <p:nvPr/>
          </p:nvGrpSpPr>
          <p:grpSpPr>
            <a:xfrm>
              <a:off x="5638800" y="4114006"/>
              <a:ext cx="838200" cy="381794"/>
              <a:chOff x="6172200" y="2971006"/>
              <a:chExt cx="838200" cy="381794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" name="TextBox 174"/>
            <p:cNvSpPr txBox="1"/>
            <p:nvPr/>
          </p:nvSpPr>
          <p:spPr>
            <a:xfrm>
              <a:off x="6117115" y="41148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6355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6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05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1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3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45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65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81" grpId="0" animBg="1"/>
      <p:bldP spid="92" grpId="0" animBg="1"/>
      <p:bldP spid="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4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(3)</a:t>
            </a:r>
            <a:endParaRPr lang="en-US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551867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553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701988" y="1600200"/>
            <a:ext cx="4267200" cy="465935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987988" y="2514599"/>
            <a:ext cx="838200" cy="381794"/>
            <a:chOff x="6248400" y="1752600"/>
            <a:chExt cx="838200" cy="3817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6149788" y="3197899"/>
            <a:ext cx="838200" cy="381794"/>
            <a:chOff x="5638800" y="2361406"/>
            <a:chExt cx="838200" cy="38179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rPr>
                <a:t>B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5006788" y="3809999"/>
            <a:ext cx="838200" cy="381794"/>
            <a:chOff x="5638800" y="2361406"/>
            <a:chExt cx="838200" cy="38179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" charset="0"/>
                </a:rPr>
                <a:t>D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5540188" y="4418805"/>
            <a:ext cx="838200" cy="381794"/>
            <a:chOff x="5638800" y="2361406"/>
            <a:chExt cx="838200" cy="38179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</a:rPr>
                <a:t>E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6606988" y="4420393"/>
            <a:ext cx="838200" cy="381794"/>
            <a:chOff x="5638800" y="2361406"/>
            <a:chExt cx="838200" cy="38179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Arial" charset="0"/>
                </a:rPr>
                <a:t>F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7292788" y="3811587"/>
            <a:ext cx="838200" cy="381794"/>
            <a:chOff x="6248400" y="1752600"/>
            <a:chExt cx="838200" cy="381794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charset="0"/>
                </a:rPr>
                <a:t>C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4930588" y="5104605"/>
            <a:ext cx="838200" cy="381794"/>
            <a:chOff x="6248400" y="1752600"/>
            <a:chExt cx="838200" cy="381794"/>
          </a:xfrm>
        </p:grpSpPr>
        <p:sp>
          <p:nvSpPr>
            <p:cNvPr id="62" name="Rectangle 61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I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7216588" y="5029199"/>
            <a:ext cx="838200" cy="381794"/>
            <a:chOff x="6248400" y="1752600"/>
            <a:chExt cx="838200" cy="381794"/>
          </a:xfrm>
        </p:grpSpPr>
        <p:sp>
          <p:nvSpPr>
            <p:cNvPr id="66" name="Rectangle 65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charset="0"/>
                </a:rPr>
                <a:t>G</a:t>
              </a: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7902388" y="5658201"/>
            <a:ext cx="838200" cy="381794"/>
            <a:chOff x="6248400" y="1752600"/>
            <a:chExt cx="838200" cy="381794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rPr>
                <a:t>H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Elbow Connector 82"/>
          <p:cNvCxnSpPr/>
          <p:nvPr/>
        </p:nvCxnSpPr>
        <p:spPr bwMode="auto">
          <a:xfrm rot="5400000">
            <a:off x="6968541" y="3981846"/>
            <a:ext cx="457994" cy="419100"/>
          </a:xfrm>
          <a:prstGeom prst="bentConnector3">
            <a:avLst>
              <a:gd name="adj1" fmla="val 691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5400000">
            <a:off x="7533064" y="2598173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7833562" y="3893573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>
            <a:off x="7824036" y="574256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5400000">
            <a:off x="8443162" y="574256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>
            <a:off x="6085264" y="450237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5400000">
            <a:off x="6542464" y="4503173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>
            <a:off x="4856539" y="518817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5400000">
            <a:off x="5475664" y="518817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7142539" y="5112773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8207188" y="2133599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2" name="Elbow Connector 111"/>
          <p:cNvCxnSpPr>
            <a:stCxn id="110" idx="2"/>
          </p:cNvCxnSpPr>
          <p:nvPr/>
        </p:nvCxnSpPr>
        <p:spPr bwMode="auto">
          <a:xfrm rot="5400000">
            <a:off x="7673788" y="1943099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8207188" y="1981199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Head</a:t>
            </a:r>
            <a:endParaRPr lang="en-US" sz="160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206188" y="1600200"/>
            <a:ext cx="4267200" cy="4659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034988" y="2209799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1349188" y="289559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3177988" y="556259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339788" y="350519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510988" y="3505199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196788" y="426719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1806388" y="426719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2492188" y="4876799"/>
            <a:ext cx="457200" cy="45720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510988" y="4876799"/>
            <a:ext cx="457200" cy="4572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</a:t>
            </a:r>
          </a:p>
        </p:txBody>
      </p:sp>
      <p:cxnSp>
        <p:nvCxnSpPr>
          <p:cNvPr id="95" name="Straight Connector 94"/>
          <p:cNvCxnSpPr>
            <a:stCxn id="82" idx="3"/>
            <a:endCxn id="84" idx="0"/>
          </p:cNvCxnSpPr>
          <p:nvPr/>
        </p:nvCxnSpPr>
        <p:spPr bwMode="auto">
          <a:xfrm rot="5400000">
            <a:off x="1692089" y="2485744"/>
            <a:ext cx="2955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4" idx="2"/>
            <a:endCxn id="88" idx="0"/>
          </p:cNvCxnSpPr>
          <p:nvPr/>
        </p:nvCxnSpPr>
        <p:spPr bwMode="auto">
          <a:xfrm rot="10800000" flipV="1">
            <a:off x="739588" y="3124199"/>
            <a:ext cx="6096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endCxn id="90" idx="0"/>
          </p:cNvCxnSpPr>
          <p:nvPr/>
        </p:nvCxnSpPr>
        <p:spPr bwMode="auto">
          <a:xfrm>
            <a:off x="891988" y="3886199"/>
            <a:ext cx="5334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0" idx="3"/>
            <a:endCxn id="94" idx="0"/>
          </p:cNvCxnSpPr>
          <p:nvPr/>
        </p:nvCxnSpPr>
        <p:spPr bwMode="auto">
          <a:xfrm rot="5400000">
            <a:off x="891989" y="4505044"/>
            <a:ext cx="2193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84" idx="6"/>
            <a:endCxn id="87" idx="0"/>
          </p:cNvCxnSpPr>
          <p:nvPr/>
        </p:nvCxnSpPr>
        <p:spPr bwMode="auto">
          <a:xfrm>
            <a:off x="1806388" y="3124199"/>
            <a:ext cx="762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87" idx="3"/>
            <a:endCxn id="91" idx="0"/>
          </p:cNvCxnSpPr>
          <p:nvPr/>
        </p:nvCxnSpPr>
        <p:spPr bwMode="auto">
          <a:xfrm rot="5400000">
            <a:off x="2034989" y="3895444"/>
            <a:ext cx="371755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91" idx="5"/>
            <a:endCxn id="92" idx="0"/>
          </p:cNvCxnSpPr>
          <p:nvPr/>
        </p:nvCxnSpPr>
        <p:spPr bwMode="auto">
          <a:xfrm rot="16200000" flipH="1">
            <a:off x="2349033" y="4505043"/>
            <a:ext cx="2193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92" idx="5"/>
            <a:endCxn id="85" idx="0"/>
          </p:cNvCxnSpPr>
          <p:nvPr/>
        </p:nvCxnSpPr>
        <p:spPr bwMode="auto">
          <a:xfrm rot="16200000" flipH="1">
            <a:off x="2996733" y="5152743"/>
            <a:ext cx="2955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8" name="Group 127"/>
          <p:cNvGrpSpPr/>
          <p:nvPr/>
        </p:nvGrpSpPr>
        <p:grpSpPr>
          <a:xfrm flipH="1">
            <a:off x="6873688" y="3428999"/>
            <a:ext cx="647700" cy="381000"/>
            <a:chOff x="5410200" y="2667794"/>
            <a:chExt cx="876300" cy="379412"/>
          </a:xfrm>
        </p:grpSpPr>
        <p:cxnSp>
          <p:nvCxnSpPr>
            <p:cNvPr id="129" name="Straight Connector 12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0" name="Shape 12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1" name="Group 130"/>
          <p:cNvGrpSpPr/>
          <p:nvPr/>
        </p:nvGrpSpPr>
        <p:grpSpPr>
          <a:xfrm flipH="1">
            <a:off x="7940488" y="5280752"/>
            <a:ext cx="419100" cy="381000"/>
            <a:chOff x="5410200" y="2667794"/>
            <a:chExt cx="876300" cy="379412"/>
          </a:xfrm>
        </p:grpSpPr>
        <p:cxnSp>
          <p:nvCxnSpPr>
            <p:cNvPr id="132" name="Straight Connector 13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3" name="Shape 13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4" name="Group 133"/>
          <p:cNvGrpSpPr/>
          <p:nvPr/>
        </p:nvGrpSpPr>
        <p:grpSpPr>
          <a:xfrm flipH="1">
            <a:off x="7352922" y="4648199"/>
            <a:ext cx="419100" cy="381000"/>
            <a:chOff x="5410200" y="2667794"/>
            <a:chExt cx="876300" cy="379412"/>
          </a:xfrm>
        </p:grpSpPr>
        <p:cxnSp>
          <p:nvCxnSpPr>
            <p:cNvPr id="135" name="Straight Connector 13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6" name="Shape 13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 flipH="1">
            <a:off x="5757771" y="4040305"/>
            <a:ext cx="315817" cy="381000"/>
            <a:chOff x="5410200" y="2667794"/>
            <a:chExt cx="876300" cy="379412"/>
          </a:xfrm>
        </p:grpSpPr>
        <p:cxnSp>
          <p:nvCxnSpPr>
            <p:cNvPr id="138" name="Straight Connector 13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9" name="Shape 13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5540188" y="3428999"/>
            <a:ext cx="723900" cy="381000"/>
            <a:chOff x="5410200" y="2667794"/>
            <a:chExt cx="876300" cy="379412"/>
          </a:xfrm>
        </p:grpSpPr>
        <p:cxnSp>
          <p:nvCxnSpPr>
            <p:cNvPr id="141" name="Straight Connector 140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2" name="Shape 141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5235388" y="4648199"/>
            <a:ext cx="419100" cy="455612"/>
            <a:chOff x="5410200" y="2667794"/>
            <a:chExt cx="876300" cy="379412"/>
          </a:xfrm>
        </p:grpSpPr>
        <p:cxnSp>
          <p:nvCxnSpPr>
            <p:cNvPr id="144" name="Straight Connector 143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5" name="Shape 144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6" name="Group 145"/>
          <p:cNvGrpSpPr/>
          <p:nvPr/>
        </p:nvGrpSpPr>
        <p:grpSpPr>
          <a:xfrm>
            <a:off x="6530788" y="2743199"/>
            <a:ext cx="576549" cy="455612"/>
            <a:chOff x="5410200" y="2667794"/>
            <a:chExt cx="876300" cy="379412"/>
          </a:xfrm>
        </p:grpSpPr>
        <p:cxnSp>
          <p:nvCxnSpPr>
            <p:cNvPr id="147" name="Straight Connector 14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8" name="Shape 14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49" name="Straight Connector 148"/>
          <p:cNvCxnSpPr/>
          <p:nvPr/>
        </p:nvCxnSpPr>
        <p:spPr bwMode="auto">
          <a:xfrm rot="5400000">
            <a:off x="4940467" y="3887078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0430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45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6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10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20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40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4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50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60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7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90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110" grpId="0" animBg="1"/>
      <p:bldP spid="113" grpId="0"/>
      <p:bldP spid="81" grpId="0" animBg="1"/>
      <p:bldP spid="82" grpId="0" animBg="1"/>
      <p:bldP spid="84" grpId="0" animBg="1"/>
      <p:bldP spid="85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7758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(4)</a:t>
            </a:r>
            <a:endParaRPr lang="en-US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551867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Struktur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553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228600" y="1600200"/>
            <a:ext cx="4267200" cy="46640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General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77"/>
          <p:cNvGrpSpPr/>
          <p:nvPr/>
        </p:nvGrpSpPr>
        <p:grpSpPr>
          <a:xfrm>
            <a:off x="2514600" y="2438400"/>
            <a:ext cx="838200" cy="381794"/>
            <a:chOff x="7010400" y="2133600"/>
            <a:chExt cx="838200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7010400" y="2133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     A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7048500" y="2324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7259765" y="2323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78"/>
          <p:cNvGrpSpPr/>
          <p:nvPr/>
        </p:nvGrpSpPr>
        <p:grpSpPr>
          <a:xfrm>
            <a:off x="1676400" y="3124200"/>
            <a:ext cx="838200" cy="381794"/>
            <a:chOff x="6172200" y="2819400"/>
            <a:chExt cx="838200" cy="381794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172200" y="28194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       B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6210300" y="30099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6439694" y="30091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1" name="Straight Connector 90"/>
          <p:cNvCxnSpPr/>
          <p:nvPr/>
        </p:nvCxnSpPr>
        <p:spPr bwMode="auto">
          <a:xfrm rot="5400000">
            <a:off x="2659626" y="25219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3733800" y="2057400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Elbow Connector 93"/>
          <p:cNvCxnSpPr>
            <a:stCxn id="92" idx="2"/>
          </p:cNvCxnSpPr>
          <p:nvPr/>
        </p:nvCxnSpPr>
        <p:spPr bwMode="auto">
          <a:xfrm rot="5400000">
            <a:off x="3200400" y="1866900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3733800" y="1905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Head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64" name="Group 131"/>
          <p:cNvGrpSpPr/>
          <p:nvPr/>
        </p:nvGrpSpPr>
        <p:grpSpPr>
          <a:xfrm>
            <a:off x="533400" y="5104606"/>
            <a:ext cx="838200" cy="381794"/>
            <a:chOff x="6172200" y="2971006"/>
            <a:chExt cx="838200" cy="381794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6172200" y="29710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 rot="5400000">
              <a:off x="6199011" y="31615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6417116" y="31607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135"/>
          <p:cNvGrpSpPr/>
          <p:nvPr/>
        </p:nvGrpSpPr>
        <p:grpSpPr>
          <a:xfrm>
            <a:off x="914400" y="3353594"/>
            <a:ext cx="876300" cy="379412"/>
            <a:chOff x="5410200" y="2667794"/>
            <a:chExt cx="876300" cy="379412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8" name="Shape 13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6" name="Group 138"/>
          <p:cNvGrpSpPr/>
          <p:nvPr/>
        </p:nvGrpSpPr>
        <p:grpSpPr>
          <a:xfrm>
            <a:off x="2514600" y="3963988"/>
            <a:ext cx="419100" cy="455612"/>
            <a:chOff x="5410200" y="2667794"/>
            <a:chExt cx="876300" cy="379412"/>
          </a:xfrm>
        </p:grpSpPr>
        <p:cxnSp>
          <p:nvCxnSpPr>
            <p:cNvPr id="140" name="Straight Connector 139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1" name="Shape 140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7" name="Group 141"/>
          <p:cNvGrpSpPr/>
          <p:nvPr/>
        </p:nvGrpSpPr>
        <p:grpSpPr>
          <a:xfrm>
            <a:off x="838200" y="4649788"/>
            <a:ext cx="419100" cy="455612"/>
            <a:chOff x="5410200" y="2667794"/>
            <a:chExt cx="876300" cy="379412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4" name="Shape 143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8" name="Group 144"/>
          <p:cNvGrpSpPr/>
          <p:nvPr/>
        </p:nvGrpSpPr>
        <p:grpSpPr>
          <a:xfrm>
            <a:off x="1981200" y="2667000"/>
            <a:ext cx="647700" cy="455612"/>
            <a:chOff x="5410200" y="2667794"/>
            <a:chExt cx="876300" cy="379412"/>
          </a:xfrm>
        </p:grpSpPr>
        <p:cxnSp>
          <p:nvCxnSpPr>
            <p:cNvPr id="146" name="Straight Connector 14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7" name="Shape 14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9" name="Group 147"/>
          <p:cNvGrpSpPr/>
          <p:nvPr/>
        </p:nvGrpSpPr>
        <p:grpSpPr>
          <a:xfrm flipH="1">
            <a:off x="876300" y="3962400"/>
            <a:ext cx="647700" cy="455612"/>
            <a:chOff x="5410200" y="2667794"/>
            <a:chExt cx="876300" cy="379412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0" name="Shape 14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 150"/>
          <p:cNvGrpSpPr/>
          <p:nvPr/>
        </p:nvGrpSpPr>
        <p:grpSpPr>
          <a:xfrm flipH="1">
            <a:off x="2476500" y="4649788"/>
            <a:ext cx="647700" cy="455612"/>
            <a:chOff x="5410200" y="2667794"/>
            <a:chExt cx="876300" cy="379412"/>
          </a:xfrm>
        </p:grpSpPr>
        <p:cxnSp>
          <p:nvCxnSpPr>
            <p:cNvPr id="152" name="Straight Connector 15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3" name="Shape 15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1" name="Group 153"/>
          <p:cNvGrpSpPr/>
          <p:nvPr/>
        </p:nvGrpSpPr>
        <p:grpSpPr>
          <a:xfrm flipH="1">
            <a:off x="3009900" y="5335588"/>
            <a:ext cx="647700" cy="455612"/>
            <a:chOff x="5410200" y="2667794"/>
            <a:chExt cx="876300" cy="379412"/>
          </a:xfrm>
        </p:grpSpPr>
        <p:cxnSp>
          <p:nvCxnSpPr>
            <p:cNvPr id="155" name="Straight Connector 15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6" name="Shape 15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2" name="Group 156"/>
          <p:cNvGrpSpPr/>
          <p:nvPr/>
        </p:nvGrpSpPr>
        <p:grpSpPr>
          <a:xfrm flipH="1">
            <a:off x="2030588" y="3352800"/>
            <a:ext cx="1169811" cy="381000"/>
            <a:chOff x="5410200" y="2667794"/>
            <a:chExt cx="876300" cy="379412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9" name="Shape 15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0" name="Straight Connector 159"/>
          <p:cNvCxnSpPr/>
          <p:nvPr/>
        </p:nvCxnSpPr>
        <p:spPr bwMode="auto">
          <a:xfrm rot="5400000">
            <a:off x="449826" y="38173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rot="5400000">
            <a:off x="2964426" y="38173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rot="5400000">
            <a:off x="1288026" y="45031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5400000">
            <a:off x="2061315" y="4503174"/>
            <a:ext cx="381000" cy="2138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rot="5400000">
            <a:off x="461115" y="51889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rot="5400000">
            <a:off x="678426" y="51889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rot="5400000">
            <a:off x="2594715" y="51889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rot="5400000">
            <a:off x="3202551" y="58747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rot="5400000">
            <a:off x="3412101" y="58747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8" name="Group 227"/>
          <p:cNvGrpSpPr/>
          <p:nvPr/>
        </p:nvGrpSpPr>
        <p:grpSpPr>
          <a:xfrm>
            <a:off x="2819400" y="3733800"/>
            <a:ext cx="838200" cy="381794"/>
            <a:chOff x="2819400" y="3429000"/>
            <a:chExt cx="838200" cy="381794"/>
          </a:xfrm>
        </p:grpSpPr>
        <p:grpSp>
          <p:nvGrpSpPr>
            <p:cNvPr id="6" name="Group 100"/>
            <p:cNvGrpSpPr/>
            <p:nvPr/>
          </p:nvGrpSpPr>
          <p:grpSpPr>
            <a:xfrm>
              <a:off x="2819400" y="3429000"/>
              <a:ext cx="838200" cy="381794"/>
              <a:chOff x="6172200" y="2971006"/>
              <a:chExt cx="838200" cy="381794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9" name="TextBox 168"/>
            <p:cNvSpPr txBox="1"/>
            <p:nvPr/>
          </p:nvSpPr>
          <p:spPr>
            <a:xfrm>
              <a:off x="3276600" y="3429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00"/>
                  </a:solidFill>
                </a:rPr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33400" y="3733006"/>
            <a:ext cx="838200" cy="381794"/>
            <a:chOff x="533400" y="3428206"/>
            <a:chExt cx="838200" cy="381794"/>
          </a:xfrm>
        </p:grpSpPr>
        <p:grpSp>
          <p:nvGrpSpPr>
            <p:cNvPr id="5" name="Group 95"/>
            <p:cNvGrpSpPr/>
            <p:nvPr/>
          </p:nvGrpSpPr>
          <p:grpSpPr>
            <a:xfrm>
              <a:off x="533400" y="3428206"/>
              <a:ext cx="838200" cy="381794"/>
              <a:chOff x="6172200" y="2971006"/>
              <a:chExt cx="838200" cy="381794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0" name="TextBox 169"/>
            <p:cNvSpPr txBox="1"/>
            <p:nvPr/>
          </p:nvSpPr>
          <p:spPr>
            <a:xfrm>
              <a:off x="1012634" y="3429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660066"/>
                  </a:solidFill>
                </a:rPr>
                <a:t>D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133600" y="4419600"/>
            <a:ext cx="838200" cy="381794"/>
            <a:chOff x="2133600" y="4114800"/>
            <a:chExt cx="838200" cy="381794"/>
          </a:xfrm>
        </p:grpSpPr>
        <p:grpSp>
          <p:nvGrpSpPr>
            <p:cNvPr id="29" name="Group 119"/>
            <p:cNvGrpSpPr/>
            <p:nvPr/>
          </p:nvGrpSpPr>
          <p:grpSpPr>
            <a:xfrm>
              <a:off x="2133600" y="4114800"/>
              <a:ext cx="838200" cy="381794"/>
              <a:chOff x="6172200" y="2971006"/>
              <a:chExt cx="838200" cy="381794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1" name="TextBox 170"/>
            <p:cNvSpPr txBox="1"/>
            <p:nvPr/>
          </p:nvSpPr>
          <p:spPr>
            <a:xfrm>
              <a:off x="2623851" y="41264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3300"/>
                  </a:solidFill>
                </a:rPr>
                <a:t>F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667000" y="5104606"/>
            <a:ext cx="838200" cy="381794"/>
            <a:chOff x="2667000" y="4799806"/>
            <a:chExt cx="838200" cy="381794"/>
          </a:xfrm>
        </p:grpSpPr>
        <p:grpSp>
          <p:nvGrpSpPr>
            <p:cNvPr id="30" name="Group 123"/>
            <p:cNvGrpSpPr/>
            <p:nvPr/>
          </p:nvGrpSpPr>
          <p:grpSpPr>
            <a:xfrm>
              <a:off x="2667000" y="4799806"/>
              <a:ext cx="838200" cy="381794"/>
              <a:chOff x="6172200" y="2971006"/>
              <a:chExt cx="838200" cy="381794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2" name="TextBox 171"/>
            <p:cNvSpPr txBox="1"/>
            <p:nvPr/>
          </p:nvSpPr>
          <p:spPr>
            <a:xfrm>
              <a:off x="3156332" y="4812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90099"/>
                  </a:solidFill>
                </a:rPr>
                <a:t>G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276600" y="5790406"/>
            <a:ext cx="838200" cy="381794"/>
            <a:chOff x="3276600" y="5485606"/>
            <a:chExt cx="838200" cy="381794"/>
          </a:xfrm>
        </p:grpSpPr>
        <p:grpSp>
          <p:nvGrpSpPr>
            <p:cNvPr id="31" name="Group 127"/>
            <p:cNvGrpSpPr/>
            <p:nvPr/>
          </p:nvGrpSpPr>
          <p:grpSpPr>
            <a:xfrm>
              <a:off x="3276600" y="5485606"/>
              <a:ext cx="838200" cy="381794"/>
              <a:chOff x="6172200" y="2971006"/>
              <a:chExt cx="838200" cy="381794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 bwMode="auto">
              <a:xfrm rot="5400000">
                <a:off x="6199297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5400000">
                <a:off x="6411119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3" name="TextBox 172"/>
            <p:cNvSpPr txBox="1"/>
            <p:nvPr/>
          </p:nvSpPr>
          <p:spPr>
            <a:xfrm>
              <a:off x="3733800" y="5498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H</a:t>
              </a: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1012634" y="5117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I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143000" y="4418806"/>
            <a:ext cx="838200" cy="381794"/>
            <a:chOff x="1143000" y="4114006"/>
            <a:chExt cx="838200" cy="381794"/>
          </a:xfrm>
        </p:grpSpPr>
        <p:grpSp>
          <p:nvGrpSpPr>
            <p:cNvPr id="10" name="Group 115"/>
            <p:cNvGrpSpPr/>
            <p:nvPr/>
          </p:nvGrpSpPr>
          <p:grpSpPr>
            <a:xfrm>
              <a:off x="1143000" y="4114006"/>
              <a:ext cx="838200" cy="381794"/>
              <a:chOff x="6172200" y="2971006"/>
              <a:chExt cx="838200" cy="381794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" name="TextBox 174"/>
            <p:cNvSpPr txBox="1"/>
            <p:nvPr/>
          </p:nvSpPr>
          <p:spPr>
            <a:xfrm>
              <a:off x="1621315" y="4114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E</a:t>
              </a:r>
            </a:p>
          </p:txBody>
        </p:sp>
      </p:grp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4648200" y="1600200"/>
            <a:ext cx="4267200" cy="46640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153400" y="1981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Head</a:t>
            </a:r>
            <a:endParaRPr lang="en-US" sz="16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6934200" y="2514600"/>
            <a:ext cx="838200" cy="381794"/>
            <a:chOff x="6248400" y="1752600"/>
            <a:chExt cx="838200" cy="38179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0" name="Group 109"/>
          <p:cNvGrpSpPr/>
          <p:nvPr/>
        </p:nvGrpSpPr>
        <p:grpSpPr>
          <a:xfrm>
            <a:off x="6096000" y="3197900"/>
            <a:ext cx="838200" cy="381794"/>
            <a:chOff x="5638800" y="2361406"/>
            <a:chExt cx="838200" cy="381794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rPr>
                <a:t>B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4953000" y="3810000"/>
            <a:ext cx="838200" cy="381794"/>
            <a:chOff x="5638800" y="2361406"/>
            <a:chExt cx="838200" cy="381794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" charset="0"/>
                </a:rPr>
                <a:t>D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Group 135"/>
          <p:cNvGrpSpPr/>
          <p:nvPr/>
        </p:nvGrpSpPr>
        <p:grpSpPr>
          <a:xfrm>
            <a:off x="5486400" y="4418806"/>
            <a:ext cx="838200" cy="381794"/>
            <a:chOff x="5638800" y="2361406"/>
            <a:chExt cx="838200" cy="381794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</a:rPr>
                <a:t>E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>
            <a:off x="6553200" y="4420394"/>
            <a:ext cx="838200" cy="381794"/>
            <a:chOff x="5638800" y="2361406"/>
            <a:chExt cx="838200" cy="381794"/>
          </a:xfrm>
        </p:grpSpPr>
        <p:sp>
          <p:nvSpPr>
            <p:cNvPr id="151" name="Rectangle 150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Arial" charset="0"/>
                </a:rPr>
                <a:t>F</a:t>
              </a:r>
            </a:p>
          </p:txBody>
        </p:sp>
        <p:cxnSp>
          <p:nvCxnSpPr>
            <p:cNvPr id="154" name="Straight Connector 153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6" name="Group 175"/>
          <p:cNvGrpSpPr/>
          <p:nvPr/>
        </p:nvGrpSpPr>
        <p:grpSpPr>
          <a:xfrm>
            <a:off x="7239000" y="3811588"/>
            <a:ext cx="838200" cy="381794"/>
            <a:chOff x="6248400" y="1752600"/>
            <a:chExt cx="838200" cy="381794"/>
          </a:xfrm>
        </p:grpSpPr>
        <p:sp>
          <p:nvSpPr>
            <p:cNvPr id="177" name="Rectangle 176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charset="0"/>
                </a:rPr>
                <a:t>C</a:t>
              </a:r>
            </a:p>
          </p:txBody>
        </p:sp>
        <p:cxnSp>
          <p:nvCxnSpPr>
            <p:cNvPr id="178" name="Straight Connector 177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0" name="Group 179"/>
          <p:cNvGrpSpPr/>
          <p:nvPr/>
        </p:nvGrpSpPr>
        <p:grpSpPr>
          <a:xfrm>
            <a:off x="4876800" y="5104606"/>
            <a:ext cx="838200" cy="381794"/>
            <a:chOff x="6248400" y="1752600"/>
            <a:chExt cx="838200" cy="381794"/>
          </a:xfrm>
        </p:grpSpPr>
        <p:sp>
          <p:nvSpPr>
            <p:cNvPr id="181" name="Rectangle 180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I</a:t>
              </a:r>
            </a:p>
          </p:txBody>
        </p:sp>
        <p:cxnSp>
          <p:nvCxnSpPr>
            <p:cNvPr id="182" name="Straight Connector 181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roup 183"/>
          <p:cNvGrpSpPr/>
          <p:nvPr/>
        </p:nvGrpSpPr>
        <p:grpSpPr>
          <a:xfrm>
            <a:off x="7162800" y="5098322"/>
            <a:ext cx="838200" cy="381794"/>
            <a:chOff x="6248400" y="1752600"/>
            <a:chExt cx="838200" cy="381794"/>
          </a:xfrm>
        </p:grpSpPr>
        <p:sp>
          <p:nvSpPr>
            <p:cNvPr id="185" name="Rectangle 184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charset="0"/>
                </a:rPr>
                <a:t>G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8" name="Group 187"/>
          <p:cNvGrpSpPr/>
          <p:nvPr/>
        </p:nvGrpSpPr>
        <p:grpSpPr>
          <a:xfrm>
            <a:off x="7848600" y="5792672"/>
            <a:ext cx="838200" cy="381794"/>
            <a:chOff x="6248400" y="1752600"/>
            <a:chExt cx="838200" cy="381794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rPr>
                <a:t>H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2" name="Elbow Connector 191"/>
          <p:cNvCxnSpPr/>
          <p:nvPr/>
        </p:nvCxnSpPr>
        <p:spPr bwMode="auto">
          <a:xfrm rot="5400000">
            <a:off x="6914753" y="3981847"/>
            <a:ext cx="457994" cy="419100"/>
          </a:xfrm>
          <a:prstGeom prst="bentConnector3">
            <a:avLst>
              <a:gd name="adj1" fmla="val 691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5400000">
            <a:off x="7479276" y="25981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rot="5400000">
            <a:off x="7779774" y="38935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rot="5400000">
            <a:off x="7770248" y="588168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rot="5400000">
            <a:off x="8389374" y="588168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rot="5400000">
            <a:off x="6031476" y="45023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rot="5400000">
            <a:off x="6488676" y="45031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5400000">
            <a:off x="4802751" y="51881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 rot="5400000">
            <a:off x="5421876" y="51881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 rot="5400000">
            <a:off x="7088751" y="51818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Rectangle 201"/>
          <p:cNvSpPr/>
          <p:nvPr/>
        </p:nvSpPr>
        <p:spPr bwMode="auto">
          <a:xfrm>
            <a:off x="8153400" y="2133600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Elbow Connector 202"/>
          <p:cNvCxnSpPr>
            <a:stCxn id="202" idx="2"/>
          </p:cNvCxnSpPr>
          <p:nvPr/>
        </p:nvCxnSpPr>
        <p:spPr bwMode="auto">
          <a:xfrm rot="5400000">
            <a:off x="7620000" y="1943100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5" name="Group 204"/>
          <p:cNvGrpSpPr/>
          <p:nvPr/>
        </p:nvGrpSpPr>
        <p:grpSpPr>
          <a:xfrm flipH="1">
            <a:off x="6819900" y="3429000"/>
            <a:ext cx="647700" cy="381000"/>
            <a:chOff x="5410200" y="2667794"/>
            <a:chExt cx="876300" cy="379412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07" name="Shape 20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8" name="Group 207"/>
          <p:cNvGrpSpPr/>
          <p:nvPr/>
        </p:nvGrpSpPr>
        <p:grpSpPr>
          <a:xfrm flipH="1">
            <a:off x="7886700" y="5349874"/>
            <a:ext cx="419100" cy="440531"/>
            <a:chOff x="5410200" y="2667794"/>
            <a:chExt cx="876300" cy="379412"/>
          </a:xfrm>
        </p:grpSpPr>
        <p:cxnSp>
          <p:nvCxnSpPr>
            <p:cNvPr id="209" name="Straight Connector 20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0" name="Shape 20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1" name="Group 210"/>
          <p:cNvGrpSpPr/>
          <p:nvPr/>
        </p:nvGrpSpPr>
        <p:grpSpPr>
          <a:xfrm flipH="1">
            <a:off x="7299134" y="4648200"/>
            <a:ext cx="271448" cy="456406"/>
            <a:chOff x="5410200" y="2667794"/>
            <a:chExt cx="876300" cy="379412"/>
          </a:xfrm>
        </p:grpSpPr>
        <p:cxnSp>
          <p:nvCxnSpPr>
            <p:cNvPr id="212" name="Straight Connector 21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3" name="Shape 21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4" name="Group 213"/>
          <p:cNvGrpSpPr/>
          <p:nvPr/>
        </p:nvGrpSpPr>
        <p:grpSpPr>
          <a:xfrm flipH="1">
            <a:off x="5703983" y="4040306"/>
            <a:ext cx="315817" cy="381000"/>
            <a:chOff x="5410200" y="2667794"/>
            <a:chExt cx="876300" cy="379412"/>
          </a:xfrm>
        </p:grpSpPr>
        <p:cxnSp>
          <p:nvCxnSpPr>
            <p:cNvPr id="215" name="Straight Connector 21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6" name="Shape 21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7" name="Group 216"/>
          <p:cNvGrpSpPr/>
          <p:nvPr/>
        </p:nvGrpSpPr>
        <p:grpSpPr>
          <a:xfrm>
            <a:off x="5486400" y="3429000"/>
            <a:ext cx="723900" cy="381000"/>
            <a:chOff x="5410200" y="2667794"/>
            <a:chExt cx="876300" cy="379412"/>
          </a:xfrm>
        </p:grpSpPr>
        <p:cxnSp>
          <p:nvCxnSpPr>
            <p:cNvPr id="218" name="Straight Connector 21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9" name="Shape 21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0" name="Group 219"/>
          <p:cNvGrpSpPr/>
          <p:nvPr/>
        </p:nvGrpSpPr>
        <p:grpSpPr>
          <a:xfrm>
            <a:off x="5181600" y="4648200"/>
            <a:ext cx="419100" cy="455612"/>
            <a:chOff x="5410200" y="2667794"/>
            <a:chExt cx="876300" cy="379412"/>
          </a:xfrm>
        </p:grpSpPr>
        <p:cxnSp>
          <p:nvCxnSpPr>
            <p:cNvPr id="221" name="Straight Connector 220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22" name="Shape 221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3" name="Group 222"/>
          <p:cNvGrpSpPr/>
          <p:nvPr/>
        </p:nvGrpSpPr>
        <p:grpSpPr>
          <a:xfrm>
            <a:off x="6477000" y="2743200"/>
            <a:ext cx="576549" cy="455612"/>
            <a:chOff x="5410200" y="2667794"/>
            <a:chExt cx="876300" cy="379412"/>
          </a:xfrm>
        </p:grpSpPr>
        <p:cxnSp>
          <p:nvCxnSpPr>
            <p:cNvPr id="224" name="Straight Connector 223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25" name="Shape 224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26" name="Straight Connector 225"/>
          <p:cNvCxnSpPr/>
          <p:nvPr/>
        </p:nvCxnSpPr>
        <p:spPr bwMode="auto">
          <a:xfrm rot="5400000">
            <a:off x="4886679" y="388707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30944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7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15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3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45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65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8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9500"/>
                            </p:stCondLst>
                            <p:childTnLst>
                              <p:par>
                                <p:cTn id="1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0500"/>
                            </p:stCondLst>
                            <p:childTnLst>
                              <p:par>
                                <p:cTn id="1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5500"/>
                            </p:stCondLst>
                            <p:childTnLst>
                              <p:par>
                                <p:cTn id="2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" grpId="0" animBg="1"/>
      <p:bldP spid="92" grpId="0" animBg="1"/>
      <p:bldP spid="95" grpId="0"/>
      <p:bldP spid="174" grpId="0"/>
      <p:bldP spid="105" grpId="0" animBg="1"/>
      <p:bldP spid="204" grpId="0"/>
      <p:bldP spid="2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9437"/>
            <a:ext cx="50292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Pendahuluan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928813"/>
            <a:ext cx="7824788" cy="4243387"/>
          </a:xfrm>
        </p:spPr>
        <p:txBody>
          <a:bodyPr/>
          <a:lstStyle/>
          <a:p>
            <a:pPr algn="just"/>
            <a:r>
              <a:rPr lang="en-US" sz="2400" i="1" dirty="0" smtClean="0"/>
              <a:t>Tree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data yang </a:t>
            </a:r>
            <a:r>
              <a:rPr lang="en-US" sz="2400" dirty="0" err="1" smtClean="0">
                <a:solidFill>
                  <a:srgbClr val="FF0000"/>
                </a:solidFill>
              </a:rPr>
              <a:t>tidak</a:t>
            </a:r>
            <a:r>
              <a:rPr lang="en-US" sz="2400" dirty="0" smtClean="0">
                <a:solidFill>
                  <a:srgbClr val="FF0000"/>
                </a:solidFill>
              </a:rPr>
              <a:t> linier/</a:t>
            </a:r>
            <a:r>
              <a:rPr lang="en-US" sz="2400" i="1" dirty="0" smtClean="0">
                <a:solidFill>
                  <a:srgbClr val="FF0000"/>
                </a:solidFill>
              </a:rPr>
              <a:t>non linear</a:t>
            </a:r>
            <a:r>
              <a:rPr lang="en-US" sz="2400" i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merepresentasikan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hierarkis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elemen-elemennya</a:t>
            </a:r>
            <a:r>
              <a:rPr lang="en-US" sz="2400" dirty="0" smtClean="0"/>
              <a:t> [Seymour </a:t>
            </a:r>
            <a:r>
              <a:rPr lang="en-US" sz="2400" dirty="0" err="1" smtClean="0"/>
              <a:t>Lipschutz</a:t>
            </a:r>
            <a:r>
              <a:rPr lang="en-US" sz="2400" dirty="0" smtClean="0"/>
              <a:t>]</a:t>
            </a:r>
          </a:p>
          <a:p>
            <a:pPr algn="just"/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i="1" dirty="0" smtClean="0"/>
              <a:t>Tree</a:t>
            </a:r>
            <a:r>
              <a:rPr lang="en-US" sz="2400" dirty="0" smtClean="0"/>
              <a:t>:</a:t>
            </a:r>
          </a:p>
          <a:p>
            <a:pPr algn="just">
              <a:buFontTx/>
              <a:buChar char="-"/>
            </a:pP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endParaRPr lang="en-US" sz="2400" dirty="0" smtClean="0"/>
          </a:p>
          <a:p>
            <a:pPr algn="just">
              <a:buFontTx/>
              <a:buChar char="-"/>
            </a:pPr>
            <a:r>
              <a:rPr lang="en-US" sz="2400" dirty="0" err="1" smtClean="0"/>
              <a:t>Silsilah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endParaRPr lang="en-US" sz="2400" dirty="0" smtClean="0"/>
          </a:p>
          <a:p>
            <a:pPr algn="just">
              <a:buFontTx/>
              <a:buChar char="-"/>
            </a:pPr>
            <a:r>
              <a:rPr lang="en-US" sz="2400" dirty="0" err="1" smtClean="0"/>
              <a:t>Turnamen</a:t>
            </a:r>
            <a:endParaRPr lang="en-US" sz="2400" dirty="0" smtClean="0"/>
          </a:p>
          <a:p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8945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Latihan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(1)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733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Buatlah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r>
              <a:rPr lang="en-US" sz="2400" dirty="0" smtClean="0"/>
              <a:t> </a:t>
            </a:r>
            <a:r>
              <a:rPr lang="en-US" sz="2400" dirty="0" err="1" smtClean="0"/>
              <a:t>biner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data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/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0005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 algn="just"/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   b.   E = 2A + </a:t>
            </a:r>
            <a:r>
              <a:rPr lang="en-US" sz="2400" b="1" u="sng" dirty="0" smtClean="0">
                <a:solidFill>
                  <a:schemeClr val="tx2"/>
                </a:solidFill>
                <a:latin typeface="+mn-lt"/>
              </a:rPr>
              <a:t>(B-D)</a:t>
            </a:r>
            <a:r>
              <a:rPr lang="en-US" sz="2400" b="1" u="sng" baseline="30000" dirty="0" smtClean="0">
                <a:solidFill>
                  <a:schemeClr val="tx2"/>
                </a:solidFill>
                <a:latin typeface="+mn-lt"/>
              </a:rPr>
              <a:t>H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–  F</a:t>
            </a:r>
            <a:r>
              <a:rPr lang="en-US" sz="2400" b="1" baseline="30000" dirty="0" smtClean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 </a:t>
            </a:r>
            <a:endParaRPr lang="en-US" sz="2400" b="1" u="sng" dirty="0" smtClean="0">
              <a:solidFill>
                <a:schemeClr val="tx2"/>
              </a:solidFill>
              <a:latin typeface="+mn-lt"/>
            </a:endParaRPr>
          </a:p>
          <a:p>
            <a:pPr marL="514350" indent="-514350" algn="just"/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                            GK</a:t>
            </a:r>
            <a:endParaRPr lang="en-US" sz="2400" b="1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94199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Bef>
                <a:spcPts val="0"/>
              </a:spcBef>
              <a:buFont typeface="+mj-lt"/>
              <a:buAutoNum type="alphaLcPeriod"/>
              <a:tabLst>
                <a:tab pos="520700" algn="l"/>
              </a:tabLst>
            </a:pPr>
            <a:r>
              <a:rPr lang="en-US" sz="2400" b="1" dirty="0"/>
              <a:t>Putra, </a:t>
            </a:r>
            <a:r>
              <a:rPr lang="en-US" sz="2400" b="1" dirty="0" err="1"/>
              <a:t>Dery</a:t>
            </a:r>
            <a:r>
              <a:rPr lang="en-US" sz="2400" b="1" dirty="0"/>
              <a:t>, Ronald, </a:t>
            </a:r>
            <a:r>
              <a:rPr lang="en-US" sz="2400" b="1" dirty="0" err="1"/>
              <a:t>Wawan</a:t>
            </a:r>
            <a:r>
              <a:rPr lang="en-US" sz="2400" b="1" dirty="0"/>
              <a:t>, </a:t>
            </a:r>
            <a:r>
              <a:rPr lang="en-US" sz="2400" b="1" dirty="0" err="1"/>
              <a:t>Puput</a:t>
            </a:r>
            <a:r>
              <a:rPr lang="en-US" sz="2400" b="1" dirty="0"/>
              <a:t>, Susi, </a:t>
            </a:r>
            <a:r>
              <a:rPr lang="en-US" sz="2400" b="1" dirty="0" err="1"/>
              <a:t>Urip</a:t>
            </a:r>
            <a:r>
              <a:rPr lang="en-US" sz="2400" b="1" dirty="0"/>
              <a:t>, </a:t>
            </a:r>
            <a:r>
              <a:rPr lang="en-US" sz="2400" b="1" dirty="0" err="1"/>
              <a:t>Murni</a:t>
            </a:r>
            <a:r>
              <a:rPr lang="en-US" sz="2400" b="1" dirty="0"/>
              <a:t>, Badu, </a:t>
            </a:r>
            <a:r>
              <a:rPr lang="en-US" sz="2400" b="1" dirty="0" err="1"/>
              <a:t>Denni</a:t>
            </a:r>
            <a:r>
              <a:rPr lang="en-US" sz="2400" b="1" dirty="0"/>
              <a:t>, Sari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14398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1.a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60550"/>
            <a:ext cx="8191500" cy="4692650"/>
          </a:xfrm>
        </p:spPr>
        <p:txBody>
          <a:bodyPr/>
          <a:lstStyle/>
          <a:p>
            <a:pPr marL="576263" indent="-576263">
              <a:spcBef>
                <a:spcPts val="0"/>
              </a:spcBef>
              <a:buFont typeface="+mj-lt"/>
              <a:buAutoNum type="alphaLcPeriod"/>
              <a:tabLst>
                <a:tab pos="520700" algn="l"/>
              </a:tabLst>
            </a:pPr>
            <a:r>
              <a:rPr lang="en-US" sz="2400" b="1" dirty="0"/>
              <a:t>Putra, </a:t>
            </a:r>
            <a:r>
              <a:rPr lang="en-US" sz="2400" b="1" dirty="0" err="1"/>
              <a:t>Dery</a:t>
            </a:r>
            <a:r>
              <a:rPr lang="en-US" sz="2400" b="1" dirty="0"/>
              <a:t>, Ronald, </a:t>
            </a:r>
            <a:r>
              <a:rPr lang="en-US" sz="2400" b="1" dirty="0" err="1"/>
              <a:t>Wawan</a:t>
            </a:r>
            <a:r>
              <a:rPr lang="en-US" sz="2400" b="1" dirty="0"/>
              <a:t>, </a:t>
            </a:r>
            <a:r>
              <a:rPr lang="en-US" sz="2400" b="1" dirty="0" err="1"/>
              <a:t>Puput</a:t>
            </a:r>
            <a:r>
              <a:rPr lang="en-US" sz="2400" b="1" dirty="0"/>
              <a:t>, </a:t>
            </a:r>
            <a:r>
              <a:rPr lang="en-US" sz="2400" b="1" dirty="0" smtClean="0"/>
              <a:t>Susi, </a:t>
            </a:r>
            <a:r>
              <a:rPr lang="en-US" sz="2400" b="1" dirty="0" err="1" smtClean="0"/>
              <a:t>Urip</a:t>
            </a:r>
            <a:r>
              <a:rPr lang="en-US" sz="2400" b="1" dirty="0" smtClean="0"/>
              <a:t>, </a:t>
            </a:r>
            <a:r>
              <a:rPr lang="en-US" sz="2400" b="1" dirty="0" err="1"/>
              <a:t>Murni</a:t>
            </a:r>
            <a:r>
              <a:rPr lang="en-US" sz="2400" b="1" dirty="0"/>
              <a:t>, </a:t>
            </a:r>
            <a:r>
              <a:rPr lang="en-US" sz="2400" b="1" dirty="0" smtClean="0"/>
              <a:t>Badu, </a:t>
            </a:r>
            <a:r>
              <a:rPr lang="en-US" sz="2400" b="1" dirty="0" err="1" smtClean="0"/>
              <a:t>Denni</a:t>
            </a:r>
            <a:r>
              <a:rPr lang="en-US" sz="2400" b="1" dirty="0" smtClean="0"/>
              <a:t>, </a:t>
            </a:r>
            <a:r>
              <a:rPr lang="en-US" sz="2400" b="1" dirty="0"/>
              <a:t>Sari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Putra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52490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Dery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26249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Puput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54090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Ronald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581809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Urip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50404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Murni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0404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Susi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0" y="582364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Sari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4388" y="426249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Badu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5040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Denni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66112" y="426249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Wawan</a:t>
            </a:r>
            <a:endParaRPr lang="en-US" b="1" dirty="0"/>
          </a:p>
        </p:txBody>
      </p:sp>
      <p:cxnSp>
        <p:nvCxnSpPr>
          <p:cNvPr id="16" name="Straight Connector 15"/>
          <p:cNvCxnSpPr>
            <a:stCxn id="4" idx="2"/>
            <a:endCxn id="5" idx="0"/>
          </p:cNvCxnSpPr>
          <p:nvPr/>
        </p:nvCxnSpPr>
        <p:spPr>
          <a:xfrm flipH="1">
            <a:off x="2781300" y="3112532"/>
            <a:ext cx="1752600" cy="412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2"/>
            <a:endCxn id="7" idx="0"/>
          </p:cNvCxnSpPr>
          <p:nvPr/>
        </p:nvCxnSpPr>
        <p:spPr>
          <a:xfrm>
            <a:off x="4533900" y="3112532"/>
            <a:ext cx="1828800" cy="428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12" idx="0"/>
          </p:cNvCxnSpPr>
          <p:nvPr/>
        </p:nvCxnSpPr>
        <p:spPr>
          <a:xfrm flipH="1">
            <a:off x="1539688" y="3894240"/>
            <a:ext cx="1241612" cy="3682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>
            <a:off x="2781300" y="3894240"/>
            <a:ext cx="1143000" cy="3682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2"/>
            <a:endCxn id="8" idx="0"/>
          </p:cNvCxnSpPr>
          <p:nvPr/>
        </p:nvCxnSpPr>
        <p:spPr>
          <a:xfrm>
            <a:off x="6438900" y="5409734"/>
            <a:ext cx="838200" cy="408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2"/>
            <a:endCxn id="14" idx="0"/>
          </p:cNvCxnSpPr>
          <p:nvPr/>
        </p:nvCxnSpPr>
        <p:spPr>
          <a:xfrm>
            <a:off x="6362700" y="3910241"/>
            <a:ext cx="898712" cy="352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9" idx="0"/>
          </p:cNvCxnSpPr>
          <p:nvPr/>
        </p:nvCxnSpPr>
        <p:spPr>
          <a:xfrm flipH="1">
            <a:off x="2933700" y="4631826"/>
            <a:ext cx="990600" cy="408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2"/>
            <a:endCxn id="11" idx="0"/>
          </p:cNvCxnSpPr>
          <p:nvPr/>
        </p:nvCxnSpPr>
        <p:spPr>
          <a:xfrm flipH="1">
            <a:off x="5638800" y="5409734"/>
            <a:ext cx="800100" cy="413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2"/>
            <a:endCxn id="10" idx="0"/>
          </p:cNvCxnSpPr>
          <p:nvPr/>
        </p:nvCxnSpPr>
        <p:spPr>
          <a:xfrm flipH="1">
            <a:off x="6438900" y="4631826"/>
            <a:ext cx="822512" cy="408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2"/>
            <a:endCxn id="13" idx="0"/>
          </p:cNvCxnSpPr>
          <p:nvPr/>
        </p:nvCxnSpPr>
        <p:spPr>
          <a:xfrm>
            <a:off x="1539688" y="4631826"/>
            <a:ext cx="632012" cy="409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76549" y="186836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Ronald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3426" y="2223247"/>
            <a:ext cx="1069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Badu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80771" y="1869241"/>
            <a:ext cx="110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Puput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16856" y="186600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Urip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50645" y="2231214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Sari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3584" y="222492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Murni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8910" y="1860194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Susi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5935" y="1848824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Putra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0716" y="222324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Denni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0676" y="1858545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Dery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66614" y="1863844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Wawan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680012" y="3032921"/>
            <a:ext cx="3487272" cy="1225355"/>
            <a:chOff x="-1676402" y="4504247"/>
            <a:chExt cx="3487272" cy="1225355"/>
          </a:xfrm>
        </p:grpSpPr>
        <p:sp>
          <p:nvSpPr>
            <p:cNvPr id="50" name="Rounded Rectangular Callout 49"/>
            <p:cNvSpPr/>
            <p:nvPr/>
          </p:nvSpPr>
          <p:spPr>
            <a:xfrm rot="10800000">
              <a:off x="-1676402" y="4507014"/>
              <a:ext cx="3487271" cy="1222588"/>
            </a:xfrm>
            <a:prstGeom prst="wedgeRoundRectCallout">
              <a:avLst>
                <a:gd name="adj1" fmla="val -6967"/>
                <a:gd name="adj2" fmla="val 9980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1676401" y="4504247"/>
              <a:ext cx="3487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Baca </a:t>
              </a:r>
              <a:r>
                <a:rPr lang="en-US" dirty="0" err="1" smtClean="0"/>
                <a:t>kembali</a:t>
              </a:r>
              <a:r>
                <a:rPr lang="en-US" dirty="0" smtClean="0"/>
                <a:t> </a:t>
              </a:r>
              <a:r>
                <a:rPr lang="en-US" dirty="0" err="1" smtClean="0"/>
                <a:t>ketentuan</a:t>
              </a:r>
              <a:r>
                <a:rPr lang="en-US" dirty="0" smtClean="0"/>
                <a:t> </a:t>
              </a:r>
              <a:r>
                <a:rPr lang="en-US" dirty="0" err="1" smtClean="0"/>
                <a:t>untuk</a:t>
              </a:r>
              <a:r>
                <a:rPr lang="en-US" dirty="0" smtClean="0"/>
                <a:t> </a:t>
              </a:r>
              <a:r>
                <a:rPr lang="en-US" dirty="0" err="1" smtClean="0"/>
                <a:t>membuat</a:t>
              </a:r>
              <a:r>
                <a:rPr lang="en-US" dirty="0" smtClean="0"/>
                <a:t> </a:t>
              </a:r>
              <a:r>
                <a:rPr lang="en-US" dirty="0" err="1" smtClean="0"/>
                <a:t>pohon</a:t>
              </a:r>
              <a:r>
                <a:rPr lang="en-US" dirty="0" smtClean="0"/>
                <a:t> </a:t>
              </a:r>
              <a:r>
                <a:rPr lang="en-US" dirty="0" err="1" smtClean="0"/>
                <a:t>biner</a:t>
              </a:r>
              <a:r>
                <a:rPr lang="en-US" dirty="0" smtClean="0"/>
                <a:t> </a:t>
              </a:r>
              <a:r>
                <a:rPr lang="en-US" dirty="0" err="1" smtClean="0"/>
                <a:t>berdasarkan</a:t>
              </a:r>
              <a:r>
                <a:rPr lang="en-US" dirty="0" smtClean="0"/>
                <a:t> data </a:t>
              </a:r>
              <a:r>
                <a:rPr lang="en-US" dirty="0" err="1" smtClean="0"/>
                <a:t>masukan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00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1.b.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581952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 algn="just"/>
            <a:r>
              <a:rPr lang="en-US" sz="2200" b="1" dirty="0" smtClean="0">
                <a:solidFill>
                  <a:schemeClr val="tx2"/>
                </a:solidFill>
                <a:latin typeface="+mn-lt"/>
              </a:rPr>
              <a:t>E = 2 * A + (B - D)^H / (G * K) </a:t>
            </a:r>
            <a:r>
              <a:rPr lang="en-US" sz="2200" b="1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2200" b="1" dirty="0" smtClean="0">
                <a:solidFill>
                  <a:schemeClr val="tx2"/>
                </a:solidFill>
                <a:latin typeface="+mn-lt"/>
              </a:rPr>
              <a:t>  F^3  </a:t>
            </a:r>
            <a:endParaRPr lang="en-US" sz="2200" b="1" u="sng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01640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2517" y="299279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^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377766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12579" y="37786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*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37786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/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04347" y="4567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^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26659" y="528847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528727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458098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*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377766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449639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70094" y="449579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cxnSp>
        <p:nvCxnSpPr>
          <p:cNvPr id="21" name="Straight Connector 20"/>
          <p:cNvCxnSpPr>
            <a:stCxn id="6" idx="2"/>
            <a:endCxn id="7" idx="0"/>
          </p:cNvCxnSpPr>
          <p:nvPr/>
        </p:nvCxnSpPr>
        <p:spPr>
          <a:xfrm flipH="1">
            <a:off x="3429000" y="2747665"/>
            <a:ext cx="1676400" cy="268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2"/>
            <a:endCxn id="8" idx="0"/>
          </p:cNvCxnSpPr>
          <p:nvPr/>
        </p:nvCxnSpPr>
        <p:spPr>
          <a:xfrm>
            <a:off x="5105400" y="2747665"/>
            <a:ext cx="1595717" cy="245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  <a:endCxn id="10" idx="0"/>
          </p:cNvCxnSpPr>
          <p:nvPr/>
        </p:nvCxnSpPr>
        <p:spPr>
          <a:xfrm flipH="1">
            <a:off x="5638800" y="3454463"/>
            <a:ext cx="1062317" cy="323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17" idx="0"/>
          </p:cNvCxnSpPr>
          <p:nvPr/>
        </p:nvCxnSpPr>
        <p:spPr>
          <a:xfrm>
            <a:off x="6701117" y="3454463"/>
            <a:ext cx="995083" cy="32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2"/>
            <a:endCxn id="11" idx="0"/>
          </p:cNvCxnSpPr>
          <p:nvPr/>
        </p:nvCxnSpPr>
        <p:spPr>
          <a:xfrm flipH="1">
            <a:off x="2241179" y="3478073"/>
            <a:ext cx="1187821" cy="300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2"/>
            <a:endCxn id="12" idx="0"/>
          </p:cNvCxnSpPr>
          <p:nvPr/>
        </p:nvCxnSpPr>
        <p:spPr>
          <a:xfrm>
            <a:off x="3429000" y="3478073"/>
            <a:ext cx="1143000" cy="300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2"/>
            <a:endCxn id="18" idx="0"/>
          </p:cNvCxnSpPr>
          <p:nvPr/>
        </p:nvCxnSpPr>
        <p:spPr>
          <a:xfrm flipH="1">
            <a:off x="1447800" y="4240306"/>
            <a:ext cx="793379" cy="256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2"/>
            <a:endCxn id="19" idx="0"/>
          </p:cNvCxnSpPr>
          <p:nvPr/>
        </p:nvCxnSpPr>
        <p:spPr>
          <a:xfrm>
            <a:off x="2241179" y="4240306"/>
            <a:ext cx="757515" cy="255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2"/>
            <a:endCxn id="13" idx="0"/>
          </p:cNvCxnSpPr>
          <p:nvPr/>
        </p:nvCxnSpPr>
        <p:spPr>
          <a:xfrm flipH="1">
            <a:off x="3632947" y="4240306"/>
            <a:ext cx="939053" cy="327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6" idx="0"/>
          </p:cNvCxnSpPr>
          <p:nvPr/>
        </p:nvCxnSpPr>
        <p:spPr>
          <a:xfrm>
            <a:off x="4572000" y="4240306"/>
            <a:ext cx="990600" cy="340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flipH="1">
            <a:off x="2855259" y="5029200"/>
            <a:ext cx="777688" cy="2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2"/>
            <a:endCxn id="15" idx="0"/>
          </p:cNvCxnSpPr>
          <p:nvPr/>
        </p:nvCxnSpPr>
        <p:spPr>
          <a:xfrm>
            <a:off x="3632947" y="5029200"/>
            <a:ext cx="786653" cy="258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85447" y="529559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149788" y="52943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</a:t>
            </a:r>
            <a:endParaRPr lang="en-US" sz="2400" b="1" dirty="0"/>
          </a:p>
        </p:txBody>
      </p:sp>
      <p:cxnSp>
        <p:nvCxnSpPr>
          <p:cNvPr id="61" name="Straight Connector 60"/>
          <p:cNvCxnSpPr>
            <a:stCxn id="16" idx="2"/>
            <a:endCxn id="59" idx="0"/>
          </p:cNvCxnSpPr>
          <p:nvPr/>
        </p:nvCxnSpPr>
        <p:spPr>
          <a:xfrm flipH="1">
            <a:off x="4814047" y="5042647"/>
            <a:ext cx="748553" cy="252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6" idx="2"/>
          </p:cNvCxnSpPr>
          <p:nvPr/>
        </p:nvCxnSpPr>
        <p:spPr>
          <a:xfrm>
            <a:off x="5562600" y="5042647"/>
            <a:ext cx="815788" cy="251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80348" y="6015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444689" y="601413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</a:t>
            </a:r>
            <a:endParaRPr lang="en-US" sz="2400" b="1" dirty="0"/>
          </a:p>
        </p:txBody>
      </p:sp>
      <p:cxnSp>
        <p:nvCxnSpPr>
          <p:cNvPr id="66" name="Straight Connector 65"/>
          <p:cNvCxnSpPr>
            <a:stCxn id="14" idx="2"/>
            <a:endCxn id="64" idx="0"/>
          </p:cNvCxnSpPr>
          <p:nvPr/>
        </p:nvCxnSpPr>
        <p:spPr>
          <a:xfrm flipH="1">
            <a:off x="2108948" y="5750138"/>
            <a:ext cx="746311" cy="265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4" idx="2"/>
            <a:endCxn id="65" idx="0"/>
          </p:cNvCxnSpPr>
          <p:nvPr/>
        </p:nvCxnSpPr>
        <p:spPr>
          <a:xfrm>
            <a:off x="2855259" y="5750138"/>
            <a:ext cx="818030" cy="263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769223" y="1587151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01183" y="1586821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*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64878" y="1579384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-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43814" y="1587178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+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599" y="1586054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A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1184" y="1589002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/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26305" y="1576753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^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60141" y="1577083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-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84473" y="1576753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B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21504" y="1576752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D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88785" y="1575766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H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11304" y="1574902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*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6591" y="1575555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G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93970" y="1574902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K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98554" y="1575964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^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321497" y="1574901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F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649820" y="1574900"/>
            <a:ext cx="34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3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179294" y="1579779"/>
            <a:ext cx="3836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 algn="just"/>
            <a:r>
              <a:rPr lang="en-US" sz="2200" b="1" dirty="0" smtClean="0">
                <a:solidFill>
                  <a:schemeClr val="tx2"/>
                </a:solidFill>
                <a:latin typeface="+mn-lt"/>
              </a:rPr>
              <a:t>    b.   E = 2A + </a:t>
            </a:r>
            <a:r>
              <a:rPr lang="en-US" sz="2200" b="1" u="sng" dirty="0" smtClean="0">
                <a:solidFill>
                  <a:schemeClr val="tx2"/>
                </a:solidFill>
                <a:latin typeface="+mn-lt"/>
              </a:rPr>
              <a:t>(B-D)</a:t>
            </a:r>
            <a:r>
              <a:rPr lang="en-US" sz="2200" b="1" u="sng" baseline="30000" dirty="0" smtClean="0">
                <a:solidFill>
                  <a:schemeClr val="tx2"/>
                </a:solidFill>
                <a:latin typeface="+mn-lt"/>
              </a:rPr>
              <a:t>H</a:t>
            </a:r>
            <a:r>
              <a:rPr lang="en-US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+mn-lt"/>
              </a:rPr>
              <a:t> –  F</a:t>
            </a:r>
            <a:r>
              <a:rPr lang="en-US" sz="2200" b="1" baseline="30000" dirty="0" smtClean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200" b="1" dirty="0" smtClean="0">
                <a:solidFill>
                  <a:schemeClr val="tx2"/>
                </a:solidFill>
                <a:latin typeface="+mn-lt"/>
              </a:rPr>
              <a:t>  </a:t>
            </a:r>
            <a:endParaRPr lang="en-US" sz="2200" b="1" u="sng" dirty="0" smtClean="0">
              <a:solidFill>
                <a:schemeClr val="tx2"/>
              </a:solidFill>
              <a:latin typeface="+mn-lt"/>
            </a:endParaRPr>
          </a:p>
          <a:p>
            <a:pPr marL="514350" indent="-514350" algn="just"/>
            <a:r>
              <a:rPr lang="en-US" sz="2200" b="1" dirty="0" smtClean="0">
                <a:solidFill>
                  <a:schemeClr val="tx2"/>
                </a:solidFill>
                <a:latin typeface="+mn-lt"/>
              </a:rPr>
              <a:t>                             GK</a:t>
            </a:r>
            <a:endParaRPr lang="en-US" sz="2200" b="1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3687849" y="1676400"/>
            <a:ext cx="426951" cy="242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2498509"/>
            <a:ext cx="1918447" cy="1130843"/>
            <a:chOff x="-213199" y="2338873"/>
            <a:chExt cx="1918447" cy="1130843"/>
          </a:xfrm>
        </p:grpSpPr>
        <p:sp>
          <p:nvSpPr>
            <p:cNvPr id="9" name="Oval Callout 8"/>
            <p:cNvSpPr/>
            <p:nvPr/>
          </p:nvSpPr>
          <p:spPr>
            <a:xfrm rot="12836480">
              <a:off x="-213199" y="2338873"/>
              <a:ext cx="1918447" cy="1095782"/>
            </a:xfrm>
            <a:prstGeom prst="wedgeEllipseCallout">
              <a:avLst>
                <a:gd name="adj1" fmla="val -19146"/>
                <a:gd name="adj2" fmla="val 1218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2392853">
              <a:off x="133603" y="2546386"/>
              <a:ext cx="1396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Ubah</a:t>
              </a:r>
              <a:r>
                <a:rPr lang="en-US" dirty="0" smtClean="0"/>
                <a:t> </a:t>
              </a:r>
              <a:r>
                <a:rPr lang="en-US" dirty="0" err="1" smtClean="0"/>
                <a:t>ke</a:t>
              </a:r>
              <a:r>
                <a:rPr lang="en-US" dirty="0" smtClean="0"/>
                <a:t> </a:t>
              </a:r>
              <a:r>
                <a:rPr lang="en-US" dirty="0" err="1" smtClean="0"/>
                <a:t>persamaan</a:t>
              </a:r>
              <a:r>
                <a:rPr lang="en-US" dirty="0" smtClean="0"/>
                <a:t> </a:t>
              </a:r>
              <a:r>
                <a:rPr lang="en-US" dirty="0" err="1" smtClean="0"/>
                <a:t>komputer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34752" y="2631109"/>
            <a:ext cx="3487272" cy="1225355"/>
            <a:chOff x="-1676402" y="4504247"/>
            <a:chExt cx="3487272" cy="1225355"/>
          </a:xfrm>
        </p:grpSpPr>
        <p:sp>
          <p:nvSpPr>
            <p:cNvPr id="28" name="Rounded Rectangular Callout 27"/>
            <p:cNvSpPr/>
            <p:nvPr/>
          </p:nvSpPr>
          <p:spPr>
            <a:xfrm rot="10800000">
              <a:off x="-1676402" y="4507014"/>
              <a:ext cx="3487271" cy="1222588"/>
            </a:xfrm>
            <a:prstGeom prst="wedgeRoundRectCallout">
              <a:avLst>
                <a:gd name="adj1" fmla="val -6967"/>
                <a:gd name="adj2" fmla="val 9980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676401" y="4504247"/>
              <a:ext cx="3487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Untuk</a:t>
              </a:r>
              <a:r>
                <a:rPr lang="en-US" dirty="0" smtClean="0"/>
                <a:t> </a:t>
              </a:r>
              <a:r>
                <a:rPr lang="en-US" dirty="0" err="1" smtClean="0"/>
                <a:t>menjadi</a:t>
              </a:r>
              <a:r>
                <a:rPr lang="en-US" dirty="0" smtClean="0"/>
                <a:t> </a:t>
              </a:r>
              <a:r>
                <a:rPr lang="en-US" dirty="0" err="1" smtClean="0"/>
                <a:t>pohon</a:t>
              </a:r>
              <a:r>
                <a:rPr lang="en-US" dirty="0" smtClean="0"/>
                <a:t> </a:t>
              </a:r>
              <a:r>
                <a:rPr lang="en-US" dirty="0" err="1" smtClean="0"/>
                <a:t>biner</a:t>
              </a:r>
              <a:r>
                <a:rPr lang="en-US" dirty="0" smtClean="0"/>
                <a:t>, </a:t>
              </a:r>
              <a:r>
                <a:rPr lang="en-US" dirty="0" err="1" smtClean="0"/>
                <a:t>silahkan</a:t>
              </a:r>
              <a:r>
                <a:rPr lang="en-US" dirty="0" smtClean="0"/>
                <a:t> </a:t>
              </a:r>
              <a:r>
                <a:rPr lang="en-US" dirty="0" err="1" smtClean="0"/>
                <a:t>baca</a:t>
              </a:r>
              <a:r>
                <a:rPr lang="en-US" dirty="0" smtClean="0"/>
                <a:t> </a:t>
              </a:r>
              <a:r>
                <a:rPr lang="en-US" b="1" dirty="0" err="1" smtClean="0"/>
                <a:t>ketentuannya</a:t>
              </a:r>
              <a:r>
                <a:rPr lang="en-US" b="1" dirty="0" smtClean="0"/>
                <a:t> di </a:t>
              </a:r>
              <a:r>
                <a:rPr lang="en-US" b="1" dirty="0" err="1" smtClean="0"/>
                <a:t>buku</a:t>
              </a:r>
              <a:r>
                <a:rPr lang="en-US" b="1" dirty="0" smtClean="0"/>
                <a:t> Data Structure (Seymour)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496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59" grpId="0"/>
      <p:bldP spid="60" grpId="0"/>
      <p:bldP spid="64" grpId="0"/>
      <p:bldP spid="65" grpId="0"/>
      <p:bldP spid="71" grpId="0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89" grpId="0"/>
      <p:bldP spid="55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56388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Latihan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(2)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69497"/>
            <a:ext cx="8229600" cy="4343400"/>
          </a:xfrm>
        </p:spPr>
        <p:txBody>
          <a:bodyPr/>
          <a:lstStyle/>
          <a:p>
            <a:pPr marL="396875" indent="-3968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/>
              <a:t>2. </a:t>
            </a:r>
            <a:r>
              <a:rPr lang="en-US" sz="2400" dirty="0" err="1" smtClean="0">
                <a:solidFill>
                  <a:srgbClr val="002060"/>
                </a:solidFill>
              </a:rPr>
              <a:t>Buatlah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pohon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biner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dalam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bentuk</a:t>
            </a:r>
            <a:r>
              <a:rPr lang="en-US" sz="2400" dirty="0" smtClean="0">
                <a:solidFill>
                  <a:srgbClr val="C00000"/>
                </a:solidFill>
              </a:rPr>
              <a:t> linked list </a:t>
            </a:r>
            <a:r>
              <a:rPr lang="en-US" sz="2400" dirty="0" err="1" smtClean="0">
                <a:solidFill>
                  <a:srgbClr val="002060"/>
                </a:solidFill>
              </a:rPr>
              <a:t>dari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general tree </a:t>
            </a:r>
            <a:r>
              <a:rPr lang="en-US" sz="2400" dirty="0" err="1" smtClean="0">
                <a:solidFill>
                  <a:srgbClr val="002060"/>
                </a:solidFill>
              </a:rPr>
              <a:t>berikut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marL="396875" indent="-396875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396875" indent="-396875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96875" indent="-396875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396875" indent="-396875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96875" indent="-396875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396875" indent="-396875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95800" y="253908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524000" y="337728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8458200" y="422542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7315200" y="337728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85800" y="4215484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514600" y="420624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863995" y="422277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J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2933701" y="1748230"/>
            <a:ext cx="447955" cy="2810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1028701" y="3653230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2109367" y="3572407"/>
            <a:ext cx="438711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7009754" y="3850371"/>
            <a:ext cx="455243" cy="2895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772400" y="3605885"/>
            <a:ext cx="914400" cy="619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7808844" y="4229432"/>
            <a:ext cx="457200" cy="457200"/>
          </a:xfrm>
          <a:prstGeom prst="ellipse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rot="16200000" flipH="1">
            <a:off x="7640493" y="3832481"/>
            <a:ext cx="461903" cy="3319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276600" y="5084164"/>
            <a:ext cx="457200" cy="4572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8" name="Straight Connector 27"/>
          <p:cNvCxnSpPr>
            <a:stCxn id="17" idx="5"/>
            <a:endCxn id="27" idx="0"/>
          </p:cNvCxnSpPr>
          <p:nvPr/>
        </p:nvCxnSpPr>
        <p:spPr bwMode="auto">
          <a:xfrm>
            <a:off x="2904845" y="4596485"/>
            <a:ext cx="600355" cy="4876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4495800" y="3377284"/>
            <a:ext cx="457200" cy="457200"/>
          </a:xfrm>
          <a:prstGeom prst="ellipse">
            <a:avLst/>
          </a:prstGeom>
          <a:solidFill>
            <a:srgbClr val="7643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657600" y="4215484"/>
            <a:ext cx="457200" cy="457200"/>
          </a:xfrm>
          <a:prstGeom prst="ellipse">
            <a:avLst/>
          </a:prstGeom>
          <a:solidFill>
            <a:srgbClr val="C034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334000" y="4215484"/>
            <a:ext cx="457200" cy="457200"/>
          </a:xfrm>
          <a:prstGeom prst="ellipse">
            <a:avLst/>
          </a:prstGeom>
          <a:solidFill>
            <a:srgbClr val="33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rot="5400000">
            <a:off x="4000501" y="3653230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16200000" flipH="1">
            <a:off x="5000345" y="3653229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6200000" flipH="1">
            <a:off x="5990945" y="1824429"/>
            <a:ext cx="447955" cy="2657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2" idx="4"/>
            <a:endCxn id="31" idx="0"/>
          </p:cNvCxnSpPr>
          <p:nvPr/>
        </p:nvCxnSpPr>
        <p:spPr bwMode="auto">
          <a:xfrm rot="5400000">
            <a:off x="4533900" y="3186784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6248400" y="4209520"/>
            <a:ext cx="457200" cy="457200"/>
          </a:xfrm>
          <a:prstGeom prst="ellipse">
            <a:avLst/>
          </a:prstGeom>
          <a:solidFill>
            <a:srgbClr val="00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I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rot="10800000" flipV="1">
            <a:off x="6477000" y="3605885"/>
            <a:ext cx="838200" cy="6036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5334000" y="5078506"/>
            <a:ext cx="457200" cy="457200"/>
          </a:xfrm>
          <a:prstGeom prst="ellipse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7812741" y="5091452"/>
            <a:ext cx="457200" cy="457200"/>
          </a:xfrm>
          <a:prstGeom prst="ellipse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</a:rPr>
              <a:t>R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54" name="Straight Connector 53"/>
          <p:cNvCxnSpPr>
            <a:stCxn id="33" idx="4"/>
            <a:endCxn id="52" idx="0"/>
          </p:cNvCxnSpPr>
          <p:nvPr/>
        </p:nvCxnSpPr>
        <p:spPr bwMode="auto">
          <a:xfrm>
            <a:off x="5562600" y="4672684"/>
            <a:ext cx="0" cy="4058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25" idx="4"/>
            <a:endCxn id="53" idx="0"/>
          </p:cNvCxnSpPr>
          <p:nvPr/>
        </p:nvCxnSpPr>
        <p:spPr bwMode="auto">
          <a:xfrm>
            <a:off x="8037444" y="4686632"/>
            <a:ext cx="3897" cy="4048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685800" y="5105400"/>
            <a:ext cx="457200" cy="457200"/>
          </a:xfrm>
          <a:prstGeom prst="ellipse">
            <a:avLst/>
          </a:prstGeom>
          <a:solidFill>
            <a:srgbClr val="CC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752600" y="5105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</a:t>
            </a:r>
          </a:p>
        </p:txBody>
      </p:sp>
      <p:cxnSp>
        <p:nvCxnSpPr>
          <p:cNvPr id="38" name="Straight Connector 37"/>
          <p:cNvCxnSpPr>
            <a:stCxn id="16" idx="4"/>
            <a:endCxn id="36" idx="0"/>
          </p:cNvCxnSpPr>
          <p:nvPr/>
        </p:nvCxnSpPr>
        <p:spPr bwMode="auto">
          <a:xfrm>
            <a:off x="914400" y="4672684"/>
            <a:ext cx="0" cy="4327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17" idx="3"/>
            <a:endCxn id="37" idx="0"/>
          </p:cNvCxnSpPr>
          <p:nvPr/>
        </p:nvCxnSpPr>
        <p:spPr bwMode="auto">
          <a:xfrm flipH="1">
            <a:off x="1981200" y="4596485"/>
            <a:ext cx="600355" cy="5089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532685" y="5791499"/>
            <a:ext cx="6011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err="1">
                <a:solidFill>
                  <a:srgbClr val="002060"/>
                </a:solidFill>
              </a:rPr>
              <a:t>Kerjakan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sebagai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latihan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tidak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perlu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dikumpulkan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349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31" grpId="0" animBg="1"/>
      <p:bldP spid="32" grpId="0" animBg="1"/>
      <p:bldP spid="33" grpId="0" animBg="1"/>
      <p:bldP spid="44" grpId="0" animBg="1"/>
      <p:bldP spid="52" grpId="0" animBg="1"/>
      <p:bldP spid="53" grpId="0" animBg="1"/>
      <p:bldP spid="36" grpId="0" animBg="1"/>
      <p:bldP spid="37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4850"/>
            <a:ext cx="60960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Materi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Minggu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Depan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12420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0" dirty="0" err="1" smtClean="0">
                <a:solidFill>
                  <a:schemeClr val="tx1"/>
                </a:solidFill>
              </a:rPr>
              <a:t>Pembuatan</a:t>
            </a:r>
            <a:r>
              <a:rPr lang="en-US" sz="4000" b="0" dirty="0" smtClean="0">
                <a:solidFill>
                  <a:schemeClr val="tx1"/>
                </a:solidFill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</a:rPr>
              <a:t>pohon</a:t>
            </a:r>
            <a:r>
              <a:rPr lang="en-US" sz="4000" b="0" dirty="0" smtClean="0">
                <a:solidFill>
                  <a:schemeClr val="tx1"/>
                </a:solidFill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</a:rPr>
              <a:t>biner</a:t>
            </a:r>
            <a:r>
              <a:rPr lang="en-US" sz="4000" b="0" dirty="0" smtClean="0">
                <a:solidFill>
                  <a:schemeClr val="tx1"/>
                </a:solidFill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</a:rPr>
              <a:t>dari</a:t>
            </a:r>
            <a:r>
              <a:rPr lang="en-US" sz="4000" b="0" dirty="0" smtClean="0">
                <a:solidFill>
                  <a:schemeClr val="tx1"/>
                </a:solidFill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</a:rPr>
              <a:t>hasil</a:t>
            </a:r>
            <a:r>
              <a:rPr lang="en-US" sz="4000" b="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</a:t>
            </a:r>
            <a:r>
              <a:rPr lang="en-US" sz="4000" b="0" dirty="0" err="1" smtClean="0">
                <a:solidFill>
                  <a:srgbClr val="FF0000"/>
                </a:solidFill>
              </a:rPr>
              <a:t>enelusuran</a:t>
            </a:r>
            <a:endParaRPr lang="en-US" sz="4000" b="0" dirty="0" smtClean="0">
              <a:solidFill>
                <a:srgbClr val="FF0000"/>
              </a:solidFill>
            </a:endParaRPr>
          </a:p>
          <a:p>
            <a:pPr marL="514350" indent="-514350" algn="ctr">
              <a:buAutoNum type="arabicPeriod"/>
            </a:pPr>
            <a:endParaRPr lang="en-US" sz="4000" b="0" i="1" dirty="0" smtClean="0">
              <a:solidFill>
                <a:schemeClr val="tx1"/>
              </a:solidFill>
            </a:endParaRPr>
          </a:p>
          <a:p>
            <a:pPr lvl="0" algn="ctr">
              <a:buNone/>
            </a:pP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51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p16_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47975"/>
            <a:ext cx="557213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p1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25763"/>
            <a:ext cx="5334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6511" y="2677616"/>
            <a:ext cx="47628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600" b="0" cap="none" spc="0" dirty="0" err="1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Terima</a:t>
            </a:r>
            <a:r>
              <a:rPr lang="en-US" sz="5600" b="0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600" b="0" cap="none" spc="0" dirty="0" err="1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Kasih</a:t>
            </a:r>
            <a:r>
              <a:rPr lang="en-US" sz="5600" b="0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5600" b="0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9437"/>
            <a:ext cx="50292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Tree(1)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852613"/>
            <a:ext cx="7824788" cy="424338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r>
              <a:rPr lang="en-US" sz="2400" dirty="0" smtClean="0"/>
              <a:t> (</a:t>
            </a:r>
            <a:r>
              <a:rPr lang="en-US" sz="2400" i="1" dirty="0" smtClean="0"/>
              <a:t>tree</a:t>
            </a:r>
            <a:r>
              <a:rPr lang="en-US" sz="2400" dirty="0" smtClean="0"/>
              <a:t>) di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data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:</a:t>
            </a:r>
          </a:p>
          <a:p>
            <a:pPr algn="just">
              <a:buFontTx/>
              <a:buChar char="-"/>
            </a:pPr>
            <a:r>
              <a:rPr lang="en-US" sz="2400" dirty="0" err="1" smtClean="0"/>
              <a:t>Akar</a:t>
            </a:r>
            <a:r>
              <a:rPr lang="en-US" sz="2400" dirty="0" smtClean="0"/>
              <a:t>(</a:t>
            </a:r>
            <a:r>
              <a:rPr lang="en-US" sz="2400" i="1" dirty="0" smtClean="0"/>
              <a:t>root</a:t>
            </a:r>
            <a:r>
              <a:rPr lang="en-US" sz="2400" dirty="0" smtClean="0"/>
              <a:t>)</a:t>
            </a:r>
          </a:p>
          <a:p>
            <a:pPr algn="just">
              <a:buFontTx/>
              <a:buChar char="-"/>
            </a:pPr>
            <a:r>
              <a:rPr lang="en-US" sz="2400" dirty="0" err="1" smtClean="0"/>
              <a:t>Simpul</a:t>
            </a:r>
            <a:r>
              <a:rPr lang="en-US" sz="2400" dirty="0" smtClean="0"/>
              <a:t>(</a:t>
            </a:r>
            <a:r>
              <a:rPr lang="en-US" sz="2400" i="1" dirty="0" smtClean="0"/>
              <a:t>node/vertex</a:t>
            </a:r>
            <a:r>
              <a:rPr lang="en-US" sz="2400" dirty="0" smtClean="0"/>
              <a:t>)</a:t>
            </a:r>
          </a:p>
          <a:p>
            <a:pPr algn="just">
              <a:buFontTx/>
              <a:buChar char="-"/>
            </a:pPr>
            <a:r>
              <a:rPr lang="en-US" sz="2400" dirty="0" err="1" smtClean="0"/>
              <a:t>Batang</a:t>
            </a:r>
            <a:r>
              <a:rPr lang="en-US" sz="2400" dirty="0" smtClean="0"/>
              <a:t>(</a:t>
            </a:r>
            <a:r>
              <a:rPr lang="en-US" sz="2400" i="1" dirty="0" smtClean="0"/>
              <a:t>edge/link</a:t>
            </a:r>
            <a:r>
              <a:rPr lang="en-US" sz="2400" dirty="0" smtClean="0"/>
              <a:t>)</a:t>
            </a:r>
          </a:p>
          <a:p>
            <a:pPr algn="just">
              <a:buFontTx/>
              <a:buChar char="-"/>
            </a:pPr>
            <a:r>
              <a:rPr lang="en-US" sz="2400" dirty="0" err="1" smtClean="0"/>
              <a:t>Daun</a:t>
            </a:r>
            <a:r>
              <a:rPr lang="en-US" sz="2400" dirty="0" smtClean="0"/>
              <a:t>(</a:t>
            </a:r>
            <a:r>
              <a:rPr lang="en-US" sz="2400" i="1" dirty="0" smtClean="0"/>
              <a:t>leaf</a:t>
            </a:r>
            <a:r>
              <a:rPr lang="en-US" sz="2400" dirty="0" smtClean="0"/>
              <a:t>)</a:t>
            </a:r>
          </a:p>
          <a:p>
            <a:pPr algn="just">
              <a:buFontTx/>
              <a:buChar char="-"/>
            </a:pPr>
            <a:r>
              <a:rPr lang="en-US" sz="2400" dirty="0" err="1" smtClean="0"/>
              <a:t>Cabang</a:t>
            </a:r>
            <a:r>
              <a:rPr lang="en-US" sz="2400" dirty="0" smtClean="0"/>
              <a:t>(</a:t>
            </a:r>
            <a:r>
              <a:rPr lang="en-US" sz="2400" i="1" dirty="0" smtClean="0"/>
              <a:t>subtree</a:t>
            </a:r>
            <a:r>
              <a:rPr lang="en-US" sz="2400" dirty="0" smtClean="0"/>
              <a:t>)</a:t>
            </a:r>
          </a:p>
          <a:p>
            <a:pPr algn="just">
              <a:buFontTx/>
              <a:buChar char="-"/>
            </a:pPr>
            <a:r>
              <a:rPr lang="en-US" sz="2400" dirty="0" smtClean="0"/>
              <a:t>Tingkat(</a:t>
            </a:r>
            <a:r>
              <a:rPr lang="en-US" sz="2400" i="1" dirty="0" smtClean="0"/>
              <a:t>level</a:t>
            </a:r>
            <a:r>
              <a:rPr lang="en-US" sz="2400" dirty="0" smtClean="0"/>
              <a:t>)</a:t>
            </a:r>
          </a:p>
          <a:p>
            <a:pPr algn="just">
              <a:buFontTx/>
              <a:buChar char="-"/>
            </a:pPr>
            <a:endParaRPr lang="en-US" sz="2400" dirty="0" smtClean="0"/>
          </a:p>
          <a:p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8806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72" y="533400"/>
            <a:ext cx="7543800" cy="762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Tree(2)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82000" cy="5029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95800" y="2061865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819400" y="335726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495800" y="335726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096000" y="335726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752600" y="4728865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886200" y="472886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110748" y="472886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20" name="Straight Connector 19"/>
          <p:cNvCxnSpPr>
            <a:stCxn id="10" idx="3"/>
            <a:endCxn id="11" idx="0"/>
          </p:cNvCxnSpPr>
          <p:nvPr/>
        </p:nvCxnSpPr>
        <p:spPr bwMode="auto">
          <a:xfrm rot="5400000">
            <a:off x="3467100" y="2239291"/>
            <a:ext cx="775074" cy="1460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0" idx="5"/>
            <a:endCxn id="13" idx="0"/>
          </p:cNvCxnSpPr>
          <p:nvPr/>
        </p:nvCxnSpPr>
        <p:spPr bwMode="auto">
          <a:xfrm rot="16200000" flipH="1">
            <a:off x="5320926" y="2277391"/>
            <a:ext cx="775074" cy="1384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" idx="4"/>
            <a:endCxn id="12" idx="0"/>
          </p:cNvCxnSpPr>
          <p:nvPr/>
        </p:nvCxnSpPr>
        <p:spPr bwMode="auto">
          <a:xfrm rot="5400000">
            <a:off x="4457700" y="3014365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3"/>
            <a:endCxn id="14" idx="0"/>
          </p:cNvCxnSpPr>
          <p:nvPr/>
        </p:nvCxnSpPr>
        <p:spPr bwMode="auto">
          <a:xfrm rot="5400000">
            <a:off x="2057400" y="3877591"/>
            <a:ext cx="851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5"/>
            <a:endCxn id="15" idx="0"/>
          </p:cNvCxnSpPr>
          <p:nvPr/>
        </p:nvCxnSpPr>
        <p:spPr bwMode="auto">
          <a:xfrm rot="16200000" flipH="1">
            <a:off x="3339726" y="3877591"/>
            <a:ext cx="851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3" idx="4"/>
            <a:endCxn id="16" idx="0"/>
          </p:cNvCxnSpPr>
          <p:nvPr/>
        </p:nvCxnSpPr>
        <p:spPr bwMode="auto">
          <a:xfrm rot="16200000" flipH="1">
            <a:off x="6027174" y="4340491"/>
            <a:ext cx="762000" cy="14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>
            <a:endCxn id="50" idx="1"/>
          </p:cNvCxnSpPr>
          <p:nvPr/>
        </p:nvCxnSpPr>
        <p:spPr bwMode="auto">
          <a:xfrm flipV="1">
            <a:off x="5105402" y="1983433"/>
            <a:ext cx="1219198" cy="2308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0" idx="2"/>
          </p:cNvCxnSpPr>
          <p:nvPr/>
        </p:nvCxnSpPr>
        <p:spPr bwMode="auto">
          <a:xfrm rot="10800000">
            <a:off x="1219200" y="2366457"/>
            <a:ext cx="3276600" cy="2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1" idx="2"/>
            <a:endCxn id="54" idx="3"/>
          </p:cNvCxnSpPr>
          <p:nvPr/>
        </p:nvCxnSpPr>
        <p:spPr bwMode="auto">
          <a:xfrm rot="10800000">
            <a:off x="1219200" y="3659833"/>
            <a:ext cx="1600200" cy="2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4" idx="2"/>
            <a:endCxn id="55" idx="3"/>
          </p:cNvCxnSpPr>
          <p:nvPr/>
        </p:nvCxnSpPr>
        <p:spPr bwMode="auto">
          <a:xfrm rot="10800000">
            <a:off x="1219200" y="5031433"/>
            <a:ext cx="533400" cy="2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>
            <a:stCxn id="16" idx="3"/>
            <a:endCxn id="51" idx="0"/>
          </p:cNvCxnSpPr>
          <p:nvPr/>
        </p:nvCxnSpPr>
        <p:spPr bwMode="auto">
          <a:xfrm flipH="1">
            <a:off x="5058696" y="5249191"/>
            <a:ext cx="1141326" cy="4747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>
            <a:stCxn id="12" idx="4"/>
          </p:cNvCxnSpPr>
          <p:nvPr/>
        </p:nvCxnSpPr>
        <p:spPr bwMode="auto">
          <a:xfrm flipH="1">
            <a:off x="4799806" y="3966865"/>
            <a:ext cx="794" cy="1676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343400" y="5338465"/>
            <a:ext cx="241674" cy="4616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>
            <a:stCxn id="14" idx="5"/>
            <a:endCxn id="51" idx="1"/>
          </p:cNvCxnSpPr>
          <p:nvPr/>
        </p:nvCxnSpPr>
        <p:spPr bwMode="auto">
          <a:xfrm>
            <a:off x="2272926" y="5249191"/>
            <a:ext cx="1841874" cy="7055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324600" y="1752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76433A"/>
                </a:solidFill>
              </a:rPr>
              <a:t>Root </a:t>
            </a:r>
            <a:r>
              <a:rPr lang="en-US" sz="2400" b="1" dirty="0" smtClean="0">
                <a:solidFill>
                  <a:srgbClr val="76433A"/>
                </a:solidFill>
              </a:rPr>
              <a:t>(</a:t>
            </a:r>
            <a:r>
              <a:rPr lang="en-US" sz="2400" b="1" dirty="0" err="1" smtClean="0">
                <a:solidFill>
                  <a:srgbClr val="76433A"/>
                </a:solidFill>
              </a:rPr>
              <a:t>akar</a:t>
            </a:r>
            <a:r>
              <a:rPr lang="en-US" sz="2400" b="1" dirty="0" smtClean="0">
                <a:solidFill>
                  <a:srgbClr val="76433A"/>
                </a:solidFill>
              </a:rPr>
              <a:t>)</a:t>
            </a:r>
            <a:endParaRPr lang="en-US" sz="2400" b="1" i="1" dirty="0">
              <a:solidFill>
                <a:srgbClr val="76433A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14800" y="5723930"/>
            <a:ext cx="188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00B050"/>
                </a:solidFill>
              </a:rPr>
              <a:t>Leaf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daun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175706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Level/Tingkat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3429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8200" y="4800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447800" y="2976265"/>
            <a:ext cx="3200400" cy="3124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1066800" y="5419130"/>
            <a:ext cx="697288" cy="3813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33400" y="572425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FF0000"/>
                </a:solidFill>
              </a:rPr>
              <a:t>Subtree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5105400" y="2366665"/>
            <a:ext cx="7620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6" name="Straight Arrow Connector 85"/>
          <p:cNvCxnSpPr>
            <a:stCxn id="13" idx="7"/>
          </p:cNvCxnSpPr>
          <p:nvPr/>
        </p:nvCxnSpPr>
        <p:spPr bwMode="auto">
          <a:xfrm rot="16200000" flipV="1">
            <a:off x="6121026" y="2951239"/>
            <a:ext cx="622674" cy="3679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5719920" y="245515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9933FF"/>
                </a:solidFill>
              </a:rPr>
              <a:t>Node/</a:t>
            </a:r>
            <a:r>
              <a:rPr lang="en-US" sz="2400" i="1" dirty="0" smtClean="0">
                <a:solidFill>
                  <a:srgbClr val="9933FF"/>
                </a:solidFill>
              </a:rPr>
              <a:t>Vertex</a:t>
            </a:r>
            <a:r>
              <a:rPr lang="en-US" sz="2400" dirty="0" smtClean="0">
                <a:solidFill>
                  <a:srgbClr val="9933FF"/>
                </a:solidFill>
              </a:rPr>
              <a:t>/</a:t>
            </a:r>
            <a:r>
              <a:rPr lang="en-US" sz="2400" dirty="0" err="1" smtClean="0">
                <a:solidFill>
                  <a:srgbClr val="9933FF"/>
                </a:solidFill>
              </a:rPr>
              <a:t>Simpul</a:t>
            </a:r>
            <a:endParaRPr lang="en-US" sz="2400" dirty="0">
              <a:solidFill>
                <a:srgbClr val="9933FF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6400800" y="4347865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7315200" y="41192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E909C9"/>
                </a:solidFill>
              </a:rPr>
              <a:t>Edge</a:t>
            </a:r>
            <a:r>
              <a:rPr lang="en-US" sz="2400" dirty="0" smtClean="0">
                <a:solidFill>
                  <a:srgbClr val="E909C9"/>
                </a:solidFill>
              </a:rPr>
              <a:t>/Link</a:t>
            </a:r>
            <a:endParaRPr lang="en-US" sz="2400" dirty="0">
              <a:solidFill>
                <a:srgbClr val="E909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58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0" grpId="0"/>
      <p:bldP spid="51" grpId="0"/>
      <p:bldP spid="52" grpId="0"/>
      <p:bldP spid="53" grpId="0"/>
      <p:bldP spid="54" grpId="0"/>
      <p:bldP spid="55" grpId="0"/>
      <p:bldP spid="64" grpId="0" animBg="1"/>
      <p:bldP spid="67" grpId="0"/>
      <p:bldP spid="87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56388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Terminologi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927099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2133600" y="4902200"/>
            <a:ext cx="639559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Sibling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node-node yang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parent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514394" y="3501104"/>
            <a:ext cx="6401006" cy="685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7030A0"/>
                </a:solidFill>
              </a:rPr>
              <a:t>Descendant</a:t>
            </a:r>
            <a:r>
              <a:rPr lang="en-US" sz="2000" dirty="0" smtClean="0"/>
              <a:t> : </a:t>
            </a:r>
            <a:r>
              <a:rPr lang="en-US" sz="2000" b="1" dirty="0" err="1" smtClean="0"/>
              <a:t>seluruh</a:t>
            </a:r>
            <a:r>
              <a:rPr lang="en-US" sz="2000" b="1" dirty="0" smtClean="0"/>
              <a:t> node yang </a:t>
            </a:r>
            <a:r>
              <a:rPr lang="en-US" sz="2000" b="1" dirty="0" err="1" smtClean="0"/>
              <a:t>terletak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sesudah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smtClean="0"/>
              <a:t>node </a:t>
            </a:r>
            <a:r>
              <a:rPr lang="en-US" sz="2000" b="1" dirty="0" err="1" smtClean="0"/>
              <a:t>tertentu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jalur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286000" y="2709608"/>
            <a:ext cx="6471814" cy="685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0070C0"/>
                </a:solidFill>
              </a:rPr>
              <a:t>Ancestor</a:t>
            </a:r>
            <a:r>
              <a:rPr lang="en-US" sz="2000" dirty="0" smtClean="0"/>
              <a:t> : </a:t>
            </a:r>
            <a:r>
              <a:rPr lang="en-US" sz="2000" b="1" dirty="0" err="1" smtClean="0"/>
              <a:t>seluruh</a:t>
            </a:r>
            <a:r>
              <a:rPr lang="en-US" sz="2000" b="1" dirty="0" smtClean="0"/>
              <a:t> node yang </a:t>
            </a:r>
            <a:r>
              <a:rPr lang="en-US" sz="2000" b="1" dirty="0" err="1" smtClean="0"/>
              <a:t>terletak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sebelum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smtClean="0"/>
              <a:t>node </a:t>
            </a:r>
            <a:r>
              <a:rPr lang="en-US" sz="2000" b="1" dirty="0" err="1" smtClean="0"/>
              <a:t>tertentu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jalur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1986386" y="2100008"/>
            <a:ext cx="654280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00B050"/>
                </a:solidFill>
              </a:rPr>
              <a:t>Successor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node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bawah</a:t>
            </a:r>
            <a:r>
              <a:rPr lang="en-US" sz="2000" b="1" dirty="0" smtClean="0"/>
              <a:t> node </a:t>
            </a:r>
            <a:r>
              <a:rPr lang="en-US" sz="2000" b="1" dirty="0" err="1" smtClean="0"/>
              <a:t>tertentu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293352" y="1505156"/>
            <a:ext cx="647904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DF6A13"/>
                </a:solidFill>
              </a:rPr>
              <a:t>Predecessor</a:t>
            </a:r>
            <a:r>
              <a:rPr lang="en-US" sz="2000" b="1" dirty="0" smtClean="0">
                <a:solidFill>
                  <a:srgbClr val="DF6A13"/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node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node </a:t>
            </a:r>
            <a:r>
              <a:rPr lang="en-US" sz="2000" b="1" dirty="0" err="1" smtClean="0"/>
              <a:t>tertentu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752600" y="4951412"/>
            <a:ext cx="438150" cy="425195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8" name="Picture 4" descr="E:\Adam Baru\Modul Adam\Struktur Data\Gambar\12908_confused_desktop_computer_mascot_cartoon_charac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94925"/>
            <a:ext cx="1760415" cy="2181875"/>
          </a:xfrm>
          <a:prstGeom prst="rect">
            <a:avLst/>
          </a:prstGeom>
          <a:noFill/>
        </p:spPr>
      </p:pic>
      <p:sp>
        <p:nvSpPr>
          <p:cNvPr id="5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gray">
          <a:xfrm>
            <a:off x="2447780" y="4288504"/>
            <a:ext cx="646762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FF0000"/>
                </a:solidFill>
              </a:rPr>
              <a:t>Parent</a:t>
            </a:r>
            <a:r>
              <a:rPr lang="en-US" sz="2000" i="1" dirty="0" smtClean="0"/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predecessor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level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node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53" name="Group 81"/>
          <p:cNvGrpSpPr>
            <a:grpSpLocks/>
          </p:cNvGrpSpPr>
          <p:nvPr/>
        </p:nvGrpSpPr>
        <p:grpSpPr bwMode="auto">
          <a:xfrm>
            <a:off x="2057400" y="4337716"/>
            <a:ext cx="447532" cy="429291"/>
            <a:chOff x="2078" y="1680"/>
            <a:chExt cx="1615" cy="1615"/>
          </a:xfrm>
        </p:grpSpPr>
        <p:sp>
          <p:nvSpPr>
            <p:cNvPr id="5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AutoShape 48"/>
          <p:cNvSpPr>
            <a:spLocks noChangeArrowheads="1"/>
          </p:cNvSpPr>
          <p:nvPr/>
        </p:nvSpPr>
        <p:spPr bwMode="gray">
          <a:xfrm>
            <a:off x="1593848" y="5511800"/>
            <a:ext cx="633095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E909C9"/>
                </a:solidFill>
              </a:rPr>
              <a:t>Degree</a:t>
            </a:r>
            <a:r>
              <a:rPr lang="en-US" sz="2000" dirty="0" smtClean="0"/>
              <a:t> : </a:t>
            </a:r>
            <a:r>
              <a:rPr lang="en-US" sz="2000" b="1" dirty="0" err="1" smtClean="0"/>
              <a:t>banyaknya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(child)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node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61" name="Group 81"/>
          <p:cNvGrpSpPr>
            <a:grpSpLocks/>
          </p:cNvGrpSpPr>
          <p:nvPr/>
        </p:nvGrpSpPr>
        <p:grpSpPr bwMode="auto">
          <a:xfrm>
            <a:off x="1219200" y="5561012"/>
            <a:ext cx="431800" cy="425196"/>
            <a:chOff x="2078" y="1680"/>
            <a:chExt cx="1615" cy="1615"/>
          </a:xfrm>
        </p:grpSpPr>
        <p:sp>
          <p:nvSpPr>
            <p:cNvPr id="6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E909C9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8" name="Group 81"/>
          <p:cNvGrpSpPr>
            <a:grpSpLocks/>
          </p:cNvGrpSpPr>
          <p:nvPr/>
        </p:nvGrpSpPr>
        <p:grpSpPr bwMode="auto">
          <a:xfrm>
            <a:off x="2133600" y="3624008"/>
            <a:ext cx="431800" cy="425196"/>
            <a:chOff x="2078" y="1680"/>
            <a:chExt cx="1615" cy="1615"/>
          </a:xfrm>
        </p:grpSpPr>
        <p:sp>
          <p:nvSpPr>
            <p:cNvPr id="6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33FF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" name="Group 81"/>
          <p:cNvGrpSpPr>
            <a:grpSpLocks/>
          </p:cNvGrpSpPr>
          <p:nvPr/>
        </p:nvGrpSpPr>
        <p:grpSpPr bwMode="auto">
          <a:xfrm>
            <a:off x="1981200" y="2862008"/>
            <a:ext cx="431800" cy="425196"/>
            <a:chOff x="2078" y="1680"/>
            <a:chExt cx="1615" cy="1615"/>
          </a:xfrm>
        </p:grpSpPr>
        <p:sp>
          <p:nvSpPr>
            <p:cNvPr id="7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70C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637342" y="2114756"/>
            <a:ext cx="431800" cy="425196"/>
            <a:chOff x="2078" y="1680"/>
            <a:chExt cx="1615" cy="1615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B05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9" name="Group 81"/>
          <p:cNvGrpSpPr>
            <a:grpSpLocks/>
          </p:cNvGrpSpPr>
          <p:nvPr/>
        </p:nvGrpSpPr>
        <p:grpSpPr bwMode="auto">
          <a:xfrm>
            <a:off x="975852" y="1551860"/>
            <a:ext cx="431800" cy="425196"/>
            <a:chOff x="2078" y="1680"/>
            <a:chExt cx="1615" cy="1615"/>
          </a:xfrm>
        </p:grpSpPr>
        <p:sp>
          <p:nvSpPr>
            <p:cNvPr id="9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DF6A13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2948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702" grpId="0" animBg="1"/>
      <p:bldP spid="70703" grpId="0" animBg="1"/>
      <p:bldP spid="70704" grpId="0" animBg="1"/>
      <p:bldP spid="70705" grpId="0" animBg="1"/>
      <p:bldP spid="70706" grpId="0" animBg="1"/>
      <p:bldP spid="70707" grpId="0" animBg="1"/>
      <p:bldP spid="70708" grpId="0" animBg="1"/>
      <p:bldP spid="5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2321"/>
            <a:ext cx="7543800" cy="762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Contoh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Predecessor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(B)	: A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Successor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(A)	: B,C,D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Ancestor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(E) 		: B,A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Descendant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(B) 	: E,F</a:t>
            </a: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19600" y="1524000"/>
            <a:ext cx="609600" cy="600363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911923" y="2514600"/>
            <a:ext cx="609600" cy="600363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419600" y="2514600"/>
            <a:ext cx="609600" cy="600363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928360" y="2511911"/>
            <a:ext cx="609600" cy="600363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057400" y="3489960"/>
            <a:ext cx="609600" cy="600363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733800" y="3566160"/>
            <a:ext cx="609600" cy="600363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943600" y="3563471"/>
            <a:ext cx="609600" cy="600363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20" name="Straight Connector 19"/>
          <p:cNvCxnSpPr>
            <a:stCxn id="10" idx="3"/>
            <a:endCxn id="11" idx="0"/>
          </p:cNvCxnSpPr>
          <p:nvPr/>
        </p:nvCxnSpPr>
        <p:spPr bwMode="auto">
          <a:xfrm flipH="1">
            <a:off x="3216723" y="2036442"/>
            <a:ext cx="1292151" cy="4781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0" idx="5"/>
            <a:endCxn id="13" idx="0"/>
          </p:cNvCxnSpPr>
          <p:nvPr/>
        </p:nvCxnSpPr>
        <p:spPr bwMode="auto">
          <a:xfrm>
            <a:off x="4939926" y="2036442"/>
            <a:ext cx="1293234" cy="4754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" idx="4"/>
            <a:endCxn id="12" idx="0"/>
          </p:cNvCxnSpPr>
          <p:nvPr/>
        </p:nvCxnSpPr>
        <p:spPr bwMode="auto">
          <a:xfrm>
            <a:off x="4724400" y="2124363"/>
            <a:ext cx="0" cy="3902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3"/>
          </p:cNvCxnSpPr>
          <p:nvPr/>
        </p:nvCxnSpPr>
        <p:spPr bwMode="auto">
          <a:xfrm flipH="1">
            <a:off x="2332803" y="3027042"/>
            <a:ext cx="668394" cy="4629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5"/>
            <a:endCxn id="15" idx="0"/>
          </p:cNvCxnSpPr>
          <p:nvPr/>
        </p:nvCxnSpPr>
        <p:spPr bwMode="auto">
          <a:xfrm>
            <a:off x="3432249" y="3027042"/>
            <a:ext cx="606351" cy="5391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3" idx="4"/>
            <a:endCxn id="16" idx="0"/>
          </p:cNvCxnSpPr>
          <p:nvPr/>
        </p:nvCxnSpPr>
        <p:spPr bwMode="auto">
          <a:xfrm>
            <a:off x="6233160" y="3112274"/>
            <a:ext cx="15240" cy="4511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029200" y="42824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Parent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(E) 	: B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292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Sibling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(E) 	: F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29200" y="51771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Degree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(A) 	: 3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6096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9437"/>
            <a:ext cx="50292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Binary Tree(1)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852613"/>
            <a:ext cx="7824788" cy="4243387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batang</a:t>
            </a:r>
            <a:r>
              <a:rPr lang="en-US" sz="2400" dirty="0" smtClean="0"/>
              <a:t>(</a:t>
            </a:r>
            <a:r>
              <a:rPr lang="en-US" sz="2400" i="1" dirty="0" smtClean="0"/>
              <a:t>edge</a:t>
            </a:r>
            <a:r>
              <a:rPr lang="en-US" sz="2400" dirty="0" smtClean="0"/>
              <a:t>)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General 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ree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ym typeface="Wingdings" panose="05000000000000000000" pitchFamily="2" charset="2"/>
              </a:rPr>
              <a:t>Agar </a:t>
            </a:r>
            <a:r>
              <a:rPr lang="en-US" sz="2400" dirty="0" err="1" smtClean="0">
                <a:sym typeface="Wingdings" panose="05000000000000000000" pitchFamily="2" charset="2"/>
              </a:rPr>
              <a:t>lebih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mudah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dalam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pembuatan</a:t>
            </a:r>
            <a:r>
              <a:rPr lang="en-US" sz="2400" dirty="0" smtClean="0">
                <a:sym typeface="Wingdings" panose="05000000000000000000" pitchFamily="2" charset="2"/>
              </a:rPr>
              <a:t> program </a:t>
            </a:r>
            <a:r>
              <a:rPr lang="en-US" sz="2400" dirty="0" err="1" smtClean="0">
                <a:sym typeface="Wingdings" panose="05000000000000000000" pitchFamily="2" charset="2"/>
              </a:rPr>
              <a:t>dan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penelusurannya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ym typeface="Wingdings" panose="05000000000000000000" pitchFamily="2" charset="2"/>
              </a:rPr>
              <a:t>maka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biasanya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pohon</a:t>
            </a:r>
            <a:r>
              <a:rPr lang="en-US" sz="2400" dirty="0" smtClean="0">
                <a:sym typeface="Wingdings" panose="05000000000000000000" pitchFamily="2" charset="2"/>
              </a:rPr>
              <a:t> general </a:t>
            </a:r>
            <a:r>
              <a:rPr lang="en-US" sz="2400" dirty="0" err="1" smtClean="0">
                <a:sym typeface="Wingdings" panose="05000000000000000000" pitchFamily="2" charset="2"/>
              </a:rPr>
              <a:t>akan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diubah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menjadi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pohon</a:t>
            </a:r>
            <a:r>
              <a:rPr lang="en-US" sz="2400" dirty="0" smtClean="0"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ym typeface="Wingdings" panose="05000000000000000000" pitchFamily="2" charset="2"/>
              </a:rPr>
              <a:t>memiliki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batang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i="1" dirty="0" smtClean="0">
                <a:sym typeface="Wingdings" panose="05000000000000000000" pitchFamily="2" charset="2"/>
              </a:rPr>
              <a:t>edge</a:t>
            </a:r>
            <a:r>
              <a:rPr lang="en-US" sz="2400" dirty="0" smtClean="0">
                <a:sym typeface="Wingdings" panose="05000000000000000000" pitchFamily="2" charset="2"/>
              </a:rPr>
              <a:t>) </a:t>
            </a:r>
            <a:r>
              <a:rPr lang="en-US" sz="2400" dirty="0" err="1" smtClean="0">
                <a:sym typeface="Wingdings" panose="05000000000000000000" pitchFamily="2" charset="2"/>
              </a:rPr>
              <a:t>maksimal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dua</a:t>
            </a:r>
            <a:r>
              <a:rPr lang="en-US" sz="2400" dirty="0" smtClean="0">
                <a:sym typeface="Wingdings" panose="05000000000000000000" pitchFamily="2" charset="2"/>
              </a:rPr>
              <a:t>  </a:t>
            </a:r>
            <a:r>
              <a:rPr lang="en-US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Binary Tree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>
              <a:buFontTx/>
              <a:buChar char="-"/>
            </a:pPr>
            <a:endParaRPr lang="en-US" sz="2400" dirty="0" smtClean="0"/>
          </a:p>
          <a:p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6140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56388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Binary Tree(2)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6248400" y="2890837"/>
            <a:ext cx="22860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09600" y="2887662"/>
            <a:ext cx="23622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2711" name="Freeform 7"/>
          <p:cNvSpPr>
            <a:spLocks/>
          </p:cNvSpPr>
          <p:nvPr/>
        </p:nvSpPr>
        <p:spPr bwMode="gray">
          <a:xfrm>
            <a:off x="2765425" y="279082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5554663" y="2790825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gray">
          <a:xfrm flipH="1">
            <a:off x="5561013" y="279400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3875" y="1546562"/>
            <a:ext cx="138050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000" b="1" i="1" dirty="0" smtClean="0">
                <a:solidFill>
                  <a:schemeClr val="bg1"/>
                </a:solidFill>
              </a:rPr>
              <a:t>Binary</a:t>
            </a:r>
          </a:p>
          <a:p>
            <a:pPr algn="ctr" eaLnBrk="0" hangingPunct="0"/>
            <a:r>
              <a:rPr lang="en-US" sz="3000" b="1" i="1" dirty="0" smtClean="0">
                <a:solidFill>
                  <a:schemeClr val="bg1"/>
                </a:solidFill>
              </a:rPr>
              <a:t>Tree</a:t>
            </a:r>
            <a:endParaRPr lang="en-US" sz="3000" i="1" dirty="0">
              <a:solidFill>
                <a:schemeClr val="bg1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62000" y="3249275"/>
            <a:ext cx="2038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Derajat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tertinggi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dari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sebuah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adalah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2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371304" y="3211429"/>
            <a:ext cx="2038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Maksimum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sampai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accent5">
                    <a:lumMod val="25000"/>
                  </a:schemeClr>
                </a:solidFill>
              </a:rPr>
              <a:t>level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/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tingkat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ke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-N : 2</a:t>
            </a:r>
            <a:r>
              <a:rPr lang="en-US" sz="2200" b="1" baseline="30000" dirty="0" smtClean="0">
                <a:solidFill>
                  <a:schemeClr val="accent5">
                    <a:lumMod val="25000"/>
                  </a:schemeClr>
                </a:solidFill>
              </a:rPr>
              <a:t>N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- 1 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429000" y="3749469"/>
            <a:ext cx="23622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343400" y="3019425"/>
            <a:ext cx="533400" cy="91440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581400" y="4010025"/>
            <a:ext cx="20383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Jumlah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maksimum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setiap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accent5">
                    <a:lumMod val="25000"/>
                  </a:schemeClr>
                </a:solidFill>
              </a:rPr>
              <a:t>level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/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tingkat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: 2 </a:t>
            </a:r>
            <a:r>
              <a:rPr lang="en-US" sz="2200" b="1" baseline="30000" dirty="0" smtClean="0">
                <a:solidFill>
                  <a:schemeClr val="accent5">
                    <a:lumMod val="25000"/>
                  </a:schemeClr>
                </a:solidFill>
              </a:rPr>
              <a:t>(N-1)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97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animBg="1"/>
      <p:bldP spid="72709" grpId="0" animBg="1"/>
      <p:bldP spid="72711" grpId="0" animBg="1"/>
      <p:bldP spid="72713" grpId="0" animBg="1"/>
      <p:bldP spid="72722" grpId="0"/>
      <p:bldP spid="21" grpId="0"/>
      <p:bldP spid="26" grpId="0"/>
      <p:bldP spid="28" grpId="0" animBg="1"/>
      <p:bldP spid="27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Binary Tree (3)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67200" y="1524000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590800" y="236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934200" y="33528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867400" y="236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524000" y="3352800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33528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76800" y="33528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cxnSp>
        <p:nvCxnSpPr>
          <p:cNvPr id="16" name="Straight Connector 15"/>
          <p:cNvCxnSpPr>
            <a:stCxn id="9" idx="3"/>
            <a:endCxn id="10" idx="0"/>
          </p:cNvCxnSpPr>
          <p:nvPr/>
        </p:nvCxnSpPr>
        <p:spPr bwMode="auto">
          <a:xfrm rot="5400000">
            <a:off x="3467100" y="1472826"/>
            <a:ext cx="317874" cy="1460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9" idx="5"/>
            <a:endCxn id="12" idx="0"/>
          </p:cNvCxnSpPr>
          <p:nvPr/>
        </p:nvCxnSpPr>
        <p:spPr bwMode="auto">
          <a:xfrm rot="16200000" flipH="1">
            <a:off x="5320926" y="1510926"/>
            <a:ext cx="317874" cy="1384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0" idx="3"/>
            <a:endCxn id="13" idx="0"/>
          </p:cNvCxnSpPr>
          <p:nvPr/>
        </p:nvCxnSpPr>
        <p:spPr bwMode="auto">
          <a:xfrm rot="5400000">
            <a:off x="2019300" y="2692026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0" idx="5"/>
            <a:endCxn id="14" idx="0"/>
          </p:cNvCxnSpPr>
          <p:nvPr/>
        </p:nvCxnSpPr>
        <p:spPr bwMode="auto">
          <a:xfrm rot="16200000" flipH="1">
            <a:off x="3301626" y="2692026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2" idx="3"/>
            <a:endCxn id="15" idx="0"/>
          </p:cNvCxnSpPr>
          <p:nvPr/>
        </p:nvCxnSpPr>
        <p:spPr bwMode="auto">
          <a:xfrm rot="5400000">
            <a:off x="5334000" y="2730126"/>
            <a:ext cx="470274" cy="7750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2" idx="5"/>
            <a:endCxn id="11" idx="0"/>
          </p:cNvCxnSpPr>
          <p:nvPr/>
        </p:nvCxnSpPr>
        <p:spPr bwMode="auto">
          <a:xfrm rot="16200000" flipH="1">
            <a:off x="6578226" y="2692026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Down Arrow Callout 48"/>
          <p:cNvSpPr/>
          <p:nvPr/>
        </p:nvSpPr>
        <p:spPr bwMode="auto">
          <a:xfrm>
            <a:off x="4343400" y="2743200"/>
            <a:ext cx="12954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Left Son</a:t>
            </a:r>
          </a:p>
        </p:txBody>
      </p:sp>
      <p:sp>
        <p:nvSpPr>
          <p:cNvPr id="50" name="Down Arrow Callout 49"/>
          <p:cNvSpPr/>
          <p:nvPr/>
        </p:nvSpPr>
        <p:spPr bwMode="auto">
          <a:xfrm>
            <a:off x="6705600" y="2743200"/>
            <a:ext cx="13716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Right Son</a:t>
            </a:r>
          </a:p>
        </p:txBody>
      </p:sp>
      <p:sp>
        <p:nvSpPr>
          <p:cNvPr id="52" name="Right Arrow Callout 51"/>
          <p:cNvSpPr/>
          <p:nvPr/>
        </p:nvSpPr>
        <p:spPr bwMode="auto">
          <a:xfrm>
            <a:off x="2819400" y="16002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996"/>
            </a:avLst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Root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09600" y="4191000"/>
            <a:ext cx="3657600" cy="17851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Jumlah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maksimum</a:t>
            </a:r>
            <a:r>
              <a:rPr lang="en-US" sz="2200" b="1" dirty="0" smtClean="0">
                <a:solidFill>
                  <a:schemeClr val="tx2"/>
                </a:solidFill>
              </a:rPr>
              <a:t>  node </a:t>
            </a:r>
          </a:p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pada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smtClean="0">
                <a:solidFill>
                  <a:schemeClr val="tx2"/>
                </a:solidFill>
              </a:rPr>
              <a:t>level </a:t>
            </a:r>
            <a:r>
              <a:rPr lang="en-US" sz="2200" b="1" dirty="0" smtClean="0">
                <a:solidFill>
                  <a:schemeClr val="tx2"/>
                </a:solidFill>
              </a:rPr>
              <a:t> 3 </a:t>
            </a:r>
            <a:r>
              <a:rPr lang="en-US" sz="2200" dirty="0" smtClean="0">
                <a:solidFill>
                  <a:schemeClr val="tx2"/>
                </a:solidFill>
              </a:rPr>
              <a:t>	= </a:t>
            </a:r>
            <a:r>
              <a:rPr lang="en-US" sz="2200" b="1" dirty="0" smtClean="0">
                <a:solidFill>
                  <a:srgbClr val="C00000"/>
                </a:solidFill>
              </a:rPr>
              <a:t>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(N-1)	</a:t>
            </a: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029200" y="4191000"/>
            <a:ext cx="3581400" cy="1785104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Maksimum</a:t>
            </a:r>
            <a:r>
              <a:rPr lang="en-US" sz="2200" b="1" dirty="0" smtClean="0">
                <a:solidFill>
                  <a:schemeClr val="tx2"/>
                </a:solidFill>
              </a:rPr>
              <a:t>  node </a:t>
            </a:r>
            <a:r>
              <a:rPr lang="en-US" sz="2200" b="1" dirty="0" err="1" smtClean="0">
                <a:solidFill>
                  <a:schemeClr val="tx2"/>
                </a:solidFill>
              </a:rPr>
              <a:t>sampai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smtClean="0">
                <a:solidFill>
                  <a:schemeClr val="tx2"/>
                </a:solidFill>
              </a:rPr>
              <a:t>level </a:t>
            </a:r>
            <a:r>
              <a:rPr lang="en-US" sz="2200" b="1" dirty="0" smtClean="0">
                <a:solidFill>
                  <a:schemeClr val="tx2"/>
                </a:solidFill>
              </a:rPr>
              <a:t>ke-3 </a:t>
            </a:r>
            <a:r>
              <a:rPr lang="en-US" sz="2200" dirty="0" smtClean="0">
                <a:solidFill>
                  <a:schemeClr val="tx2"/>
                </a:solidFill>
              </a:rPr>
              <a:t>	= </a:t>
            </a:r>
            <a:r>
              <a:rPr lang="en-US" sz="2200" b="1" dirty="0" smtClean="0">
                <a:solidFill>
                  <a:srgbClr val="C00000"/>
                </a:solidFill>
              </a:rPr>
              <a:t>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N</a:t>
            </a:r>
            <a:r>
              <a:rPr lang="en-US" sz="2200" b="1" dirty="0" smtClean="0">
                <a:solidFill>
                  <a:srgbClr val="C00000"/>
                </a:solidFill>
              </a:rPr>
              <a:t> - 1 </a:t>
            </a:r>
          </a:p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</a:p>
          <a:p>
            <a:pPr algn="l" eaLnBrk="0" hangingPunct="0"/>
            <a:endParaRPr lang="en-US" sz="2200" b="1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 bwMode="auto">
          <a:xfrm>
            <a:off x="5715000" y="1752600"/>
            <a:ext cx="11430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Parent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09600" y="4862052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(3-1)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09600" y="5198808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baseline="30000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2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09600" y="5547852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4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029200" y="4876800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          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2200" b="1" dirty="0" smtClean="0">
                <a:solidFill>
                  <a:srgbClr val="C00000"/>
                </a:solidFill>
              </a:rPr>
              <a:t>- 1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029200" y="5211096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baseline="30000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8 - 1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029200" y="5562600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7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2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9" grpId="0" animBg="1"/>
      <p:bldP spid="50" grpId="0" animBg="1"/>
      <p:bldP spid="5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FF"/>
      </a:lt1>
      <a:dk2>
        <a:srgbClr val="220D8D"/>
      </a:dk2>
      <a:lt2>
        <a:srgbClr val="C0C0C0"/>
      </a:lt2>
      <a:accent1>
        <a:srgbClr val="E5730B"/>
      </a:accent1>
      <a:accent2>
        <a:srgbClr val="4FB0E1"/>
      </a:accent2>
      <a:accent3>
        <a:srgbClr val="FFFFFF"/>
      </a:accent3>
      <a:accent4>
        <a:srgbClr val="000000"/>
      </a:accent4>
      <a:accent5>
        <a:srgbClr val="F0BCAA"/>
      </a:accent5>
      <a:accent6>
        <a:srgbClr val="479FCC"/>
      </a:accent6>
      <a:hlink>
        <a:srgbClr val="1A72D2"/>
      </a:hlink>
      <a:folHlink>
        <a:srgbClr val="AAC8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5730B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F0BCA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Curs</Template>
  <TotalTime>8648</TotalTime>
  <Words>1177</Words>
  <Application>Microsoft Office PowerPoint</Application>
  <PresentationFormat>On-screen Show (4:3)</PresentationFormat>
  <Paragraphs>424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Aharoni</vt:lpstr>
      <vt:lpstr>Arial</vt:lpstr>
      <vt:lpstr>Arial Rounded MT Bold</vt:lpstr>
      <vt:lpstr>Courier New</vt:lpstr>
      <vt:lpstr>Verdana</vt:lpstr>
      <vt:lpstr>Wingdings</vt:lpstr>
      <vt:lpstr>Office Theme</vt:lpstr>
      <vt:lpstr>Image</vt:lpstr>
      <vt:lpstr>PowerPoint Presentation</vt:lpstr>
      <vt:lpstr>Pendahuluan</vt:lpstr>
      <vt:lpstr>Struktur Tree(1)</vt:lpstr>
      <vt:lpstr>Struktur Tree(2)</vt:lpstr>
      <vt:lpstr>Terminologi Tree</vt:lpstr>
      <vt:lpstr>Contoh Tree</vt:lpstr>
      <vt:lpstr>Binary Tree(1)</vt:lpstr>
      <vt:lpstr>Binary Tree(2)</vt:lpstr>
      <vt:lpstr>Binary Tree (3)</vt:lpstr>
      <vt:lpstr>Jenis Binary Tree</vt:lpstr>
      <vt:lpstr>Pembuatan Binary Tree</vt:lpstr>
      <vt:lpstr>Data Masukan    Binary Tree(1)</vt:lpstr>
      <vt:lpstr>Data Masukan    Binary Tree(2)</vt:lpstr>
      <vt:lpstr>General Tree    Binary Tree(1) </vt:lpstr>
      <vt:lpstr>General Tree    Binary Tree(2) </vt:lpstr>
      <vt:lpstr>Implementasi di Program (1)</vt:lpstr>
      <vt:lpstr>Implementasi di Program (2)</vt:lpstr>
      <vt:lpstr>Implementasi di Program (3)</vt:lpstr>
      <vt:lpstr>Implementasi di Program (4)</vt:lpstr>
      <vt:lpstr>Latihan(1)</vt:lpstr>
      <vt:lpstr>Jawaban Latihan 1.a</vt:lpstr>
      <vt:lpstr>Jawaban Latihan 1.b.</vt:lpstr>
      <vt:lpstr>Latihan(2)</vt:lpstr>
      <vt:lpstr>Materi Minggu Depan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</dc:title>
  <dc:creator>Tati Harihayati</dc:creator>
  <cp:lastModifiedBy>Tati Harihayati</cp:lastModifiedBy>
  <cp:revision>76</cp:revision>
  <dcterms:created xsi:type="dcterms:W3CDTF">2015-05-25T01:07:22Z</dcterms:created>
  <dcterms:modified xsi:type="dcterms:W3CDTF">2020-07-06T03:11:00Z</dcterms:modified>
</cp:coreProperties>
</file>