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2892" autoAdjust="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51982A-1A9C-4D5B-91CD-20660E3764EC}" type="datetimeFigureOut">
              <a:rPr lang="en-US" smtClean="0"/>
              <a:t>7/2/2020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35F316-3931-42E9-A403-39721CF52D9F}" type="slidenum">
              <a:rPr lang="en-US" smtClean="0"/>
              <a:t>‹#›</a:t>
            </a:fld>
            <a:endParaRPr lang="en-US"/>
          </a:p>
        </p:txBody>
      </p:sp>
    </p:spTree>
    <p:extLst>
      <p:ext uri="{BB962C8B-B14F-4D97-AF65-F5344CB8AC3E}">
        <p14:creationId xmlns:p14="http://schemas.microsoft.com/office/powerpoint/2010/main" val="172299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back again to the Reading and Writing for</a:t>
            </a:r>
            <a:r>
              <a:rPr lang="en-US" baseline="0" dirty="0" smtClean="0"/>
              <a:t> Academic Essay. Today’s lesson is about Argumentative Essay.  I want to show you what argumentative essay is </a:t>
            </a:r>
            <a:r>
              <a:rPr lang="en-US" baseline="0" dirty="0" smtClean="0"/>
              <a:t>. So </a:t>
            </a:r>
            <a:r>
              <a:rPr lang="en-US" baseline="0" dirty="0" smtClean="0"/>
              <a:t>while reading, you can understand author’s point of view: the purpose and the message, then you can write one effectively. </a:t>
            </a:r>
            <a:endParaRPr lang="en-US" dirty="0"/>
          </a:p>
        </p:txBody>
      </p:sp>
      <p:sp>
        <p:nvSpPr>
          <p:cNvPr id="4" name="Slide Number Placeholder 3"/>
          <p:cNvSpPr>
            <a:spLocks noGrp="1"/>
          </p:cNvSpPr>
          <p:nvPr>
            <p:ph type="sldNum" sz="quarter" idx="10"/>
          </p:nvPr>
        </p:nvSpPr>
        <p:spPr/>
        <p:txBody>
          <a:bodyPr/>
          <a:lstStyle/>
          <a:p>
            <a:fld id="{1D35F316-3931-42E9-A403-39721CF52D9F}" type="slidenum">
              <a:rPr lang="en-US" smtClean="0"/>
              <a:t>1</a:t>
            </a:fld>
            <a:endParaRPr lang="en-US"/>
          </a:p>
        </p:txBody>
      </p:sp>
    </p:spTree>
    <p:extLst>
      <p:ext uri="{BB962C8B-B14F-4D97-AF65-F5344CB8AC3E}">
        <p14:creationId xmlns:p14="http://schemas.microsoft.com/office/powerpoint/2010/main" val="346963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previous lessons, we</a:t>
            </a:r>
            <a:r>
              <a:rPr lang="en-US" baseline="0" dirty="0" smtClean="0"/>
              <a:t> discussed essay structure. But now the focus is essay as a text. Texts are written for a variety of purposes, using different forms and standards of composition. There is an author behind everything you read. Using his writing, author expresses his thoughts, feelings, and opinions. Whatever his status, he works from a personal point of view. That point of view is reflected in (1) the </a:t>
            </a:r>
            <a:r>
              <a:rPr lang="en-US" i="1" baseline="0" dirty="0" smtClean="0"/>
              <a:t>purpose</a:t>
            </a:r>
            <a:r>
              <a:rPr lang="en-US" i="0" baseline="0" dirty="0" smtClean="0"/>
              <a:t> of a piece of writing; as well as (2) its tone – the expressions of the author’s attitude and feeling. </a:t>
            </a:r>
          </a:p>
          <a:p>
            <a:endParaRPr lang="en-US" i="0" baseline="0" dirty="0" smtClean="0"/>
          </a:p>
          <a:p>
            <a:r>
              <a:rPr lang="en-US" i="0" baseline="0" dirty="0" smtClean="0"/>
              <a:t>Although there are three common purposes, many scientists classify texts into </a:t>
            </a:r>
            <a:r>
              <a:rPr lang="en-US" i="1" baseline="0" dirty="0" smtClean="0"/>
              <a:t>factual text</a:t>
            </a:r>
            <a:r>
              <a:rPr lang="en-US" i="0" baseline="0" dirty="0" smtClean="0"/>
              <a:t> and </a:t>
            </a:r>
            <a:r>
              <a:rPr lang="en-US" i="1" baseline="0" dirty="0" smtClean="0"/>
              <a:t>literary text</a:t>
            </a:r>
            <a:r>
              <a:rPr lang="en-US" i="0" baseline="0" dirty="0" smtClean="0"/>
              <a:t>. Factual text types include such types as factual description, recount and persuasive. Literary text types include such types as poetry, narrative and personal response.  Focusing to the aim of this lesson, that is, academic essay, now we learn about persuasive essay after all along the way factual descriptive essay was discussed.  To convince the readers, persuasive essay needs solid reasoning and evidence. It must be structured properly. One of persuasive essays is argumentative essay.  </a:t>
            </a:r>
            <a:endParaRPr lang="en-US" dirty="0"/>
          </a:p>
        </p:txBody>
      </p:sp>
      <p:sp>
        <p:nvSpPr>
          <p:cNvPr id="4" name="Slide Number Placeholder 3"/>
          <p:cNvSpPr>
            <a:spLocks noGrp="1"/>
          </p:cNvSpPr>
          <p:nvPr>
            <p:ph type="sldNum" sz="quarter" idx="10"/>
          </p:nvPr>
        </p:nvSpPr>
        <p:spPr/>
        <p:txBody>
          <a:bodyPr/>
          <a:lstStyle/>
          <a:p>
            <a:fld id="{1D35F316-3931-42E9-A403-39721CF52D9F}" type="slidenum">
              <a:rPr lang="en-US" smtClean="0"/>
              <a:t>2</a:t>
            </a:fld>
            <a:endParaRPr lang="en-US"/>
          </a:p>
        </p:txBody>
      </p:sp>
    </p:spTree>
    <p:extLst>
      <p:ext uri="{BB962C8B-B14F-4D97-AF65-F5344CB8AC3E}">
        <p14:creationId xmlns:p14="http://schemas.microsoft.com/office/powerpoint/2010/main" val="75406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Authors write with a reason</a:t>
            </a:r>
            <a:r>
              <a:rPr lang="en-US" baseline="0" dirty="0" smtClean="0"/>
              <a:t> in mind and you can better evaluate their ideas by determining what that reason is. The author’s reason for writing is also called the </a:t>
            </a:r>
            <a:r>
              <a:rPr lang="en-US" b="1" baseline="0" dirty="0" smtClean="0"/>
              <a:t>purpose</a:t>
            </a:r>
            <a:r>
              <a:rPr lang="en-US" b="0" baseline="0" dirty="0" smtClean="0"/>
              <a:t> of a selection. Three common purposes are: (1) to inform, to give information about a specific topic. Author with this purpose wish to provide facts that will explain or teach something to readers; (2) to persuade, to convince the reader to agree with the author’s point of view on a specific topic discussed. Author with this purpose may give facts, but their main goal is to argue or prove a point to readers; and (3) to entertain, to amuse and delight; to appeal to the reader’s senses and imagination. Authors with this purpose entertain in various ways through fiction or non-fiction.</a:t>
            </a:r>
            <a:endParaRPr lang="en-US" dirty="0"/>
          </a:p>
        </p:txBody>
      </p:sp>
      <p:sp>
        <p:nvSpPr>
          <p:cNvPr id="4" name="Slide Number Placeholder 3"/>
          <p:cNvSpPr>
            <a:spLocks noGrp="1"/>
          </p:cNvSpPr>
          <p:nvPr>
            <p:ph type="sldNum" sz="quarter" idx="10"/>
          </p:nvPr>
        </p:nvSpPr>
        <p:spPr/>
        <p:txBody>
          <a:bodyPr/>
          <a:lstStyle/>
          <a:p>
            <a:fld id="{1D35F316-3931-42E9-A403-39721CF52D9F}" type="slidenum">
              <a:rPr lang="en-US" smtClean="0"/>
              <a:t>3</a:t>
            </a:fld>
            <a:endParaRPr lang="en-US"/>
          </a:p>
        </p:txBody>
      </p:sp>
    </p:spTree>
    <p:extLst>
      <p:ext uri="{BB962C8B-B14F-4D97-AF65-F5344CB8AC3E}">
        <p14:creationId xmlns:p14="http://schemas.microsoft.com/office/powerpoint/2010/main" val="80429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example, (1) the main</a:t>
            </a:r>
            <a:r>
              <a:rPr lang="en-US" baseline="0" dirty="0" smtClean="0"/>
              <a:t> idea</a:t>
            </a:r>
            <a:r>
              <a:rPr lang="en-US" dirty="0" smtClean="0"/>
              <a:t> for an informative essay about</a:t>
            </a:r>
            <a:r>
              <a:rPr lang="en-US" baseline="0" dirty="0" smtClean="0"/>
              <a:t> “</a:t>
            </a:r>
            <a:r>
              <a:rPr lang="en-US" i="1" baseline="0" dirty="0" smtClean="0"/>
              <a:t>watching television</a:t>
            </a:r>
            <a:r>
              <a:rPr lang="en-US" i="0" baseline="0" dirty="0" smtClean="0"/>
              <a:t>” might be “</a:t>
            </a:r>
            <a:r>
              <a:rPr lang="en-US" dirty="0" smtClean="0"/>
              <a:t>American children spend nearly as much time watching TV as they do in school.” The author may then create</a:t>
            </a:r>
            <a:r>
              <a:rPr lang="en-US" baseline="0" dirty="0" smtClean="0"/>
              <a:t> thesis statement discuss </a:t>
            </a:r>
            <a:r>
              <a:rPr lang="en-US" dirty="0" smtClean="0"/>
              <a:t>evidence from research studies that show how many hours children watch TV;</a:t>
            </a:r>
            <a:r>
              <a:rPr lang="en-US" baseline="0" dirty="0" smtClean="0"/>
              <a:t> (2) meanwhile the main idea for persuasive text with the same topic might be “</a:t>
            </a:r>
            <a:r>
              <a:rPr lang="en-US" dirty="0" smtClean="0"/>
              <a:t>Parents should not allow their children to watch more than two hours of TV each day.” The author might write</a:t>
            </a:r>
            <a:r>
              <a:rPr lang="en-US" baseline="0" dirty="0" smtClean="0"/>
              <a:t> thesis statement provide details about negative impact of such passive watching and the benefits of spending more time reading, studying playing outdoors, and more; (3) Finally the main idea of humorous essay might be </a:t>
            </a:r>
            <a:r>
              <a:rPr lang="en-US" dirty="0" smtClean="0"/>
              <a:t>I’m very proud to say that my family always sits down to dinner together; there are five of us, my husband and me, our son and daughter, and the TV set.”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fld id="{1D35F316-3931-42E9-A403-39721CF52D9F}" type="slidenum">
              <a:rPr lang="en-US" smtClean="0"/>
              <a:t>4</a:t>
            </a:fld>
            <a:endParaRPr lang="en-US"/>
          </a:p>
        </p:txBody>
      </p:sp>
    </p:spTree>
    <p:extLst>
      <p:ext uri="{BB962C8B-B14F-4D97-AF65-F5344CB8AC3E}">
        <p14:creationId xmlns:p14="http://schemas.microsoft.com/office/powerpoint/2010/main" val="1702722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necessarily they suggest the author’s main purpose?</a:t>
            </a:r>
            <a:r>
              <a:rPr lang="en-US" baseline="0" dirty="0" smtClean="0"/>
              <a:t> Often they do.  As you probably concluded, the main purpose of cover 1 is to inform; the main purpose of </a:t>
            </a:r>
            <a:r>
              <a:rPr lang="en-US" i="1" baseline="0" dirty="0" smtClean="0"/>
              <a:t>Fast-Food Nation</a:t>
            </a:r>
            <a:r>
              <a:rPr lang="en-US" i="0" baseline="0" dirty="0" smtClean="0"/>
              <a:t> is to persuade; the subtitle “</a:t>
            </a:r>
            <a:r>
              <a:rPr lang="en-US" i="1" baseline="0" dirty="0" smtClean="0"/>
              <a:t>Dark side of the All-American Meal</a:t>
            </a:r>
            <a:r>
              <a:rPr lang="en-US" i="0" baseline="0" dirty="0" smtClean="0"/>
              <a:t>” notifies it; and the main purpose of the timeless story </a:t>
            </a:r>
            <a:r>
              <a:rPr lang="en-US" i="1" baseline="0" dirty="0" smtClean="0"/>
              <a:t>The Call of the Wild</a:t>
            </a:r>
            <a:r>
              <a:rPr lang="en-US" i="0" baseline="0" dirty="0" smtClean="0"/>
              <a:t> is to entertain. </a:t>
            </a:r>
            <a:r>
              <a:rPr lang="en-US" i="1" baseline="0" dirty="0" smtClean="0"/>
              <a:t> </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D35F316-3931-42E9-A403-39721CF52D9F}" type="slidenum">
              <a:rPr lang="en-US" smtClean="0"/>
              <a:t>5</a:t>
            </a:fld>
            <a:endParaRPr lang="en-US"/>
          </a:p>
        </p:txBody>
      </p:sp>
    </p:spTree>
    <p:extLst>
      <p:ext uri="{BB962C8B-B14F-4D97-AF65-F5344CB8AC3E}">
        <p14:creationId xmlns:p14="http://schemas.microsoft.com/office/powerpoint/2010/main" val="1254001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argumentative essay is a piece of writing that takes a stance on an issue. In a good argumentative essay, a writer attempts to persuade readers to understand and support their point of view about a topic by stating their reasoning and providing evidence. The reasoning and evidence develop</a:t>
            </a:r>
            <a:r>
              <a:rPr lang="en-US" sz="1200" kern="1200" baseline="0" dirty="0" smtClean="0">
                <a:solidFill>
                  <a:schemeClr val="tx1"/>
                </a:solidFill>
                <a:effectLst/>
                <a:latin typeface="+mn-lt"/>
                <a:ea typeface="+mn-ea"/>
                <a:cs typeface="+mn-cs"/>
              </a:rPr>
              <a:t> arguments to support your claims. </a:t>
            </a:r>
          </a:p>
        </p:txBody>
      </p:sp>
      <p:sp>
        <p:nvSpPr>
          <p:cNvPr id="4" name="Slide Number Placeholder 3"/>
          <p:cNvSpPr>
            <a:spLocks noGrp="1"/>
          </p:cNvSpPr>
          <p:nvPr>
            <p:ph type="sldNum" sz="quarter" idx="10"/>
          </p:nvPr>
        </p:nvSpPr>
        <p:spPr/>
        <p:txBody>
          <a:bodyPr/>
          <a:lstStyle/>
          <a:p>
            <a:fld id="{1D35F316-3931-42E9-A403-39721CF52D9F}" type="slidenum">
              <a:rPr lang="en-US" smtClean="0"/>
              <a:t>6</a:t>
            </a:fld>
            <a:endParaRPr lang="en-US"/>
          </a:p>
        </p:txBody>
      </p:sp>
    </p:spTree>
    <p:extLst>
      <p:ext uri="{BB962C8B-B14F-4D97-AF65-F5344CB8AC3E}">
        <p14:creationId xmlns:p14="http://schemas.microsoft.com/office/powerpoint/2010/main" val="4278264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give you two argumentative essay for you to read</a:t>
            </a:r>
            <a:r>
              <a:rPr lang="en-US" baseline="0" dirty="0" smtClean="0"/>
              <a:t> and learn in separate documents.</a:t>
            </a:r>
            <a:endParaRPr lang="en-US" dirty="0"/>
          </a:p>
        </p:txBody>
      </p:sp>
      <p:sp>
        <p:nvSpPr>
          <p:cNvPr id="4" name="Slide Number Placeholder 3"/>
          <p:cNvSpPr>
            <a:spLocks noGrp="1"/>
          </p:cNvSpPr>
          <p:nvPr>
            <p:ph type="sldNum" sz="quarter" idx="10"/>
          </p:nvPr>
        </p:nvSpPr>
        <p:spPr/>
        <p:txBody>
          <a:bodyPr/>
          <a:lstStyle/>
          <a:p>
            <a:fld id="{1D35F316-3931-42E9-A403-39721CF52D9F}" type="slidenum">
              <a:rPr lang="en-US" smtClean="0"/>
              <a:t>7</a:t>
            </a:fld>
            <a:endParaRPr lang="en-US"/>
          </a:p>
        </p:txBody>
      </p:sp>
    </p:spTree>
    <p:extLst>
      <p:ext uri="{BB962C8B-B14F-4D97-AF65-F5344CB8AC3E}">
        <p14:creationId xmlns:p14="http://schemas.microsoft.com/office/powerpoint/2010/main" val="3716897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these</a:t>
            </a:r>
            <a:r>
              <a:rPr lang="en-US" baseline="0" dirty="0" smtClean="0"/>
              <a:t> questions to ensure you develop your lower-and higher-order thinking skills ranging from demonstrating knowledge and understanding to in-depth evaluation.</a:t>
            </a:r>
            <a:endParaRPr lang="en-US" dirty="0"/>
          </a:p>
        </p:txBody>
      </p:sp>
      <p:sp>
        <p:nvSpPr>
          <p:cNvPr id="4" name="Slide Number Placeholder 3"/>
          <p:cNvSpPr>
            <a:spLocks noGrp="1"/>
          </p:cNvSpPr>
          <p:nvPr>
            <p:ph type="sldNum" sz="quarter" idx="10"/>
          </p:nvPr>
        </p:nvSpPr>
        <p:spPr/>
        <p:txBody>
          <a:bodyPr/>
          <a:lstStyle/>
          <a:p>
            <a:fld id="{1D35F316-3931-42E9-A403-39721CF52D9F}" type="slidenum">
              <a:rPr lang="en-US" smtClean="0"/>
              <a:t>8</a:t>
            </a:fld>
            <a:endParaRPr lang="en-US"/>
          </a:p>
        </p:txBody>
      </p:sp>
    </p:spTree>
    <p:extLst>
      <p:ext uri="{BB962C8B-B14F-4D97-AF65-F5344CB8AC3E}">
        <p14:creationId xmlns:p14="http://schemas.microsoft.com/office/powerpoint/2010/main" val="2842365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a:t>
            </a:r>
            <a:r>
              <a:rPr lang="en-US" baseline="0" dirty="0" smtClean="0"/>
              <a:t> talk a lot about argumentative essays after you learn the essays assigned. Thank you and hope you find a great ideas on these argumentative essays. </a:t>
            </a:r>
            <a:endParaRPr lang="en-US" dirty="0"/>
          </a:p>
        </p:txBody>
      </p:sp>
      <p:sp>
        <p:nvSpPr>
          <p:cNvPr id="4" name="Slide Number Placeholder 3"/>
          <p:cNvSpPr>
            <a:spLocks noGrp="1"/>
          </p:cNvSpPr>
          <p:nvPr>
            <p:ph type="sldNum" sz="quarter" idx="10"/>
          </p:nvPr>
        </p:nvSpPr>
        <p:spPr/>
        <p:txBody>
          <a:bodyPr/>
          <a:lstStyle/>
          <a:p>
            <a:fld id="{1D35F316-3931-42E9-A403-39721CF52D9F}" type="slidenum">
              <a:rPr lang="en-US" smtClean="0"/>
              <a:t>9</a:t>
            </a:fld>
            <a:endParaRPr lang="en-US"/>
          </a:p>
        </p:txBody>
      </p:sp>
    </p:spTree>
    <p:extLst>
      <p:ext uri="{BB962C8B-B14F-4D97-AF65-F5344CB8AC3E}">
        <p14:creationId xmlns:p14="http://schemas.microsoft.com/office/powerpoint/2010/main" val="380950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Argumentative Essay</a:t>
            </a:r>
            <a:endParaRPr lang="en-US" dirty="0"/>
          </a:p>
        </p:txBody>
      </p:sp>
      <p:sp>
        <p:nvSpPr>
          <p:cNvPr id="3" name="Subtitle 2"/>
          <p:cNvSpPr>
            <a:spLocks noGrp="1"/>
          </p:cNvSpPr>
          <p:nvPr>
            <p:ph type="subTitle" idx="1"/>
          </p:nvPr>
        </p:nvSpPr>
        <p:spPr/>
        <p:txBody>
          <a:bodyPr/>
          <a:lstStyle/>
          <a:p>
            <a:r>
              <a:rPr lang="en-US" dirty="0" smtClean="0"/>
              <a:t>Persuasive Text</a:t>
            </a:r>
          </a:p>
          <a:p>
            <a:endParaRPr lang="en-US" dirty="0"/>
          </a:p>
          <a:p>
            <a:pPr algn="r"/>
            <a:r>
              <a:rPr lang="en-US" sz="1400" dirty="0" smtClean="0"/>
              <a:t>Dr. Retno </a:t>
            </a:r>
            <a:r>
              <a:rPr lang="en-US" sz="1400" dirty="0" err="1" smtClean="0"/>
              <a:t>Purwani</a:t>
            </a:r>
            <a:r>
              <a:rPr lang="en-US" sz="1400" dirty="0" smtClean="0"/>
              <a:t> Sari, </a:t>
            </a:r>
            <a:r>
              <a:rPr lang="en-US" sz="1400" dirty="0" err="1" smtClean="0"/>
              <a:t>M.Hum</a:t>
            </a:r>
            <a:r>
              <a:rPr lang="en-US" sz="1400" dirty="0" smtClean="0"/>
              <a:t>.</a:t>
            </a:r>
            <a:endParaRPr lang="en-US" sz="1400" dirty="0"/>
          </a:p>
        </p:txBody>
      </p:sp>
    </p:spTree>
    <p:extLst>
      <p:ext uri="{BB962C8B-B14F-4D97-AF65-F5344CB8AC3E}">
        <p14:creationId xmlns:p14="http://schemas.microsoft.com/office/powerpoint/2010/main" val="2806772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618" y="612343"/>
            <a:ext cx="8708375" cy="590915"/>
          </a:xfrm>
        </p:spPr>
        <p:txBody>
          <a:bodyPr>
            <a:normAutofit fontScale="90000"/>
          </a:bodyPr>
          <a:lstStyle/>
          <a:p>
            <a:pPr algn="ctr"/>
            <a:r>
              <a:rPr lang="en-US" b="1" dirty="0" smtClean="0"/>
              <a:t>ESSAY AS A TEXT</a:t>
            </a:r>
            <a:endParaRPr lang="en-US" b="1" dirty="0"/>
          </a:p>
        </p:txBody>
      </p:sp>
      <p:cxnSp>
        <p:nvCxnSpPr>
          <p:cNvPr id="54" name="Straight Connector 53"/>
          <p:cNvCxnSpPr>
            <a:endCxn id="11" idx="1"/>
          </p:cNvCxnSpPr>
          <p:nvPr/>
        </p:nvCxnSpPr>
        <p:spPr>
          <a:xfrm>
            <a:off x="8525537" y="1828241"/>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532313" y="2641931"/>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8419579" y="4383045"/>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94527" y="2641931"/>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670099" y="1990579"/>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8521875" y="5287005"/>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4" idx="2"/>
          </p:cNvCxnSpPr>
          <p:nvPr/>
        </p:nvCxnSpPr>
        <p:spPr>
          <a:xfrm flipH="1">
            <a:off x="3130533" y="2926903"/>
            <a:ext cx="1" cy="572035"/>
          </a:xfrm>
          <a:prstGeom prst="line">
            <a:avLst/>
          </a:prstGeom>
        </p:spPr>
        <p:style>
          <a:lnRef idx="1">
            <a:schemeClr val="accent1"/>
          </a:lnRef>
          <a:fillRef idx="0">
            <a:schemeClr val="accent1"/>
          </a:fillRef>
          <a:effectRef idx="0">
            <a:schemeClr val="accent1"/>
          </a:effectRef>
          <a:fontRef idx="minor">
            <a:schemeClr val="tx1"/>
          </a:fontRef>
        </p:style>
      </p:cxnSp>
      <p:grpSp>
        <p:nvGrpSpPr>
          <p:cNvPr id="68" name="Group 67"/>
          <p:cNvGrpSpPr/>
          <p:nvPr/>
        </p:nvGrpSpPr>
        <p:grpSpPr>
          <a:xfrm>
            <a:off x="432936" y="1565195"/>
            <a:ext cx="11562310" cy="4863885"/>
            <a:chOff x="432936" y="1565195"/>
            <a:chExt cx="11562310" cy="4863885"/>
          </a:xfrm>
        </p:grpSpPr>
        <p:sp>
          <p:nvSpPr>
            <p:cNvPr id="14" name="Rounded Rectangle 13"/>
            <p:cNvSpPr/>
            <p:nvPr/>
          </p:nvSpPr>
          <p:spPr>
            <a:xfrm>
              <a:off x="8650797" y="5902987"/>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Personal Response</a:t>
              </a:r>
              <a:endParaRPr lang="en-US" sz="1400" dirty="0"/>
            </a:p>
          </p:txBody>
        </p:sp>
        <p:sp>
          <p:nvSpPr>
            <p:cNvPr id="3" name="Rounded Rectangle 2"/>
            <p:cNvSpPr/>
            <p:nvPr/>
          </p:nvSpPr>
          <p:spPr>
            <a:xfrm>
              <a:off x="4376222" y="2399740"/>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ESSAY</a:t>
              </a:r>
            </a:p>
          </p:txBody>
        </p:sp>
        <p:sp>
          <p:nvSpPr>
            <p:cNvPr id="4" name="Rounded Rectangle 3"/>
            <p:cNvSpPr/>
            <p:nvPr/>
          </p:nvSpPr>
          <p:spPr>
            <a:xfrm>
              <a:off x="2322605" y="2400810"/>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Essay Structure</a:t>
              </a:r>
              <a:endParaRPr lang="en-US" sz="1400" dirty="0"/>
            </a:p>
          </p:txBody>
        </p:sp>
        <p:sp>
          <p:nvSpPr>
            <p:cNvPr id="5" name="Rounded Rectangle 4"/>
            <p:cNvSpPr/>
            <p:nvPr/>
          </p:nvSpPr>
          <p:spPr>
            <a:xfrm>
              <a:off x="432936" y="3235892"/>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Concluding Paragraph</a:t>
              </a:r>
              <a:endParaRPr lang="en-US" sz="1400" dirty="0"/>
            </a:p>
          </p:txBody>
        </p:sp>
        <p:sp>
          <p:nvSpPr>
            <p:cNvPr id="6" name="Rounded Rectangle 5"/>
            <p:cNvSpPr/>
            <p:nvPr/>
          </p:nvSpPr>
          <p:spPr>
            <a:xfrm>
              <a:off x="432936" y="2400817"/>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Body of Paragraph</a:t>
              </a:r>
              <a:endParaRPr lang="en-US" sz="1400" dirty="0"/>
            </a:p>
          </p:txBody>
        </p:sp>
        <p:sp>
          <p:nvSpPr>
            <p:cNvPr id="7" name="Rounded Rectangle 6"/>
            <p:cNvSpPr/>
            <p:nvPr/>
          </p:nvSpPr>
          <p:spPr>
            <a:xfrm>
              <a:off x="432937" y="1590794"/>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Introductory Paragraph</a:t>
              </a:r>
              <a:endParaRPr lang="en-US" sz="1400" dirty="0"/>
            </a:p>
          </p:txBody>
        </p:sp>
        <p:sp>
          <p:nvSpPr>
            <p:cNvPr id="8" name="Rounded Rectangle 7">
              <a:hlinkClick r:id="rId3" action="ppaction://hlinksldjump"/>
            </p:cNvPr>
            <p:cNvSpPr/>
            <p:nvPr/>
          </p:nvSpPr>
          <p:spPr>
            <a:xfrm>
              <a:off x="4407211" y="3461330"/>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0000"/>
                  </a:solidFill>
                </a:rPr>
                <a:t>Text Types</a:t>
              </a:r>
              <a:endParaRPr lang="en-US" sz="1400" b="1" dirty="0">
                <a:solidFill>
                  <a:srgbClr val="FF0000"/>
                </a:solidFill>
              </a:endParaRPr>
            </a:p>
          </p:txBody>
        </p:sp>
        <p:sp>
          <p:nvSpPr>
            <p:cNvPr id="9" name="Rounded Rectangle 8"/>
            <p:cNvSpPr/>
            <p:nvPr/>
          </p:nvSpPr>
          <p:spPr>
            <a:xfrm>
              <a:off x="6810123" y="2392452"/>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Factual</a:t>
              </a:r>
              <a:endParaRPr lang="en-US" sz="1400" dirty="0"/>
            </a:p>
          </p:txBody>
        </p:sp>
        <p:sp>
          <p:nvSpPr>
            <p:cNvPr id="10" name="Rounded Rectangle 9"/>
            <p:cNvSpPr/>
            <p:nvPr/>
          </p:nvSpPr>
          <p:spPr>
            <a:xfrm>
              <a:off x="6810123" y="4095957"/>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Literary</a:t>
              </a:r>
              <a:endParaRPr lang="en-US" sz="1400" dirty="0"/>
            </a:p>
          </p:txBody>
        </p:sp>
        <p:sp>
          <p:nvSpPr>
            <p:cNvPr id="11" name="Rounded Rectangle 10"/>
            <p:cNvSpPr/>
            <p:nvPr/>
          </p:nvSpPr>
          <p:spPr>
            <a:xfrm>
              <a:off x="8647410" y="1565195"/>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Factual Description</a:t>
              </a:r>
              <a:endParaRPr lang="en-US" sz="1400" dirty="0"/>
            </a:p>
          </p:txBody>
        </p:sp>
        <p:sp>
          <p:nvSpPr>
            <p:cNvPr id="12" name="Rounded Rectangle 11"/>
            <p:cNvSpPr/>
            <p:nvPr/>
          </p:nvSpPr>
          <p:spPr>
            <a:xfrm>
              <a:off x="8638273" y="2382029"/>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recount</a:t>
              </a:r>
              <a:endParaRPr lang="en-US" sz="1400" dirty="0"/>
            </a:p>
          </p:txBody>
        </p:sp>
        <p:sp>
          <p:nvSpPr>
            <p:cNvPr id="13" name="Rounded Rectangle 12"/>
            <p:cNvSpPr/>
            <p:nvPr/>
          </p:nvSpPr>
          <p:spPr>
            <a:xfrm>
              <a:off x="8638272" y="3351763"/>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Persuasive</a:t>
              </a:r>
              <a:endParaRPr lang="en-US" sz="1400" dirty="0"/>
            </a:p>
          </p:txBody>
        </p:sp>
        <p:sp>
          <p:nvSpPr>
            <p:cNvPr id="15" name="Rounded Rectangle 14"/>
            <p:cNvSpPr/>
            <p:nvPr/>
          </p:nvSpPr>
          <p:spPr>
            <a:xfrm>
              <a:off x="8650800" y="5012486"/>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Narrative</a:t>
              </a:r>
              <a:endParaRPr lang="en-US" sz="1400" dirty="0"/>
            </a:p>
          </p:txBody>
        </p:sp>
        <p:sp>
          <p:nvSpPr>
            <p:cNvPr id="16" name="Rounded Rectangle 15"/>
            <p:cNvSpPr/>
            <p:nvPr/>
          </p:nvSpPr>
          <p:spPr>
            <a:xfrm>
              <a:off x="8641146" y="4147999"/>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Poetry</a:t>
              </a:r>
              <a:endParaRPr lang="en-US" sz="1400" dirty="0"/>
            </a:p>
          </p:txBody>
        </p:sp>
        <p:sp>
          <p:nvSpPr>
            <p:cNvPr id="17" name="Rounded Rectangle 16">
              <a:hlinkClick r:id="rId4" action="ppaction://hlinksldjump"/>
            </p:cNvPr>
            <p:cNvSpPr/>
            <p:nvPr/>
          </p:nvSpPr>
          <p:spPr>
            <a:xfrm>
              <a:off x="10379389" y="3348596"/>
              <a:ext cx="1615857" cy="526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0000"/>
                  </a:solidFill>
                </a:rPr>
                <a:t>Argumentative</a:t>
              </a:r>
              <a:endParaRPr lang="en-US" sz="1400" b="1" dirty="0">
                <a:solidFill>
                  <a:srgbClr val="FF0000"/>
                </a:solidFill>
              </a:endParaRPr>
            </a:p>
          </p:txBody>
        </p:sp>
        <p:cxnSp>
          <p:nvCxnSpPr>
            <p:cNvPr id="19" name="Straight Connector 18"/>
            <p:cNvCxnSpPr>
              <a:stCxn id="3" idx="1"/>
              <a:endCxn id="4" idx="3"/>
            </p:cNvCxnSpPr>
            <p:nvPr/>
          </p:nvCxnSpPr>
          <p:spPr>
            <a:xfrm flipH="1">
              <a:off x="3938462" y="2662787"/>
              <a:ext cx="437760" cy="10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 idx="2"/>
            </p:cNvCxnSpPr>
            <p:nvPr/>
          </p:nvCxnSpPr>
          <p:spPr>
            <a:xfrm flipH="1">
              <a:off x="5184150" y="2925833"/>
              <a:ext cx="1" cy="535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3"/>
              <a:endCxn id="4" idx="1"/>
            </p:cNvCxnSpPr>
            <p:nvPr/>
          </p:nvCxnSpPr>
          <p:spPr>
            <a:xfrm flipV="1">
              <a:off x="2048793" y="2663857"/>
              <a:ext cx="273812" cy="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4" idx="0"/>
            </p:cNvCxnSpPr>
            <p:nvPr/>
          </p:nvCxnSpPr>
          <p:spPr>
            <a:xfrm flipH="1" flipV="1">
              <a:off x="3130533" y="1853840"/>
              <a:ext cx="1" cy="546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3"/>
            </p:cNvCxnSpPr>
            <p:nvPr/>
          </p:nvCxnSpPr>
          <p:spPr>
            <a:xfrm flipV="1">
              <a:off x="2048794" y="1853840"/>
              <a:ext cx="108173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 idx="3"/>
            </p:cNvCxnSpPr>
            <p:nvPr/>
          </p:nvCxnSpPr>
          <p:spPr>
            <a:xfrm flipV="1">
              <a:off x="2048793" y="3498938"/>
              <a:ext cx="108174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8" idx="3"/>
            </p:cNvCxnSpPr>
            <p:nvPr/>
          </p:nvCxnSpPr>
          <p:spPr>
            <a:xfrm flipV="1">
              <a:off x="6023068" y="3724376"/>
              <a:ext cx="36390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424553" y="2645075"/>
              <a:ext cx="0" cy="174530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424553" y="2642972"/>
              <a:ext cx="3855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424553" y="4390377"/>
              <a:ext cx="3855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516400" y="1825653"/>
              <a:ext cx="0" cy="1794369"/>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57" name="Straight Connector 56"/>
          <p:cNvCxnSpPr/>
          <p:nvPr/>
        </p:nvCxnSpPr>
        <p:spPr>
          <a:xfrm>
            <a:off x="8517699" y="1825653"/>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532313" y="3618959"/>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0257121" y="3617956"/>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29599" y="4385759"/>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521875" y="6176351"/>
            <a:ext cx="12187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515101" y="4387166"/>
            <a:ext cx="0" cy="179436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358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Types</a:t>
            </a:r>
            <a:endParaRPr lang="en-US" dirty="0"/>
          </a:p>
        </p:txBody>
      </p:sp>
      <p:sp>
        <p:nvSpPr>
          <p:cNvPr id="3" name="Content Placeholder 2"/>
          <p:cNvSpPr>
            <a:spLocks noGrp="1"/>
          </p:cNvSpPr>
          <p:nvPr>
            <p:ph idx="1"/>
          </p:nvPr>
        </p:nvSpPr>
        <p:spPr/>
        <p:txBody>
          <a:bodyPr/>
          <a:lstStyle/>
          <a:p>
            <a:pPr marL="0" indent="0">
              <a:buNone/>
            </a:pPr>
            <a:r>
              <a:rPr lang="en-US" dirty="0" smtClean="0"/>
              <a:t>Text are written for a variety of purposes. Three common purposes are:</a:t>
            </a:r>
          </a:p>
          <a:p>
            <a:pPr>
              <a:buAutoNum type="arabicPeriod"/>
            </a:pPr>
            <a:r>
              <a:rPr lang="en-US" dirty="0" smtClean="0"/>
              <a:t>To inform </a:t>
            </a:r>
            <a:r>
              <a:rPr lang="en-US" dirty="0" smtClean="0">
                <a:sym typeface="Symbol" panose="05050102010706020507" pitchFamily="18" charset="2"/>
              </a:rPr>
              <a:t> to give information about a specific topic;</a:t>
            </a:r>
          </a:p>
          <a:p>
            <a:pPr>
              <a:buAutoNum type="arabicPeriod"/>
            </a:pPr>
            <a:r>
              <a:rPr lang="en-US" dirty="0" smtClean="0">
                <a:sym typeface="Symbol" panose="05050102010706020507" pitchFamily="18" charset="2"/>
              </a:rPr>
              <a:t>To persuade  to convince the reader to agree with the author’s point of view on a specific topic; and</a:t>
            </a:r>
          </a:p>
          <a:p>
            <a:pPr>
              <a:buAutoNum type="arabicPeriod"/>
            </a:pPr>
            <a:r>
              <a:rPr lang="en-US" dirty="0" smtClean="0">
                <a:sym typeface="Symbol" panose="05050102010706020507" pitchFamily="18" charset="2"/>
              </a:rPr>
              <a:t>To entertain  to amuse and delight; to appeal to the reader’s senses and imagination.</a:t>
            </a:r>
            <a:endParaRPr lang="en-US" dirty="0"/>
          </a:p>
        </p:txBody>
      </p:sp>
    </p:spTree>
    <p:extLst>
      <p:ext uri="{BB962C8B-B14F-4D97-AF65-F5344CB8AC3E}">
        <p14:creationId xmlns:p14="http://schemas.microsoft.com/office/powerpoint/2010/main" val="63531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732" y="1417320"/>
            <a:ext cx="8915400" cy="3977640"/>
          </a:xfrm>
        </p:spPr>
        <p:txBody>
          <a:bodyPr/>
          <a:lstStyle/>
          <a:p>
            <a:pPr>
              <a:buAutoNum type="arabicPeriod"/>
            </a:pPr>
            <a:r>
              <a:rPr lang="en-US" dirty="0" smtClean="0"/>
              <a:t>American children spend nearly as much time watching TV as they do in school</a:t>
            </a:r>
          </a:p>
          <a:p>
            <a:pPr>
              <a:buAutoNum type="arabicPeriod"/>
            </a:pPr>
            <a:r>
              <a:rPr lang="en-US" dirty="0" smtClean="0"/>
              <a:t>Parents should not allow their children to watch more than two hours of TV each day.</a:t>
            </a:r>
          </a:p>
          <a:p>
            <a:pPr>
              <a:buAutoNum type="arabicPeriod"/>
            </a:pPr>
            <a:r>
              <a:rPr lang="en-US" dirty="0" smtClean="0"/>
              <a:t>I’m very proud to say that my family always sits down to dinner together; there are five of us, my husband and me, our son and daughter, and the TV set.</a:t>
            </a:r>
            <a:endParaRPr lang="en-US" dirty="0"/>
          </a:p>
        </p:txBody>
      </p:sp>
    </p:spTree>
    <p:extLst>
      <p:ext uri="{BB962C8B-B14F-4D97-AF65-F5344CB8AC3E}">
        <p14:creationId xmlns:p14="http://schemas.microsoft.com/office/powerpoint/2010/main" val="215604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sldjump"/>
              </a:rPr>
              <a:t>Study!</a:t>
            </a:r>
            <a:endParaRPr lang="en-US" dirty="0"/>
          </a:p>
        </p:txBody>
      </p:sp>
      <p:pic>
        <p:nvPicPr>
          <p:cNvPr id="4" name="Picture 3"/>
          <p:cNvPicPr>
            <a:picLocks noChangeAspect="1"/>
          </p:cNvPicPr>
          <p:nvPr/>
        </p:nvPicPr>
        <p:blipFill>
          <a:blip r:embed="rId4"/>
          <a:stretch>
            <a:fillRect/>
          </a:stretch>
        </p:blipFill>
        <p:spPr>
          <a:xfrm>
            <a:off x="2592925" y="1666875"/>
            <a:ext cx="2488456" cy="3286125"/>
          </a:xfrm>
          <a:prstGeom prst="rect">
            <a:avLst/>
          </a:prstGeom>
        </p:spPr>
      </p:pic>
      <p:pic>
        <p:nvPicPr>
          <p:cNvPr id="5" name="Picture 4"/>
          <p:cNvPicPr>
            <a:picLocks noChangeAspect="1"/>
          </p:cNvPicPr>
          <p:nvPr/>
        </p:nvPicPr>
        <p:blipFill>
          <a:blip r:embed="rId5"/>
          <a:stretch>
            <a:fillRect/>
          </a:stretch>
        </p:blipFill>
        <p:spPr>
          <a:xfrm>
            <a:off x="5361622" y="1666875"/>
            <a:ext cx="2107185" cy="3286125"/>
          </a:xfrm>
          <a:prstGeom prst="rect">
            <a:avLst/>
          </a:prstGeom>
        </p:spPr>
      </p:pic>
      <p:pic>
        <p:nvPicPr>
          <p:cNvPr id="6" name="Picture 5"/>
          <p:cNvPicPr>
            <a:picLocks noChangeAspect="1"/>
          </p:cNvPicPr>
          <p:nvPr/>
        </p:nvPicPr>
        <p:blipFill>
          <a:blip r:embed="rId6"/>
          <a:stretch>
            <a:fillRect/>
          </a:stretch>
        </p:blipFill>
        <p:spPr>
          <a:xfrm>
            <a:off x="7733808" y="1695219"/>
            <a:ext cx="2189657" cy="3257782"/>
          </a:xfrm>
          <a:prstGeom prst="rect">
            <a:avLst/>
          </a:prstGeom>
        </p:spPr>
      </p:pic>
      <p:sp>
        <p:nvSpPr>
          <p:cNvPr id="7" name="Rectangle 6"/>
          <p:cNvSpPr/>
          <p:nvPr/>
        </p:nvSpPr>
        <p:spPr>
          <a:xfrm>
            <a:off x="3627120" y="5242560"/>
            <a:ext cx="289560" cy="335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 name="Rectangle 7"/>
          <p:cNvSpPr/>
          <p:nvPr/>
        </p:nvSpPr>
        <p:spPr>
          <a:xfrm>
            <a:off x="6186614" y="5242560"/>
            <a:ext cx="289560" cy="335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9" name="Rectangle 8"/>
          <p:cNvSpPr/>
          <p:nvPr/>
        </p:nvSpPr>
        <p:spPr>
          <a:xfrm>
            <a:off x="8539076" y="5242560"/>
            <a:ext cx="289560" cy="335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Tree>
    <p:extLst>
      <p:ext uri="{BB962C8B-B14F-4D97-AF65-F5344CB8AC3E}">
        <p14:creationId xmlns:p14="http://schemas.microsoft.com/office/powerpoint/2010/main" val="4238477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17430"/>
            <a:ext cx="8911687" cy="1280890"/>
          </a:xfrm>
        </p:spPr>
        <p:txBody>
          <a:bodyPr/>
          <a:lstStyle/>
          <a:p>
            <a:r>
              <a:rPr lang="en-US" dirty="0" smtClean="0"/>
              <a:t>Argumentative Essay</a:t>
            </a:r>
            <a:endParaRPr lang="en-US" dirty="0"/>
          </a:p>
        </p:txBody>
      </p:sp>
      <p:sp>
        <p:nvSpPr>
          <p:cNvPr id="3" name="Content Placeholder 2"/>
          <p:cNvSpPr>
            <a:spLocks noGrp="1"/>
          </p:cNvSpPr>
          <p:nvPr>
            <p:ph idx="1"/>
          </p:nvPr>
        </p:nvSpPr>
        <p:spPr/>
        <p:txBody>
          <a:bodyPr/>
          <a:lstStyle/>
          <a:p>
            <a:pPr marL="0" indent="0">
              <a:buNone/>
            </a:pPr>
            <a:r>
              <a:rPr lang="en-US" dirty="0" smtClean="0"/>
              <a:t>An argumentative essay is written with a purpose to take a position on an issue and give several reasons, supported by evidence, for agreeing with that position.</a:t>
            </a:r>
            <a:endParaRPr lang="en-US" dirty="0"/>
          </a:p>
        </p:txBody>
      </p:sp>
    </p:spTree>
    <p:extLst>
      <p:ext uri="{BB962C8B-B14F-4D97-AF65-F5344CB8AC3E}">
        <p14:creationId xmlns:p14="http://schemas.microsoft.com/office/powerpoint/2010/main" val="3855155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a:t>
            </a:r>
            <a:endParaRPr lang="en-US" dirty="0"/>
          </a:p>
        </p:txBody>
      </p:sp>
      <p:sp>
        <p:nvSpPr>
          <p:cNvPr id="3" name="Content Placeholder 2"/>
          <p:cNvSpPr>
            <a:spLocks noGrp="1"/>
          </p:cNvSpPr>
          <p:nvPr>
            <p:ph idx="1"/>
          </p:nvPr>
        </p:nvSpPr>
        <p:spPr/>
        <p:txBody>
          <a:bodyPr/>
          <a:lstStyle/>
          <a:p>
            <a:pPr marL="0" indent="0">
              <a:buNone/>
            </a:pPr>
            <a:r>
              <a:rPr lang="en-US" dirty="0" smtClean="0"/>
              <a:t>An argumentative </a:t>
            </a:r>
            <a:r>
              <a:rPr lang="en-US" dirty="0"/>
              <a:t>e</a:t>
            </a:r>
            <a:r>
              <a:rPr lang="en-US" dirty="0" smtClean="0"/>
              <a:t>xample 1</a:t>
            </a:r>
          </a:p>
          <a:p>
            <a:pPr marL="0" indent="0">
              <a:buNone/>
            </a:pPr>
            <a:r>
              <a:rPr lang="en-US" dirty="0" smtClean="0"/>
              <a:t>An argumentative example 2</a:t>
            </a:r>
            <a:endParaRPr lang="en-US" dirty="0"/>
          </a:p>
        </p:txBody>
      </p:sp>
    </p:spTree>
    <p:extLst>
      <p:ext uri="{BB962C8B-B14F-4D97-AF65-F5344CB8AC3E}">
        <p14:creationId xmlns:p14="http://schemas.microsoft.com/office/powerpoint/2010/main" val="3516641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lstStyle/>
          <a:p>
            <a:pPr>
              <a:buAutoNum type="arabicPeriod"/>
            </a:pPr>
            <a:r>
              <a:rPr lang="en-US" dirty="0" smtClean="0"/>
              <a:t>Do both argumentative essays have a straightforward structure of essays?</a:t>
            </a:r>
          </a:p>
          <a:p>
            <a:pPr>
              <a:buAutoNum type="arabicPeriod"/>
            </a:pPr>
            <a:r>
              <a:rPr lang="en-US" dirty="0" smtClean="0"/>
              <a:t>Do they develop an argument?</a:t>
            </a:r>
          </a:p>
          <a:p>
            <a:pPr>
              <a:buAutoNum type="arabicPeriod"/>
            </a:pPr>
            <a:r>
              <a:rPr lang="en-US" dirty="0" smtClean="0"/>
              <a:t>What is thesis statement for each essay?</a:t>
            </a:r>
          </a:p>
          <a:p>
            <a:pPr>
              <a:buAutoNum type="arabicPeriod"/>
            </a:pPr>
            <a:r>
              <a:rPr lang="en-US" dirty="0" smtClean="0"/>
              <a:t>How each essay develop its argument?</a:t>
            </a:r>
          </a:p>
          <a:p>
            <a:pPr>
              <a:buAutoNum type="arabicPeriod"/>
            </a:pPr>
            <a:r>
              <a:rPr lang="en-US" dirty="0" smtClean="0"/>
              <a:t>What facts does each essay use to support its claim?</a:t>
            </a:r>
          </a:p>
          <a:p>
            <a:pPr>
              <a:buAutoNum type="arabicPeriod"/>
            </a:pPr>
            <a:r>
              <a:rPr lang="en-US" dirty="0" smtClean="0"/>
              <a:t>Do these essay use personal opinion and/or experience to back up the point?</a:t>
            </a:r>
          </a:p>
          <a:p>
            <a:pPr marL="0" indent="0">
              <a:buNone/>
            </a:pPr>
            <a:endParaRPr lang="en-US" dirty="0"/>
          </a:p>
        </p:txBody>
      </p:sp>
    </p:spTree>
    <p:extLst>
      <p:ext uri="{BB962C8B-B14F-4D97-AF65-F5344CB8AC3E}">
        <p14:creationId xmlns:p14="http://schemas.microsoft.com/office/powerpoint/2010/main" val="1972720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644" y="3092990"/>
            <a:ext cx="8911687" cy="1280890"/>
          </a:xfrm>
        </p:spPr>
        <p:txBody>
          <a:bodyPr/>
          <a:lstStyle/>
          <a:p>
            <a:r>
              <a:rPr lang="en-US" dirty="0" smtClean="0"/>
              <a:t>Let’s find more</a:t>
            </a:r>
            <a:endParaRPr lang="en-US" dirty="0"/>
          </a:p>
        </p:txBody>
      </p:sp>
    </p:spTree>
    <p:extLst>
      <p:ext uri="{BB962C8B-B14F-4D97-AF65-F5344CB8AC3E}">
        <p14:creationId xmlns:p14="http://schemas.microsoft.com/office/powerpoint/2010/main" val="254072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605</TotalTime>
  <Words>1071</Words>
  <Application>Microsoft Office PowerPoint</Application>
  <PresentationFormat>Widescreen</PresentationFormat>
  <Paragraphs>67</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Symbol</vt:lpstr>
      <vt:lpstr>Wingdings 3</vt:lpstr>
      <vt:lpstr>Wisp</vt:lpstr>
      <vt:lpstr>Argumentative Essay</vt:lpstr>
      <vt:lpstr>ESSAY AS A TEXT</vt:lpstr>
      <vt:lpstr>Text Types</vt:lpstr>
      <vt:lpstr>PowerPoint Presentation</vt:lpstr>
      <vt:lpstr>Study!</vt:lpstr>
      <vt:lpstr>Argumentative Essay</vt:lpstr>
      <vt:lpstr>Read</vt:lpstr>
      <vt:lpstr>Critical thinking</vt:lpstr>
      <vt:lpstr>Let’s find more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Retno</dc:creator>
  <cp:lastModifiedBy>Retno</cp:lastModifiedBy>
  <cp:revision>36</cp:revision>
  <dcterms:created xsi:type="dcterms:W3CDTF">2020-07-02T00:29:42Z</dcterms:created>
  <dcterms:modified xsi:type="dcterms:W3CDTF">2020-07-02T13:27:33Z</dcterms:modified>
</cp:coreProperties>
</file>