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9" r:id="rId4"/>
  </p:sldMasterIdLst>
  <p:notesMasterIdLst>
    <p:notesMasterId r:id="rId22"/>
  </p:notesMasterIdLst>
  <p:sldIdLst>
    <p:sldId id="256" r:id="rId5"/>
    <p:sldId id="387" r:id="rId6"/>
    <p:sldId id="388" r:id="rId7"/>
    <p:sldId id="399" r:id="rId8"/>
    <p:sldId id="400" r:id="rId9"/>
    <p:sldId id="401" r:id="rId10"/>
    <p:sldId id="402" r:id="rId11"/>
    <p:sldId id="403" r:id="rId12"/>
    <p:sldId id="404" r:id="rId13"/>
    <p:sldId id="405" r:id="rId14"/>
    <p:sldId id="406" r:id="rId15"/>
    <p:sldId id="407" r:id="rId16"/>
    <p:sldId id="408" r:id="rId17"/>
    <p:sldId id="410" r:id="rId18"/>
    <p:sldId id="411" r:id="rId19"/>
    <p:sldId id="412" r:id="rId20"/>
    <p:sldId id="377"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9896" autoAdjust="0"/>
  </p:normalViewPr>
  <p:slideViewPr>
    <p:cSldViewPr>
      <p:cViewPr varScale="1">
        <p:scale>
          <a:sx n="66" d="100"/>
          <a:sy n="66" d="100"/>
        </p:scale>
        <p:origin x="151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7/14/2020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ctr"/>
            <a:fld id="{882B0537-26E3-4DDF-AF3C-8F15C807AAE8}" type="datetime8">
              <a:rPr lang="en-US" sz="2000" smtClean="0">
                <a:solidFill>
                  <a:srgbClr val="FFFFFF"/>
                </a:solidFill>
              </a:rPr>
              <a:pPr algn="ctr"/>
              <a:t>7/14/2020 11:05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r>
              <a:rPr lang="nn-NO" smtClean="0"/>
              <a:t>Sidang Tesis Opsi Teknologi Informasi – Institut Teknologi Bandung 2010</a:t>
            </a:r>
            <a:endParaRPr lang="en-US" sz="2400"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26" name="Picture 25" descr="logo.png"/>
          <p:cNvPicPr>
            <a:picLocks noChangeAspect="1"/>
          </p:cNvPicPr>
          <p:nvPr userDrawn="1"/>
        </p:nvPicPr>
        <p:blipFill>
          <a:blip r:embed="rId2"/>
          <a:stretch>
            <a:fillRect/>
          </a:stretch>
        </p:blipFill>
        <p:spPr>
          <a:xfrm>
            <a:off x="228600" y="4953000"/>
            <a:ext cx="1755711" cy="1767736"/>
          </a:xfrm>
          <a:prstGeom prst="rect">
            <a:avLst/>
          </a:prstGeom>
        </p:spPr>
      </p:pic>
    </p:spTree>
    <p:extLst>
      <p:ext uri="{BB962C8B-B14F-4D97-AF65-F5344CB8AC3E}">
        <p14:creationId xmlns:p14="http://schemas.microsoft.com/office/powerpoint/2010/main" val="106728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55866006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01683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76779810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628083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30822363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4617165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65729310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440EDB7-F7B6-4106-B134-6FA1A729EA77}" type="datetime8">
              <a:rPr lang="en-US" smtClean="0"/>
              <a:pPr/>
              <a:t>7/14/2020 11:05 AM</a:t>
            </a:fld>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896AE-FB7B-4299-9D1C-E122EF7F3F23}" type="datetime8">
              <a:rPr lang="en-US" smtClean="0"/>
              <a:pPr/>
              <a:t>7/14/2020 11:05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descr="logo.png"/>
          <p:cNvPicPr>
            <a:picLocks noChangeAspect="1"/>
          </p:cNvPicPr>
          <p:nvPr userDrawn="1"/>
        </p:nvPicPr>
        <p:blipFill>
          <a:blip r:embed="rId2"/>
          <a:stretch>
            <a:fillRect/>
          </a:stretch>
        </p:blipFill>
        <p:spPr>
          <a:xfrm>
            <a:off x="7543800" y="609600"/>
            <a:ext cx="1288751" cy="1297578"/>
          </a:xfrm>
          <a:prstGeom prst="rect">
            <a:avLst/>
          </a:prstGeom>
        </p:spPr>
      </p:pic>
      <p:sp>
        <p:nvSpPr>
          <p:cNvPr id="8" name="Rectangle 7"/>
          <p:cNvSpPr/>
          <p:nvPr userDrawn="1"/>
        </p:nvSpPr>
        <p:spPr>
          <a:xfrm>
            <a:off x="0" y="6553200"/>
            <a:ext cx="9144000" cy="304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01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1320017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9E503-3B53-48A4-B4F0-A5B8941EF20B}" type="datetime8">
              <a:rPr lang="en-US" smtClean="0"/>
              <a:pPr/>
              <a:t>7/14/2020 11:05 AM</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Tree>
    <p:extLst>
      <p:ext uri="{BB962C8B-B14F-4D97-AF65-F5344CB8AC3E}">
        <p14:creationId xmlns:p14="http://schemas.microsoft.com/office/powerpoint/2010/main" val="3003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98152269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47246924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3" name="Footer Placeholder 2"/>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4" name="Slide Number Placeholder 3"/>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28678609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89672672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2796061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E166C-C820-40A0-BBC3-AC2E5EDD4755}" type="datetime8">
              <a:rPr lang="en-US" smtClean="0">
                <a:solidFill>
                  <a:schemeClr val="tx2"/>
                </a:solidFill>
              </a:rPr>
              <a:pPr/>
              <a:t>7/14/2020 11:05 AM</a:t>
            </a:fld>
            <a:endParaRPr lang="en-US" sz="1400" dirty="0">
              <a:solidFill>
                <a:schemeClr val="tx2"/>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85227829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703" r:id="rId17"/>
    <p:sldLayoutId id="2147483702" r:id="rId18"/>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0" y="2590800"/>
            <a:ext cx="8991600" cy="1066800"/>
          </a:xfrm>
        </p:spPr>
        <p:txBody>
          <a:bodyPr>
            <a:noAutofit/>
          </a:bodyPr>
          <a:lstStyle/>
          <a:p>
            <a:pPr algn="ctr"/>
            <a:r>
              <a:rPr lang="en-US" sz="3000" b="1" dirty="0" smtClean="0">
                <a:solidFill>
                  <a:schemeClr val="tx1"/>
                </a:solidFill>
              </a:rPr>
              <a:t>PERTEMUAN </a:t>
            </a:r>
            <a:r>
              <a:rPr lang="en-US" sz="3000" b="1" dirty="0" smtClean="0">
                <a:solidFill>
                  <a:schemeClr val="tx1"/>
                </a:solidFill>
              </a:rPr>
              <a:t>13</a:t>
            </a:r>
            <a:r>
              <a:rPr lang="en-US" sz="1800" b="1" dirty="0" smtClean="0">
                <a:solidFill>
                  <a:schemeClr val="tx1"/>
                </a:solidFill>
              </a:rPr>
              <a:t/>
            </a:r>
            <a:br>
              <a:rPr lang="en-US" sz="1800" b="1" dirty="0" smtClean="0">
                <a:solidFill>
                  <a:schemeClr val="tx1"/>
                </a:solidFill>
              </a:rPr>
            </a:br>
            <a:r>
              <a:rPr lang="en-US" sz="2400" b="1" dirty="0" smtClean="0">
                <a:solidFill>
                  <a:schemeClr val="tx1"/>
                </a:solidFill>
              </a:rPr>
              <a:t>(</a:t>
            </a:r>
            <a:r>
              <a:rPr lang="en-US" sz="2400" b="1" dirty="0" err="1" smtClean="0">
                <a:solidFill>
                  <a:schemeClr val="tx1"/>
                </a:solidFill>
              </a:rPr>
              <a:t>Literatur</a:t>
            </a:r>
            <a:r>
              <a:rPr lang="en-US" sz="2400" b="1" dirty="0" smtClean="0">
                <a:solidFill>
                  <a:schemeClr val="tx1"/>
                </a:solidFill>
              </a:rPr>
              <a:t> Review / </a:t>
            </a:r>
            <a:r>
              <a:rPr lang="en-US" sz="2400" b="1" dirty="0" err="1" smtClean="0">
                <a:solidFill>
                  <a:schemeClr val="tx1"/>
                </a:solidFill>
              </a:rPr>
              <a:t>Studi</a:t>
            </a:r>
            <a:r>
              <a:rPr lang="en-US" sz="2400" b="1" dirty="0" smtClean="0">
                <a:solidFill>
                  <a:schemeClr val="tx1"/>
                </a:solidFill>
              </a:rPr>
              <a:t> </a:t>
            </a:r>
            <a:r>
              <a:rPr lang="en-US" sz="2400" b="1" dirty="0" err="1" smtClean="0">
                <a:solidFill>
                  <a:schemeClr val="tx1"/>
                </a:solidFill>
              </a:rPr>
              <a:t>Pustaka</a:t>
            </a:r>
            <a:r>
              <a:rPr lang="en-US" sz="2400" b="1" dirty="0" smtClean="0">
                <a:solidFill>
                  <a:schemeClr val="tx1"/>
                </a:solidFill>
              </a:rPr>
              <a:t> Bag.2)</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Cara Membuat Literatur Review</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a:bodyPr>
          <a:lstStyle/>
          <a:p>
            <a:pPr marL="0" indent="0">
              <a:buNone/>
            </a:pPr>
            <a:r>
              <a:rPr lang="id-ID" sz="3000" b="1" dirty="0"/>
              <a:t>5. Literature Review</a:t>
            </a:r>
            <a:r>
              <a:rPr lang="id-ID" sz="3000" b="1" i="1" dirty="0"/>
              <a:t> </a:t>
            </a:r>
            <a:r>
              <a:rPr lang="id-ID" sz="3000" b="1" dirty="0"/>
              <a:t>atau Studi Pustaka Dapat Digali Dengan : </a:t>
            </a:r>
          </a:p>
          <a:p>
            <a:pPr marL="927100" marR="646729" lvl="2" algn="just">
              <a:lnSpc>
                <a:spcPts val="2960"/>
              </a:lnSpc>
              <a:spcBef>
                <a:spcPts val="148"/>
              </a:spcBef>
            </a:pPr>
            <a:r>
              <a:rPr lang="id-ID" dirty="0">
                <a:latin typeface="Arial"/>
                <a:cs typeface="Arial"/>
              </a:rPr>
              <a:t>Me</a:t>
            </a:r>
            <a:r>
              <a:rPr lang="id-ID" spc="4" dirty="0">
                <a:latin typeface="Arial"/>
                <a:cs typeface="Arial"/>
              </a:rPr>
              <a:t>n</a:t>
            </a:r>
            <a:r>
              <a:rPr lang="id-ID" dirty="0">
                <a:latin typeface="Arial"/>
                <a:cs typeface="Arial"/>
              </a:rPr>
              <a:t>c</a:t>
            </a:r>
            <a:r>
              <a:rPr lang="id-ID" spc="9" dirty="0">
                <a:latin typeface="Arial"/>
                <a:cs typeface="Arial"/>
              </a:rPr>
              <a:t>a</a:t>
            </a:r>
            <a:r>
              <a:rPr lang="id-ID" dirty="0">
                <a:latin typeface="Arial"/>
                <a:cs typeface="Arial"/>
              </a:rPr>
              <a:t>ri</a:t>
            </a:r>
            <a:r>
              <a:rPr lang="id-ID" spc="-79" dirty="0">
                <a:latin typeface="Arial"/>
                <a:cs typeface="Arial"/>
              </a:rPr>
              <a:t> </a:t>
            </a:r>
            <a:r>
              <a:rPr lang="id-ID" dirty="0">
                <a:latin typeface="Arial"/>
                <a:cs typeface="Arial"/>
              </a:rPr>
              <a:t>k</a:t>
            </a:r>
            <a:r>
              <a:rPr lang="id-ID" spc="9" dirty="0">
                <a:latin typeface="Arial"/>
                <a:cs typeface="Arial"/>
              </a:rPr>
              <a:t>e</a:t>
            </a:r>
            <a:r>
              <a:rPr lang="id-ID" dirty="0">
                <a:latin typeface="Arial"/>
                <a:cs typeface="Arial"/>
              </a:rPr>
              <a:t>s</a:t>
            </a:r>
            <a:r>
              <a:rPr lang="id-ID" spc="9" dirty="0">
                <a:latin typeface="Arial"/>
                <a:cs typeface="Arial"/>
              </a:rPr>
              <a:t>a</a:t>
            </a:r>
            <a:r>
              <a:rPr lang="id-ID" dirty="0">
                <a:latin typeface="Arial"/>
                <a:cs typeface="Arial"/>
              </a:rPr>
              <a:t>ma</a:t>
            </a:r>
            <a:r>
              <a:rPr lang="id-ID" spc="4" dirty="0">
                <a:latin typeface="Arial"/>
                <a:cs typeface="Arial"/>
              </a:rPr>
              <a:t>a</a:t>
            </a:r>
            <a:r>
              <a:rPr lang="id-ID" dirty="0">
                <a:latin typeface="Arial"/>
                <a:cs typeface="Arial"/>
              </a:rPr>
              <a:t>n</a:t>
            </a:r>
            <a:r>
              <a:rPr lang="id-ID" spc="-109" dirty="0">
                <a:latin typeface="Arial"/>
                <a:cs typeface="Arial"/>
              </a:rPr>
              <a:t> </a:t>
            </a:r>
            <a:r>
              <a:rPr lang="id-ID" spc="34" dirty="0">
                <a:latin typeface="Arial"/>
                <a:cs typeface="Arial"/>
              </a:rPr>
              <a:t>(</a:t>
            </a:r>
            <a:r>
              <a:rPr lang="id-ID" i="1" dirty="0">
                <a:latin typeface="Arial"/>
                <a:cs typeface="Arial"/>
              </a:rPr>
              <a:t>Comp</a:t>
            </a:r>
            <a:r>
              <a:rPr lang="id-ID" i="1" spc="9" dirty="0">
                <a:latin typeface="Arial"/>
                <a:cs typeface="Arial"/>
              </a:rPr>
              <a:t>a</a:t>
            </a:r>
            <a:r>
              <a:rPr lang="id-ID" i="1" dirty="0">
                <a:latin typeface="Arial"/>
                <a:cs typeface="Arial"/>
              </a:rPr>
              <a:t>r</a:t>
            </a:r>
            <a:r>
              <a:rPr lang="id-ID" i="1" spc="14" dirty="0">
                <a:latin typeface="Arial"/>
                <a:cs typeface="Arial"/>
              </a:rPr>
              <a:t>e</a:t>
            </a:r>
            <a:r>
              <a:rPr lang="id-ID" dirty="0">
                <a:latin typeface="Arial"/>
                <a:cs typeface="Arial"/>
              </a:rPr>
              <a:t>)</a:t>
            </a:r>
          </a:p>
          <a:p>
            <a:pPr marL="927100" lvl="2" algn="just">
              <a:lnSpc>
                <a:spcPts val="3219"/>
              </a:lnSpc>
              <a:spcBef>
                <a:spcPts val="1192"/>
              </a:spcBef>
            </a:pPr>
            <a:r>
              <a:rPr lang="id-ID" dirty="0">
                <a:latin typeface="Arial"/>
                <a:cs typeface="Arial"/>
              </a:rPr>
              <a:t>Me</a:t>
            </a:r>
            <a:r>
              <a:rPr lang="id-ID" spc="4" dirty="0">
                <a:latin typeface="Arial"/>
                <a:cs typeface="Arial"/>
              </a:rPr>
              <a:t>n</a:t>
            </a:r>
            <a:r>
              <a:rPr lang="id-ID" dirty="0">
                <a:latin typeface="Arial"/>
                <a:cs typeface="Arial"/>
              </a:rPr>
              <a:t>c</a:t>
            </a:r>
            <a:r>
              <a:rPr lang="id-ID" spc="9" dirty="0">
                <a:latin typeface="Arial"/>
                <a:cs typeface="Arial"/>
              </a:rPr>
              <a:t>a</a:t>
            </a:r>
            <a:r>
              <a:rPr lang="id-ID" dirty="0">
                <a:latin typeface="Arial"/>
                <a:cs typeface="Arial"/>
              </a:rPr>
              <a:t>ri</a:t>
            </a:r>
            <a:r>
              <a:rPr lang="id-ID" spc="-79" dirty="0">
                <a:latin typeface="Arial"/>
                <a:cs typeface="Arial"/>
              </a:rPr>
              <a:t> </a:t>
            </a:r>
            <a:r>
              <a:rPr lang="id-ID" dirty="0">
                <a:latin typeface="Arial"/>
                <a:cs typeface="Arial"/>
              </a:rPr>
              <a:t>k</a:t>
            </a:r>
            <a:r>
              <a:rPr lang="id-ID" spc="9" dirty="0">
                <a:latin typeface="Arial"/>
                <a:cs typeface="Arial"/>
              </a:rPr>
              <a:t>e</a:t>
            </a:r>
            <a:r>
              <a:rPr lang="id-ID" dirty="0">
                <a:latin typeface="Arial"/>
                <a:cs typeface="Arial"/>
              </a:rPr>
              <a:t>ti</a:t>
            </a:r>
            <a:r>
              <a:rPr lang="id-ID" spc="9" dirty="0">
                <a:latin typeface="Arial"/>
                <a:cs typeface="Arial"/>
              </a:rPr>
              <a:t>d</a:t>
            </a:r>
            <a:r>
              <a:rPr lang="id-ID" dirty="0">
                <a:latin typeface="Arial"/>
                <a:cs typeface="Arial"/>
              </a:rPr>
              <a:t>a</a:t>
            </a:r>
            <a:r>
              <a:rPr lang="id-ID" spc="9" dirty="0">
                <a:latin typeface="Arial"/>
                <a:cs typeface="Arial"/>
              </a:rPr>
              <a:t>k</a:t>
            </a:r>
            <a:r>
              <a:rPr lang="id-ID" dirty="0">
                <a:latin typeface="Arial"/>
                <a:cs typeface="Arial"/>
              </a:rPr>
              <a:t>s</a:t>
            </a:r>
            <a:r>
              <a:rPr lang="id-ID" spc="9" dirty="0">
                <a:latin typeface="Arial"/>
                <a:cs typeface="Arial"/>
              </a:rPr>
              <a:t>a</a:t>
            </a:r>
            <a:r>
              <a:rPr lang="id-ID" dirty="0">
                <a:latin typeface="Arial"/>
                <a:cs typeface="Arial"/>
              </a:rPr>
              <a:t>ma</a:t>
            </a:r>
            <a:r>
              <a:rPr lang="id-ID" spc="4" dirty="0">
                <a:latin typeface="Arial"/>
                <a:cs typeface="Arial"/>
              </a:rPr>
              <a:t>a</a:t>
            </a:r>
            <a:r>
              <a:rPr lang="id-ID" dirty="0">
                <a:latin typeface="Arial"/>
                <a:cs typeface="Arial"/>
              </a:rPr>
              <a:t>n</a:t>
            </a:r>
            <a:r>
              <a:rPr lang="id-ID" spc="-188" dirty="0">
                <a:latin typeface="Arial"/>
                <a:cs typeface="Arial"/>
              </a:rPr>
              <a:t> </a:t>
            </a:r>
            <a:r>
              <a:rPr lang="id-ID" spc="44" dirty="0">
                <a:latin typeface="Arial"/>
                <a:cs typeface="Arial"/>
              </a:rPr>
              <a:t>(</a:t>
            </a:r>
            <a:r>
              <a:rPr lang="id-ID" i="1" dirty="0">
                <a:latin typeface="Arial"/>
                <a:cs typeface="Arial"/>
              </a:rPr>
              <a:t>Con</a:t>
            </a:r>
            <a:r>
              <a:rPr lang="id-ID" i="1" spc="9" dirty="0">
                <a:latin typeface="Arial"/>
                <a:cs typeface="Arial"/>
              </a:rPr>
              <a:t>t</a:t>
            </a:r>
            <a:r>
              <a:rPr lang="id-ID" i="1" dirty="0">
                <a:latin typeface="Arial"/>
                <a:cs typeface="Arial"/>
              </a:rPr>
              <a:t>r</a:t>
            </a:r>
            <a:r>
              <a:rPr lang="id-ID" i="1" spc="9" dirty="0">
                <a:latin typeface="Arial"/>
                <a:cs typeface="Arial"/>
              </a:rPr>
              <a:t>a</a:t>
            </a:r>
            <a:r>
              <a:rPr lang="id-ID" i="1" dirty="0">
                <a:latin typeface="Arial"/>
                <a:cs typeface="Arial"/>
              </a:rPr>
              <a:t>s</a:t>
            </a:r>
            <a:r>
              <a:rPr lang="id-ID" i="1" spc="14" dirty="0">
                <a:latin typeface="Arial"/>
                <a:cs typeface="Arial"/>
              </a:rPr>
              <a:t>t</a:t>
            </a:r>
            <a:r>
              <a:rPr lang="id-ID" dirty="0">
                <a:latin typeface="Arial"/>
                <a:cs typeface="Arial"/>
              </a:rPr>
              <a:t>) </a:t>
            </a:r>
          </a:p>
          <a:p>
            <a:pPr marL="927100" lvl="2" algn="just">
              <a:lnSpc>
                <a:spcPts val="3219"/>
              </a:lnSpc>
              <a:spcBef>
                <a:spcPts val="1342"/>
              </a:spcBef>
            </a:pPr>
            <a:r>
              <a:rPr lang="id-ID" dirty="0">
                <a:latin typeface="Arial"/>
                <a:cs typeface="Arial"/>
              </a:rPr>
              <a:t>Membe</a:t>
            </a:r>
            <a:r>
              <a:rPr lang="id-ID" spc="9" dirty="0">
                <a:latin typeface="Arial"/>
                <a:cs typeface="Arial"/>
              </a:rPr>
              <a:t>r</a:t>
            </a:r>
            <a:r>
              <a:rPr lang="id-ID" dirty="0">
                <a:latin typeface="Arial"/>
                <a:cs typeface="Arial"/>
              </a:rPr>
              <a:t>ik</a:t>
            </a:r>
            <a:r>
              <a:rPr lang="id-ID" spc="9" dirty="0">
                <a:latin typeface="Arial"/>
                <a:cs typeface="Arial"/>
              </a:rPr>
              <a:t>a</a:t>
            </a:r>
            <a:r>
              <a:rPr lang="id-ID" dirty="0">
                <a:latin typeface="Arial"/>
                <a:cs typeface="Arial"/>
              </a:rPr>
              <a:t>n</a:t>
            </a:r>
            <a:r>
              <a:rPr lang="id-ID" spc="-124" dirty="0">
                <a:latin typeface="Arial"/>
                <a:cs typeface="Arial"/>
              </a:rPr>
              <a:t> </a:t>
            </a:r>
            <a:r>
              <a:rPr lang="id-ID" dirty="0">
                <a:latin typeface="Arial"/>
                <a:cs typeface="Arial"/>
              </a:rPr>
              <a:t>pa</a:t>
            </a:r>
            <a:r>
              <a:rPr lang="id-ID" spc="9" dirty="0">
                <a:latin typeface="Arial"/>
                <a:cs typeface="Arial"/>
              </a:rPr>
              <a:t>n</a:t>
            </a:r>
            <a:r>
              <a:rPr lang="id-ID" dirty="0">
                <a:latin typeface="Arial"/>
                <a:cs typeface="Arial"/>
              </a:rPr>
              <a:t>da</a:t>
            </a:r>
            <a:r>
              <a:rPr lang="id-ID" spc="9" dirty="0">
                <a:latin typeface="Arial"/>
                <a:cs typeface="Arial"/>
              </a:rPr>
              <a:t>n</a:t>
            </a:r>
            <a:r>
              <a:rPr lang="id-ID" dirty="0">
                <a:latin typeface="Arial"/>
                <a:cs typeface="Arial"/>
              </a:rPr>
              <a:t>gan</a:t>
            </a:r>
            <a:r>
              <a:rPr lang="id-ID" spc="-105" dirty="0">
                <a:latin typeface="Arial"/>
                <a:cs typeface="Arial"/>
              </a:rPr>
              <a:t> </a:t>
            </a:r>
            <a:r>
              <a:rPr lang="id-ID" spc="29" dirty="0">
                <a:latin typeface="Arial"/>
                <a:cs typeface="Arial"/>
              </a:rPr>
              <a:t>(</a:t>
            </a:r>
            <a:r>
              <a:rPr lang="id-ID" i="1" dirty="0">
                <a:latin typeface="Arial"/>
                <a:cs typeface="Arial"/>
              </a:rPr>
              <a:t>Criti</a:t>
            </a:r>
            <a:r>
              <a:rPr lang="id-ID" i="1" spc="9" dirty="0">
                <a:latin typeface="Arial"/>
                <a:cs typeface="Arial"/>
              </a:rPr>
              <a:t>c</a:t>
            </a:r>
            <a:r>
              <a:rPr lang="id-ID" i="1" dirty="0">
                <a:latin typeface="Arial"/>
                <a:cs typeface="Arial"/>
              </a:rPr>
              <a:t>iz</a:t>
            </a:r>
            <a:r>
              <a:rPr lang="id-ID" i="1" spc="14" dirty="0">
                <a:latin typeface="Arial"/>
                <a:cs typeface="Arial"/>
              </a:rPr>
              <a:t>e</a:t>
            </a:r>
            <a:r>
              <a:rPr lang="id-ID" dirty="0">
                <a:latin typeface="Arial"/>
                <a:cs typeface="Arial"/>
              </a:rPr>
              <a:t>) </a:t>
            </a:r>
          </a:p>
          <a:p>
            <a:pPr marL="927100" lvl="2" algn="just">
              <a:lnSpc>
                <a:spcPts val="3219"/>
              </a:lnSpc>
              <a:spcBef>
                <a:spcPts val="1342"/>
              </a:spcBef>
            </a:pPr>
            <a:r>
              <a:rPr lang="id-ID" dirty="0">
                <a:latin typeface="Arial"/>
                <a:cs typeface="Arial"/>
              </a:rPr>
              <a:t>Mem</a:t>
            </a:r>
            <a:r>
              <a:rPr lang="id-ID" spc="4" dirty="0">
                <a:latin typeface="Arial"/>
                <a:cs typeface="Arial"/>
              </a:rPr>
              <a:t>b</a:t>
            </a:r>
            <a:r>
              <a:rPr lang="id-ID" dirty="0">
                <a:latin typeface="Arial"/>
                <a:cs typeface="Arial"/>
              </a:rPr>
              <a:t>a</a:t>
            </a:r>
            <a:r>
              <a:rPr lang="id-ID" spc="9" dirty="0">
                <a:latin typeface="Arial"/>
                <a:cs typeface="Arial"/>
              </a:rPr>
              <a:t>n</a:t>
            </a:r>
            <a:r>
              <a:rPr lang="id-ID" dirty="0">
                <a:latin typeface="Arial"/>
                <a:cs typeface="Arial"/>
              </a:rPr>
              <a:t>d</a:t>
            </a:r>
            <a:r>
              <a:rPr lang="id-ID" spc="4" dirty="0">
                <a:latin typeface="Arial"/>
                <a:cs typeface="Arial"/>
              </a:rPr>
              <a:t>i</a:t>
            </a:r>
            <a:r>
              <a:rPr lang="id-ID" dirty="0">
                <a:latin typeface="Arial"/>
                <a:cs typeface="Arial"/>
              </a:rPr>
              <a:t>n</a:t>
            </a:r>
            <a:r>
              <a:rPr lang="id-ID" spc="9" dirty="0">
                <a:latin typeface="Arial"/>
                <a:cs typeface="Arial"/>
              </a:rPr>
              <a:t>g</a:t>
            </a:r>
            <a:r>
              <a:rPr lang="id-ID" dirty="0">
                <a:latin typeface="Arial"/>
                <a:cs typeface="Arial"/>
              </a:rPr>
              <a:t>k</a:t>
            </a:r>
            <a:r>
              <a:rPr lang="id-ID" spc="9" dirty="0">
                <a:latin typeface="Arial"/>
                <a:cs typeface="Arial"/>
              </a:rPr>
              <a:t>a</a:t>
            </a:r>
            <a:r>
              <a:rPr lang="id-ID" dirty="0">
                <a:latin typeface="Arial"/>
                <a:cs typeface="Arial"/>
              </a:rPr>
              <a:t>n</a:t>
            </a:r>
            <a:r>
              <a:rPr lang="id-ID" spc="-162" dirty="0">
                <a:latin typeface="Arial"/>
                <a:cs typeface="Arial"/>
              </a:rPr>
              <a:t> </a:t>
            </a:r>
            <a:r>
              <a:rPr lang="id-ID" spc="25" dirty="0">
                <a:latin typeface="Arial"/>
                <a:cs typeface="Arial"/>
              </a:rPr>
              <a:t>(</a:t>
            </a:r>
            <a:r>
              <a:rPr lang="id-ID" i="1" dirty="0">
                <a:latin typeface="Arial"/>
                <a:cs typeface="Arial"/>
              </a:rPr>
              <a:t>Syn</a:t>
            </a:r>
            <a:r>
              <a:rPr lang="id-ID" i="1" spc="4" dirty="0">
                <a:latin typeface="Arial"/>
                <a:cs typeface="Arial"/>
              </a:rPr>
              <a:t>t</a:t>
            </a:r>
            <a:r>
              <a:rPr lang="id-ID" i="1" dirty="0">
                <a:latin typeface="Arial"/>
                <a:cs typeface="Arial"/>
              </a:rPr>
              <a:t>h</a:t>
            </a:r>
            <a:r>
              <a:rPr lang="id-ID" i="1" spc="9" dirty="0">
                <a:latin typeface="Arial"/>
                <a:cs typeface="Arial"/>
              </a:rPr>
              <a:t>e</a:t>
            </a:r>
            <a:r>
              <a:rPr lang="id-ID" i="1" dirty="0">
                <a:latin typeface="Arial"/>
                <a:cs typeface="Arial"/>
              </a:rPr>
              <a:t>s</a:t>
            </a:r>
            <a:r>
              <a:rPr lang="id-ID" i="1" spc="4" dirty="0">
                <a:latin typeface="Arial"/>
                <a:cs typeface="Arial"/>
              </a:rPr>
              <a:t>i</a:t>
            </a:r>
            <a:r>
              <a:rPr lang="id-ID" i="1" dirty="0">
                <a:latin typeface="Arial"/>
                <a:cs typeface="Arial"/>
              </a:rPr>
              <a:t>z</a:t>
            </a:r>
            <a:r>
              <a:rPr lang="id-ID" i="1" spc="25" dirty="0">
                <a:latin typeface="Arial"/>
                <a:cs typeface="Arial"/>
              </a:rPr>
              <a:t>e</a:t>
            </a:r>
            <a:r>
              <a:rPr lang="id-ID" dirty="0">
                <a:latin typeface="Arial"/>
                <a:cs typeface="Arial"/>
              </a:rPr>
              <a:t>)</a:t>
            </a:r>
          </a:p>
          <a:p>
            <a:pPr marL="927100" marR="1678731" lvl="2" algn="just">
              <a:lnSpc>
                <a:spcPct val="95825"/>
              </a:lnSpc>
              <a:spcBef>
                <a:spcPts val="1377"/>
              </a:spcBef>
            </a:pPr>
            <a:r>
              <a:rPr lang="id-ID" dirty="0">
                <a:latin typeface="Arial"/>
                <a:cs typeface="Arial"/>
              </a:rPr>
              <a:t>Me</a:t>
            </a:r>
            <a:r>
              <a:rPr lang="id-ID" spc="4" dirty="0">
                <a:latin typeface="Arial"/>
                <a:cs typeface="Arial"/>
              </a:rPr>
              <a:t>r</a:t>
            </a:r>
            <a:r>
              <a:rPr lang="id-ID" dirty="0">
                <a:latin typeface="Arial"/>
                <a:cs typeface="Arial"/>
              </a:rPr>
              <a:t>i</a:t>
            </a:r>
            <a:r>
              <a:rPr lang="id-ID" spc="4" dirty="0">
                <a:latin typeface="Arial"/>
                <a:cs typeface="Arial"/>
              </a:rPr>
              <a:t>n</a:t>
            </a:r>
            <a:r>
              <a:rPr lang="id-ID" dirty="0">
                <a:latin typeface="Arial"/>
                <a:cs typeface="Arial"/>
              </a:rPr>
              <a:t>g</a:t>
            </a:r>
            <a:r>
              <a:rPr lang="id-ID" spc="9" dirty="0">
                <a:latin typeface="Arial"/>
                <a:cs typeface="Arial"/>
              </a:rPr>
              <a:t>k</a:t>
            </a:r>
            <a:r>
              <a:rPr lang="id-ID" dirty="0">
                <a:latin typeface="Arial"/>
                <a:cs typeface="Arial"/>
              </a:rPr>
              <a:t>as</a:t>
            </a:r>
            <a:r>
              <a:rPr lang="id-ID" spc="-109" dirty="0">
                <a:latin typeface="Arial"/>
                <a:cs typeface="Arial"/>
              </a:rPr>
              <a:t> </a:t>
            </a:r>
            <a:r>
              <a:rPr lang="id-ID" spc="25" dirty="0">
                <a:latin typeface="Arial"/>
                <a:cs typeface="Arial"/>
              </a:rPr>
              <a:t>(</a:t>
            </a:r>
            <a:r>
              <a:rPr lang="id-ID" i="1" dirty="0">
                <a:latin typeface="Arial"/>
                <a:cs typeface="Arial"/>
              </a:rPr>
              <a:t>Summa</a:t>
            </a:r>
            <a:r>
              <a:rPr lang="id-ID" i="1" spc="4" dirty="0">
                <a:latin typeface="Arial"/>
                <a:cs typeface="Arial"/>
              </a:rPr>
              <a:t>r</a:t>
            </a:r>
            <a:r>
              <a:rPr lang="id-ID" i="1" dirty="0">
                <a:latin typeface="Arial"/>
                <a:cs typeface="Arial"/>
              </a:rPr>
              <a:t>i</a:t>
            </a:r>
            <a:r>
              <a:rPr lang="id-ID" i="1" spc="4" dirty="0">
                <a:latin typeface="Arial"/>
                <a:cs typeface="Arial"/>
              </a:rPr>
              <a:t>z</a:t>
            </a:r>
            <a:r>
              <a:rPr lang="id-ID" i="1" spc="14" dirty="0">
                <a:latin typeface="Arial"/>
                <a:cs typeface="Arial"/>
              </a:rPr>
              <a:t>e</a:t>
            </a:r>
            <a:r>
              <a:rPr lang="id-ID" dirty="0">
                <a:latin typeface="Arial"/>
                <a:cs typeface="Arial"/>
              </a:rPr>
              <a:t>)</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
        <p:nvSpPr>
          <p:cNvPr id="5" name="object 5"/>
          <p:cNvSpPr/>
          <p:nvPr/>
        </p:nvSpPr>
        <p:spPr>
          <a:xfrm>
            <a:off x="4464504" y="1828800"/>
            <a:ext cx="3886200" cy="3581400"/>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1798692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Sitasi (Citation)</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fontScale="92500" lnSpcReduction="10000"/>
          </a:bodyPr>
          <a:lstStyle/>
          <a:p>
            <a:pPr marL="0" indent="0" algn="just">
              <a:buNone/>
            </a:pPr>
            <a:r>
              <a:rPr lang="id-ID" sz="3200" dirty="0"/>
              <a:t>Sitasi menunjukkan asal-ususl atau sumber suatu kutipan, mengutip pernyataan, atau menyalin / mengulang pernyataan seseorang dan mencantumkannya di dalam suatu karya tulis yang dibuat, namun tetap menindikasikan bahwa kutipan tersebut itu adalah penrnyataan orang lain.</a:t>
            </a:r>
          </a:p>
          <a:p>
            <a:pPr marL="0" indent="0" algn="just">
              <a:buNone/>
            </a:pPr>
            <a:r>
              <a:rPr lang="id-ID" sz="3200" dirty="0"/>
              <a:t>Penulisan Kutipan biasanya digunakan pada :</a:t>
            </a:r>
          </a:p>
          <a:p>
            <a:pPr algn="just"/>
            <a:r>
              <a:rPr lang="id-ID" sz="3200" dirty="0"/>
              <a:t>Pengacuan dalam teks (BAB 1, BAB 2, BAB 4 )</a:t>
            </a:r>
          </a:p>
          <a:p>
            <a:pPr algn="just"/>
            <a:r>
              <a:rPr lang="id-ID" sz="3200" dirty="0"/>
              <a:t>Pengacuan dalam Daftar Pustaka</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612455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Metode Sitasi (Citation)</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fontScale="70000" lnSpcReduction="20000"/>
          </a:bodyPr>
          <a:lstStyle/>
          <a:p>
            <a:pPr marL="0" indent="0" algn="just">
              <a:buNone/>
            </a:pPr>
            <a:r>
              <a:rPr lang="id-ID" sz="3000" dirty="0"/>
              <a:t>Format Sitasi : </a:t>
            </a:r>
          </a:p>
          <a:p>
            <a:pPr lvl="1" algn="just"/>
            <a:r>
              <a:rPr lang="id-ID" sz="2600" dirty="0"/>
              <a:t>IEEE (Institute of Electrical and Electronics Engineers) Citation Style</a:t>
            </a:r>
          </a:p>
          <a:p>
            <a:pPr lvl="1" algn="just"/>
            <a:r>
              <a:rPr lang="id-ID" sz="2600" dirty="0"/>
              <a:t>Chicago Citation Style </a:t>
            </a:r>
          </a:p>
          <a:p>
            <a:pPr lvl="1" algn="just"/>
            <a:r>
              <a:rPr lang="id-ID" sz="2600" dirty="0"/>
              <a:t>Harvard Citation Style </a:t>
            </a:r>
          </a:p>
          <a:p>
            <a:pPr lvl="1" algn="just"/>
            <a:r>
              <a:rPr lang="id-ID" sz="2600" dirty="0"/>
              <a:t>APA Citation Style </a:t>
            </a:r>
          </a:p>
          <a:p>
            <a:pPr lvl="1" algn="just"/>
            <a:r>
              <a:rPr lang="id-ID" sz="2600" dirty="0"/>
              <a:t>MLA Citation Style</a:t>
            </a:r>
          </a:p>
          <a:p>
            <a:pPr lvl="1" algn="just"/>
            <a:r>
              <a:rPr lang="id-ID" sz="2600" dirty="0"/>
              <a:t>AMA Citation Style</a:t>
            </a:r>
          </a:p>
          <a:p>
            <a:pPr marL="0" indent="0" algn="just">
              <a:buNone/>
            </a:pPr>
            <a:r>
              <a:rPr lang="id-ID" sz="3000" dirty="0"/>
              <a:t>Aplikasi Manajemen Sitasi / Daftar Pustaka / Referensi</a:t>
            </a:r>
          </a:p>
          <a:p>
            <a:pPr lvl="1" algn="just"/>
            <a:r>
              <a:rPr lang="id-ID" sz="2600" dirty="0"/>
              <a:t>Microsoft Word – References – Cititation</a:t>
            </a:r>
          </a:p>
          <a:p>
            <a:pPr lvl="1" algn="just"/>
            <a:r>
              <a:rPr lang="id-ID" sz="2600" dirty="0"/>
              <a:t>Mendeley</a:t>
            </a:r>
          </a:p>
          <a:p>
            <a:pPr lvl="1" algn="just"/>
            <a:r>
              <a:rPr lang="id-ID" sz="2600" dirty="0"/>
              <a:t>Zotero</a:t>
            </a:r>
          </a:p>
          <a:p>
            <a:pPr lvl="1" algn="just"/>
            <a:r>
              <a:rPr lang="id-ID" sz="2600" dirty="0"/>
              <a:t>EndNode</a:t>
            </a:r>
          </a:p>
          <a:p>
            <a:pPr marL="457200" lvl="1" indent="0" algn="just">
              <a:buNone/>
            </a:pPr>
            <a:r>
              <a:rPr lang="id-ID" sz="2600" i="1" dirty="0"/>
              <a:t>Gunakan yang memiliki plug in untuk microsoft word</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359493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fontScale="90000"/>
          </a:bodyPr>
          <a:lstStyle/>
          <a:p>
            <a:r>
              <a:rPr lang="id-ID" b="1" dirty="0"/>
              <a:t>Metode Sitasi (Citation) – IEEE Citation Style</a:t>
            </a:r>
            <a:endParaRPr lang="id-ID" b="1" dirty="0">
              <a:solidFill>
                <a:schemeClr val="tx1"/>
              </a:solidFill>
            </a:endParaRP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graphicFrame>
        <p:nvGraphicFramePr>
          <p:cNvPr id="6" name="Table 5"/>
          <p:cNvGraphicFramePr>
            <a:graphicFrameLocks noGrp="1"/>
          </p:cNvGraphicFramePr>
          <p:nvPr>
            <p:extLst>
              <p:ext uri="{D42A27DB-BD31-4B8C-83A1-F6EECF244321}">
                <p14:modId xmlns:p14="http://schemas.microsoft.com/office/powerpoint/2010/main" val="1052469275"/>
              </p:ext>
            </p:extLst>
          </p:nvPr>
        </p:nvGraphicFramePr>
        <p:xfrm>
          <a:off x="217715" y="685800"/>
          <a:ext cx="8750299" cy="5257799"/>
        </p:xfrm>
        <a:graphic>
          <a:graphicData uri="http://schemas.openxmlformats.org/drawingml/2006/table">
            <a:tbl>
              <a:tblPr firstRow="1" firstCol="1" bandRow="1">
                <a:tableStyleId>{5C22544A-7EE6-4342-B048-85BDC9FD1C3A}</a:tableStyleId>
              </a:tblPr>
              <a:tblGrid>
                <a:gridCol w="1561659">
                  <a:extLst>
                    <a:ext uri="{9D8B030D-6E8A-4147-A177-3AD203B41FA5}">
                      <a16:colId xmlns:a16="http://schemas.microsoft.com/office/drawing/2014/main" val="2724803132"/>
                    </a:ext>
                  </a:extLst>
                </a:gridCol>
                <a:gridCol w="7188640">
                  <a:extLst>
                    <a:ext uri="{9D8B030D-6E8A-4147-A177-3AD203B41FA5}">
                      <a16:colId xmlns:a16="http://schemas.microsoft.com/office/drawing/2014/main" val="2042895132"/>
                    </a:ext>
                  </a:extLst>
                </a:gridCol>
              </a:tblGrid>
              <a:tr h="250354">
                <a:tc>
                  <a:txBody>
                    <a:bodyPr/>
                    <a:lstStyle/>
                    <a:p>
                      <a:pPr algn="ctr">
                        <a:lnSpc>
                          <a:spcPct val="107000"/>
                        </a:lnSpc>
                        <a:spcAft>
                          <a:spcPts val="750"/>
                        </a:spcAft>
                      </a:pPr>
                      <a:r>
                        <a:rPr lang="id-ID" sz="1400">
                          <a:effectLst/>
                        </a:rPr>
                        <a:t>Material Type</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750"/>
                        </a:spcAft>
                      </a:pPr>
                      <a:r>
                        <a:rPr lang="id-ID" sz="1400" dirty="0">
                          <a:effectLst/>
                        </a:rPr>
                        <a:t>Works Cited</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20770550"/>
                  </a:ext>
                </a:extLst>
              </a:tr>
              <a:tr h="263550">
                <a:tc>
                  <a:txBody>
                    <a:bodyPr/>
                    <a:lstStyle/>
                    <a:p>
                      <a:pPr>
                        <a:lnSpc>
                          <a:spcPct val="107000"/>
                        </a:lnSpc>
                        <a:spcAft>
                          <a:spcPts val="750"/>
                        </a:spcAft>
                      </a:pPr>
                      <a:r>
                        <a:rPr lang="id-ID" sz="1400">
                          <a:effectLst/>
                        </a:rPr>
                        <a:t>Book in print</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[1] B. Klaus and P. Horn, Robot Vision. Cambridge, MA: MIT Press, 1986.</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41307453"/>
                  </a:ext>
                </a:extLst>
              </a:tr>
              <a:tr h="527099">
                <a:tc>
                  <a:txBody>
                    <a:bodyPr/>
                    <a:lstStyle/>
                    <a:p>
                      <a:pPr>
                        <a:lnSpc>
                          <a:spcPct val="107000"/>
                        </a:lnSpc>
                        <a:spcAft>
                          <a:spcPts val="750"/>
                        </a:spcAft>
                      </a:pPr>
                      <a:r>
                        <a:rPr lang="id-ID" sz="1400">
                          <a:effectLst/>
                        </a:rPr>
                        <a:t>Chapter in book</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[2] L. Stein, “Random patterns,” in Computers and You, J. S. Brake, Ed. New York: Wiley, 1994, pp. 55-70.</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66600138"/>
                  </a:ext>
                </a:extLst>
              </a:tr>
              <a:tr h="527099">
                <a:tc>
                  <a:txBody>
                    <a:bodyPr/>
                    <a:lstStyle/>
                    <a:p>
                      <a:pPr>
                        <a:lnSpc>
                          <a:spcPct val="107000"/>
                        </a:lnSpc>
                        <a:spcAft>
                          <a:spcPts val="750"/>
                        </a:spcAft>
                      </a:pPr>
                      <a:r>
                        <a:rPr lang="id-ID" sz="1400">
                          <a:effectLst/>
                        </a:rPr>
                        <a:t>eBook</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[3] L. Bass, P. Clements, and R. Kazman, Software Architecture in Practice, 2nd ed. Reading, MA: Addison Wesley, 2003. [E-book] Available: Safari e-book.</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5775688"/>
                  </a:ext>
                </a:extLst>
              </a:tr>
              <a:tr h="527099">
                <a:tc>
                  <a:txBody>
                    <a:bodyPr/>
                    <a:lstStyle/>
                    <a:p>
                      <a:pPr>
                        <a:lnSpc>
                          <a:spcPct val="107000"/>
                        </a:lnSpc>
                        <a:spcAft>
                          <a:spcPts val="750"/>
                        </a:spcAft>
                      </a:pPr>
                      <a:r>
                        <a:rPr lang="id-ID" sz="1400">
                          <a:effectLst/>
                        </a:rPr>
                        <a:t>Journal article</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[4] J. U. Duncombe, "Infrared navigation - Part I: An assessment of feasability," IEEE Trans. Electron. Devices, vol. ED-11, pp. 34-39, Jan. 1959.</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73322384"/>
                  </a:ext>
                </a:extLst>
              </a:tr>
              <a:tr h="1054199">
                <a:tc>
                  <a:txBody>
                    <a:bodyPr/>
                    <a:lstStyle/>
                    <a:p>
                      <a:pPr>
                        <a:lnSpc>
                          <a:spcPct val="107000"/>
                        </a:lnSpc>
                        <a:spcAft>
                          <a:spcPts val="750"/>
                        </a:spcAft>
                      </a:pPr>
                      <a:r>
                        <a:rPr lang="id-ID" sz="1400">
                          <a:effectLst/>
                        </a:rPr>
                        <a:t>eJournal (from database)</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[5] H. K. Edwards and V. Sridhar, "Analysis of software requirements engineering exercises in a global virtual team setup," Journal of Global Information Management, vol. 13, no. 2, p. 21+, April-June 2005. [Online]. Available: Academic OneFile, http://find.galegroup.com. [Accessed May 31, 2005].</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00206326"/>
                  </a:ext>
                </a:extLst>
              </a:tr>
              <a:tr h="790650">
                <a:tc>
                  <a:txBody>
                    <a:bodyPr/>
                    <a:lstStyle/>
                    <a:p>
                      <a:pPr>
                        <a:lnSpc>
                          <a:spcPct val="107000"/>
                        </a:lnSpc>
                        <a:spcAft>
                          <a:spcPts val="750"/>
                        </a:spcAft>
                      </a:pPr>
                      <a:r>
                        <a:rPr lang="id-ID" sz="1400">
                          <a:effectLst/>
                        </a:rPr>
                        <a:t>eJournal (from internet)</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[6] A. Altun, "Understanding hypertext in the context of reading on the web: Language learners' experience," Current Issues in Education, vol. 6, no. 12, July 2003. [Online]. Available: http://cie.ed.asu.edu/volume6/number12/. [Accessed Dec. 2, 2004].</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48761499"/>
                  </a:ext>
                </a:extLst>
              </a:tr>
              <a:tr h="1317749">
                <a:tc>
                  <a:txBody>
                    <a:bodyPr/>
                    <a:lstStyle/>
                    <a:p>
                      <a:pPr>
                        <a:lnSpc>
                          <a:spcPct val="107000"/>
                        </a:lnSpc>
                        <a:spcAft>
                          <a:spcPts val="750"/>
                        </a:spcAft>
                      </a:pPr>
                      <a:r>
                        <a:rPr lang="id-ID" sz="1400">
                          <a:effectLst/>
                        </a:rPr>
                        <a:t>Conference paper</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400" dirty="0">
                          <a:effectLst/>
                        </a:rPr>
                        <a:t>[7] L. Liu and H. Miao, "A specification based approach to testing polymorphic attributes," in Formal Methods and Software Engineering: Proceedings of the 6th International Conference on Formal Engineering Methods, ICFEM 2004, Seattle, WA, USA, November 8-12, 2004, J. Davies, W. Schulte, M. Barnett, Eds. Berlin: Springer, 2004. pp. 306-19.</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13184153"/>
                  </a:ext>
                </a:extLst>
              </a:tr>
            </a:tbl>
          </a:graphicData>
        </a:graphic>
      </p:graphicFrame>
    </p:spTree>
    <p:extLst>
      <p:ext uri="{BB962C8B-B14F-4D97-AF65-F5344CB8AC3E}">
        <p14:creationId xmlns:p14="http://schemas.microsoft.com/office/powerpoint/2010/main" val="3948340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fontScale="90000"/>
          </a:bodyPr>
          <a:lstStyle/>
          <a:p>
            <a:r>
              <a:rPr lang="id-ID" b="1" dirty="0"/>
              <a:t>Metode Sitasi (Citation) – IEEE Citation Style</a:t>
            </a:r>
            <a:endParaRPr lang="id-ID" b="1" dirty="0">
              <a:solidFill>
                <a:schemeClr val="tx1"/>
              </a:solidFill>
            </a:endParaRP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graphicFrame>
        <p:nvGraphicFramePr>
          <p:cNvPr id="7" name="Table 6"/>
          <p:cNvGraphicFramePr>
            <a:graphicFrameLocks noGrp="1"/>
          </p:cNvGraphicFramePr>
          <p:nvPr>
            <p:extLst>
              <p:ext uri="{D42A27DB-BD31-4B8C-83A1-F6EECF244321}">
                <p14:modId xmlns:p14="http://schemas.microsoft.com/office/powerpoint/2010/main" val="46322148"/>
              </p:ext>
            </p:extLst>
          </p:nvPr>
        </p:nvGraphicFramePr>
        <p:xfrm>
          <a:off x="276678" y="762000"/>
          <a:ext cx="8610600" cy="5029202"/>
        </p:xfrm>
        <a:graphic>
          <a:graphicData uri="http://schemas.openxmlformats.org/drawingml/2006/table">
            <a:tbl>
              <a:tblPr firstRow="1" firstCol="1" bandRow="1">
                <a:tableStyleId>{5C22544A-7EE6-4342-B048-85BDC9FD1C3A}</a:tableStyleId>
              </a:tblPr>
              <a:tblGrid>
                <a:gridCol w="2124018">
                  <a:extLst>
                    <a:ext uri="{9D8B030D-6E8A-4147-A177-3AD203B41FA5}">
                      <a16:colId xmlns:a16="http://schemas.microsoft.com/office/drawing/2014/main" val="2724803132"/>
                    </a:ext>
                  </a:extLst>
                </a:gridCol>
                <a:gridCol w="6486582">
                  <a:extLst>
                    <a:ext uri="{9D8B030D-6E8A-4147-A177-3AD203B41FA5}">
                      <a16:colId xmlns:a16="http://schemas.microsoft.com/office/drawing/2014/main" val="2042895132"/>
                    </a:ext>
                  </a:extLst>
                </a:gridCol>
              </a:tblGrid>
              <a:tr h="312118">
                <a:tc>
                  <a:txBody>
                    <a:bodyPr/>
                    <a:lstStyle/>
                    <a:p>
                      <a:pPr algn="ctr">
                        <a:lnSpc>
                          <a:spcPct val="107000"/>
                        </a:lnSpc>
                        <a:spcAft>
                          <a:spcPts val="750"/>
                        </a:spcAft>
                      </a:pPr>
                      <a:r>
                        <a:rPr lang="id-ID" sz="1800">
                          <a:effectLst/>
                        </a:rPr>
                        <a:t>Material Type</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750"/>
                        </a:spcAft>
                      </a:pPr>
                      <a:r>
                        <a:rPr lang="id-ID" sz="1800" dirty="0">
                          <a:effectLst/>
                        </a:rPr>
                        <a:t>Works Cited</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20770550"/>
                  </a:ext>
                </a:extLst>
              </a:tr>
              <a:tr h="1387377">
                <a:tc>
                  <a:txBody>
                    <a:bodyPr/>
                    <a:lstStyle/>
                    <a:p>
                      <a:pPr>
                        <a:lnSpc>
                          <a:spcPct val="107000"/>
                        </a:lnSpc>
                        <a:spcAft>
                          <a:spcPts val="750"/>
                        </a:spcAft>
                      </a:pPr>
                      <a:r>
                        <a:rPr lang="id-ID" sz="1600" dirty="0">
                          <a:effectLst/>
                        </a:rPr>
                        <a:t>Conference proceedings</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600">
                          <a:effectLst/>
                        </a:rPr>
                        <a:t>[8] T. J. van Weert and R. K. Munro, Eds., Informatics and the Digital Society: Social, ethical and cognitive issues: IFIP TC3/WG3.1&amp;3.2 Open Conference on Social, Ethical and Cognitive Issues of Informatics and ICT, July 22-26, 2002, Dortmund, Germany. Boston: Kluwer Academic, 2003.</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8786504"/>
                  </a:ext>
                </a:extLst>
              </a:tr>
              <a:tr h="832427">
                <a:tc>
                  <a:txBody>
                    <a:bodyPr/>
                    <a:lstStyle/>
                    <a:p>
                      <a:pPr>
                        <a:lnSpc>
                          <a:spcPct val="107000"/>
                        </a:lnSpc>
                        <a:spcAft>
                          <a:spcPts val="750"/>
                        </a:spcAft>
                      </a:pPr>
                      <a:r>
                        <a:rPr lang="id-ID" sz="1600">
                          <a:effectLst/>
                        </a:rPr>
                        <a:t>Newspaper article (from database)</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600">
                          <a:effectLst/>
                        </a:rPr>
                        <a:t>[9] J. Riley, "Call for new look at skilled migrants," The Australian, p. 35, May 31, 2005. [Online]. Available: Factiva, http://global.factiva.com. [Accessed May 31, 2005].</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08729774"/>
                  </a:ext>
                </a:extLst>
              </a:tr>
              <a:tr h="832427">
                <a:tc>
                  <a:txBody>
                    <a:bodyPr/>
                    <a:lstStyle/>
                    <a:p>
                      <a:pPr>
                        <a:lnSpc>
                          <a:spcPct val="107000"/>
                        </a:lnSpc>
                        <a:spcAft>
                          <a:spcPts val="750"/>
                        </a:spcAft>
                      </a:pPr>
                      <a:r>
                        <a:rPr lang="id-ID" sz="1600">
                          <a:effectLst/>
                        </a:rPr>
                        <a:t>Technical report</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600">
                          <a:effectLst/>
                        </a:rPr>
                        <a:t>[10] J. H. Davis and J. R. Cogdell, “Calibration program for the 16-foot antenna,” Elect. Eng. Res. Lab., Univ. Texas,</a:t>
                      </a:r>
                      <a:br>
                        <a:rPr lang="id-ID" sz="1600">
                          <a:effectLst/>
                        </a:rPr>
                      </a:br>
                      <a:r>
                        <a:rPr lang="id-ID" sz="1600">
                          <a:effectLst/>
                        </a:rPr>
                        <a:t>Austin, Tech. Memo. NGL-006-69-3, Nov. 15, 1987.</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12704650"/>
                  </a:ext>
                </a:extLst>
              </a:tr>
              <a:tr h="554951">
                <a:tc>
                  <a:txBody>
                    <a:bodyPr/>
                    <a:lstStyle/>
                    <a:p>
                      <a:pPr>
                        <a:lnSpc>
                          <a:spcPct val="107000"/>
                        </a:lnSpc>
                        <a:spcAft>
                          <a:spcPts val="750"/>
                        </a:spcAft>
                      </a:pPr>
                      <a:r>
                        <a:rPr lang="id-ID" sz="1600">
                          <a:effectLst/>
                        </a:rPr>
                        <a:t>Patent</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600">
                          <a:effectLst/>
                        </a:rPr>
                        <a:t>[11] J. P. Wilkinson, “Nonlinear resonant circuit devices,” U.S. Patent 3 624 125, July 16, 1990.</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55432364"/>
                  </a:ext>
                </a:extLst>
              </a:tr>
              <a:tr h="554951">
                <a:tc>
                  <a:txBody>
                    <a:bodyPr/>
                    <a:lstStyle/>
                    <a:p>
                      <a:pPr>
                        <a:lnSpc>
                          <a:spcPct val="107000"/>
                        </a:lnSpc>
                        <a:spcAft>
                          <a:spcPts val="750"/>
                        </a:spcAft>
                      </a:pPr>
                      <a:r>
                        <a:rPr lang="id-ID" sz="1600">
                          <a:effectLst/>
                        </a:rPr>
                        <a:t>Standard</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600">
                          <a:effectLst/>
                        </a:rPr>
                        <a:t>[12] IEEE Criteria for Class IE Electric Systems, IEEE Standard 308, 1969.</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30054098"/>
                  </a:ext>
                </a:extLst>
              </a:tr>
              <a:tr h="554951">
                <a:tc>
                  <a:txBody>
                    <a:bodyPr/>
                    <a:lstStyle/>
                    <a:p>
                      <a:pPr>
                        <a:lnSpc>
                          <a:spcPct val="107000"/>
                        </a:lnSpc>
                        <a:spcAft>
                          <a:spcPts val="750"/>
                        </a:spcAft>
                      </a:pPr>
                      <a:r>
                        <a:rPr lang="id-ID" sz="1600">
                          <a:effectLst/>
                        </a:rPr>
                        <a:t>Thesis/Dissertation</a:t>
                      </a:r>
                      <a:endParaRPr lang="id-ID"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750"/>
                        </a:spcAft>
                      </a:pPr>
                      <a:r>
                        <a:rPr lang="id-ID" sz="1600" dirty="0">
                          <a:effectLst/>
                        </a:rPr>
                        <a:t>[1] J. O. Williams, “Narrow-band analyzer,” Ph.D. dissertation, Dept. Elect. Eng., Harvard Univ., Cambridge, MA, 1993.</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24663890"/>
                  </a:ext>
                </a:extLst>
              </a:tr>
            </a:tbl>
          </a:graphicData>
        </a:graphic>
      </p:graphicFrame>
    </p:spTree>
    <p:extLst>
      <p:ext uri="{BB962C8B-B14F-4D97-AF65-F5344CB8AC3E}">
        <p14:creationId xmlns:p14="http://schemas.microsoft.com/office/powerpoint/2010/main" val="2667247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fontScale="90000"/>
          </a:bodyPr>
          <a:lstStyle/>
          <a:p>
            <a:r>
              <a:rPr lang="id-ID" b="1" dirty="0"/>
              <a:t>Metode Sitasi (Citation) – IEEE Citation Style</a:t>
            </a:r>
            <a:endParaRPr lang="id-ID" b="1" dirty="0">
              <a:solidFill>
                <a:schemeClr val="tx1"/>
              </a:solidFill>
            </a:endParaRP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
        <p:nvSpPr>
          <p:cNvPr id="6" name="Rectangle 5"/>
          <p:cNvSpPr/>
          <p:nvPr/>
        </p:nvSpPr>
        <p:spPr>
          <a:xfrm>
            <a:off x="3200401" y="762000"/>
            <a:ext cx="5521778" cy="2123658"/>
          </a:xfrm>
          <a:prstGeom prst="rect">
            <a:avLst/>
          </a:prstGeom>
        </p:spPr>
        <p:txBody>
          <a:bodyPr wrap="square">
            <a:spAutoFit/>
          </a:bodyPr>
          <a:lstStyle/>
          <a:p>
            <a:r>
              <a:rPr lang="id-ID" sz="2400" u="sng" dirty="0">
                <a:solidFill>
                  <a:srgbClr val="333333"/>
                </a:solidFill>
                <a:latin typeface="Arial" panose="020B0604020202020204" pitchFamily="34" charset="0"/>
              </a:rPr>
              <a:t>Contoh Penulisan Dalam Penelitian :</a:t>
            </a:r>
            <a:endParaRPr lang="en-US" sz="2400" u="sng" dirty="0">
              <a:solidFill>
                <a:srgbClr val="333333"/>
              </a:solidFill>
              <a:latin typeface="Arial" panose="020B0604020202020204" pitchFamily="34" charset="0"/>
            </a:endParaRPr>
          </a:p>
          <a:p>
            <a:pPr marL="800100" lvl="1" indent="-342900">
              <a:buFont typeface="Arial" panose="020B0604020202020204" pitchFamily="34" charset="0"/>
              <a:buChar char="•"/>
            </a:pPr>
            <a:r>
              <a:rPr lang="en-US" dirty="0" smtClean="0">
                <a:solidFill>
                  <a:srgbClr val="333333"/>
                </a:solidFill>
                <a:latin typeface="Arial" panose="020B0604020202020204" pitchFamily="34" charset="0"/>
              </a:rPr>
              <a:t>...</a:t>
            </a:r>
            <a:r>
              <a:rPr lang="en-US" dirty="0">
                <a:solidFill>
                  <a:srgbClr val="333333"/>
                </a:solidFill>
                <a:latin typeface="Arial" panose="020B0604020202020204" pitchFamily="34" charset="0"/>
              </a:rPr>
              <a:t>end of the line for my research [13</a:t>
            </a:r>
            <a:r>
              <a:rPr lang="en-US" dirty="0" smtClean="0">
                <a:solidFill>
                  <a:srgbClr val="333333"/>
                </a:solidFill>
                <a:latin typeface="Arial" panose="020B0604020202020204" pitchFamily="34" charset="0"/>
              </a:rPr>
              <a:t>].</a:t>
            </a:r>
            <a:endParaRPr lang="en-US" dirty="0">
              <a:solidFill>
                <a:srgbClr val="333333"/>
              </a:solidFill>
              <a:latin typeface="Arial" panose="020B0604020202020204" pitchFamily="34" charset="0"/>
            </a:endParaRPr>
          </a:p>
          <a:p>
            <a:pPr marL="800100" lvl="1" indent="-342900">
              <a:buFont typeface="Arial" panose="020B0604020202020204" pitchFamily="34" charset="0"/>
              <a:buChar char="•"/>
            </a:pPr>
            <a:r>
              <a:rPr lang="en-US" dirty="0" smtClean="0">
                <a:solidFill>
                  <a:srgbClr val="333333"/>
                </a:solidFill>
                <a:latin typeface="Arial" panose="020B0604020202020204" pitchFamily="34" charset="0"/>
              </a:rPr>
              <a:t>This </a:t>
            </a:r>
            <a:r>
              <a:rPr lang="en-US" dirty="0">
                <a:solidFill>
                  <a:srgbClr val="333333"/>
                </a:solidFill>
                <a:latin typeface="Arial" panose="020B0604020202020204" pitchFamily="34" charset="0"/>
              </a:rPr>
              <a:t>theory was first put forward in 1987 [1</a:t>
            </a:r>
            <a:r>
              <a:rPr lang="en-US" dirty="0" smtClean="0">
                <a:solidFill>
                  <a:srgbClr val="333333"/>
                </a:solidFill>
                <a:latin typeface="Arial" panose="020B0604020202020204" pitchFamily="34" charset="0"/>
              </a:rPr>
              <a:t>].</a:t>
            </a:r>
            <a:endParaRPr lang="en-US" dirty="0">
              <a:solidFill>
                <a:srgbClr val="333333"/>
              </a:solidFill>
              <a:latin typeface="Arial" panose="020B0604020202020204" pitchFamily="34" charset="0"/>
            </a:endParaRPr>
          </a:p>
          <a:p>
            <a:pPr marL="800100" lvl="1" indent="-342900">
              <a:buFont typeface="Arial" panose="020B0604020202020204" pitchFamily="34" charset="0"/>
              <a:buChar char="•"/>
            </a:pPr>
            <a:r>
              <a:rPr lang="en-US" dirty="0" err="1" smtClean="0">
                <a:solidFill>
                  <a:srgbClr val="333333"/>
                </a:solidFill>
                <a:latin typeface="Arial" panose="020B0604020202020204" pitchFamily="34" charset="0"/>
              </a:rPr>
              <a:t>Scholtz</a:t>
            </a:r>
            <a:r>
              <a:rPr lang="en-US" dirty="0" smtClean="0">
                <a:solidFill>
                  <a:srgbClr val="333333"/>
                </a:solidFill>
                <a:latin typeface="Arial" panose="020B0604020202020204" pitchFamily="34" charset="0"/>
              </a:rPr>
              <a:t> </a:t>
            </a:r>
            <a:r>
              <a:rPr lang="en-US" dirty="0">
                <a:solidFill>
                  <a:srgbClr val="333333"/>
                </a:solidFill>
                <a:latin typeface="Arial" panose="020B0604020202020204" pitchFamily="34" charset="0"/>
              </a:rPr>
              <a:t>[2] has argued that</a:t>
            </a:r>
            <a:r>
              <a:rPr lang="en-US" dirty="0" smtClean="0">
                <a:solidFill>
                  <a:srgbClr val="333333"/>
                </a:solidFill>
                <a:latin typeface="Arial" panose="020B0604020202020204" pitchFamily="34" charset="0"/>
              </a:rPr>
              <a:t>...</a:t>
            </a:r>
            <a:endParaRPr lang="en-US" dirty="0">
              <a:solidFill>
                <a:srgbClr val="333333"/>
              </a:solidFill>
              <a:latin typeface="Arial" panose="020B0604020202020204" pitchFamily="34" charset="0"/>
            </a:endParaRPr>
          </a:p>
          <a:p>
            <a:pPr marL="800100" lvl="1" indent="-342900">
              <a:buFont typeface="Arial" panose="020B0604020202020204" pitchFamily="34" charset="0"/>
              <a:buChar char="•"/>
            </a:pPr>
            <a:r>
              <a:rPr lang="en-US" dirty="0" smtClean="0">
                <a:solidFill>
                  <a:srgbClr val="333333"/>
                </a:solidFill>
                <a:latin typeface="Arial" panose="020B0604020202020204" pitchFamily="34" charset="0"/>
              </a:rPr>
              <a:t>Several </a:t>
            </a:r>
            <a:r>
              <a:rPr lang="en-US" dirty="0">
                <a:solidFill>
                  <a:srgbClr val="333333"/>
                </a:solidFill>
                <a:latin typeface="Arial" panose="020B0604020202020204" pitchFamily="34" charset="0"/>
              </a:rPr>
              <a:t>recent studies [3], [4], [15], [16] have suggested that</a:t>
            </a:r>
            <a:r>
              <a:rPr lang="en-US" dirty="0" smtClean="0">
                <a:solidFill>
                  <a:srgbClr val="333333"/>
                </a:solidFill>
                <a:latin typeface="Arial" panose="020B0604020202020204" pitchFamily="34" charset="0"/>
              </a:rPr>
              <a:t>....</a:t>
            </a:r>
            <a:endParaRPr lang="en-US" dirty="0">
              <a:solidFill>
                <a:srgbClr val="333333"/>
              </a:solidFill>
              <a:latin typeface="Arial" panose="020B0604020202020204" pitchFamily="34" charset="0"/>
            </a:endParaRPr>
          </a:p>
          <a:p>
            <a:pPr marL="800100" lvl="1" indent="-342900">
              <a:buFont typeface="Arial" panose="020B0604020202020204" pitchFamily="34" charset="0"/>
              <a:buChar char="•"/>
            </a:pPr>
            <a:r>
              <a:rPr lang="en-US" dirty="0" smtClean="0">
                <a:solidFill>
                  <a:srgbClr val="333333"/>
                </a:solidFill>
                <a:latin typeface="Arial" panose="020B0604020202020204" pitchFamily="34" charset="0"/>
              </a:rPr>
              <a:t>For </a:t>
            </a:r>
            <a:r>
              <a:rPr lang="en-US" dirty="0">
                <a:solidFill>
                  <a:srgbClr val="333333"/>
                </a:solidFill>
                <a:latin typeface="Arial" panose="020B0604020202020204" pitchFamily="34" charset="0"/>
              </a:rPr>
              <a:t>example, see [7</a:t>
            </a:r>
            <a:r>
              <a:rPr lang="en-US" dirty="0" smtClean="0">
                <a:solidFill>
                  <a:srgbClr val="333333"/>
                </a:solidFill>
                <a:latin typeface="Arial" panose="020B0604020202020204" pitchFamily="34" charset="0"/>
              </a:rPr>
              <a:t>].</a:t>
            </a:r>
            <a:endParaRPr lang="en-US" b="0" dirty="0">
              <a:solidFill>
                <a:srgbClr val="333333"/>
              </a:solidFill>
              <a:effectLst/>
              <a:latin typeface="Arial" panose="020B0604020202020204" pitchFamily="34" charset="0"/>
            </a:endParaRPr>
          </a:p>
        </p:txBody>
      </p:sp>
      <p:sp>
        <p:nvSpPr>
          <p:cNvPr id="7" name="Rectangle 6"/>
          <p:cNvSpPr/>
          <p:nvPr/>
        </p:nvSpPr>
        <p:spPr>
          <a:xfrm>
            <a:off x="279891" y="3033593"/>
            <a:ext cx="9056426" cy="461665"/>
          </a:xfrm>
          <a:prstGeom prst="rect">
            <a:avLst/>
          </a:prstGeom>
        </p:spPr>
        <p:txBody>
          <a:bodyPr wrap="square">
            <a:spAutoFit/>
          </a:bodyPr>
          <a:lstStyle/>
          <a:p>
            <a:r>
              <a:rPr lang="id-ID" sz="2400" dirty="0" smtClean="0">
                <a:solidFill>
                  <a:srgbClr val="333333"/>
                </a:solidFill>
                <a:latin typeface="Arial" panose="020B0604020202020204" pitchFamily="34" charset="0"/>
              </a:rPr>
              <a:t>Daftar Pustaka </a:t>
            </a:r>
            <a:r>
              <a:rPr lang="id-ID" sz="1200" b="1" dirty="0" smtClean="0">
                <a:solidFill>
                  <a:srgbClr val="333333"/>
                </a:solidFill>
                <a:latin typeface="Arial" panose="020B0604020202020204" pitchFamily="34" charset="0"/>
              </a:rPr>
              <a:t>(Lihat pada tabel slide sebelumnya) </a:t>
            </a:r>
            <a:endParaRPr lang="en-US" sz="1200" b="1" dirty="0">
              <a:solidFill>
                <a:srgbClr val="333333"/>
              </a:solidFill>
              <a:latin typeface="Arial" panose="020B0604020202020204" pitchFamily="34" charset="0"/>
            </a:endParaRPr>
          </a:p>
        </p:txBody>
      </p:sp>
      <p:sp>
        <p:nvSpPr>
          <p:cNvPr id="8" name="Rectangle 7"/>
          <p:cNvSpPr/>
          <p:nvPr/>
        </p:nvSpPr>
        <p:spPr>
          <a:xfrm>
            <a:off x="192317" y="3466513"/>
            <a:ext cx="9056427" cy="311304"/>
          </a:xfrm>
          <a:prstGeom prst="rect">
            <a:avLst/>
          </a:prstGeom>
        </p:spPr>
        <p:txBody>
          <a:bodyPr wrap="square">
            <a:spAutoFit/>
          </a:bodyPr>
          <a:lstStyle/>
          <a:p>
            <a:pPr>
              <a:lnSpc>
                <a:spcPct val="107000"/>
              </a:lnSpc>
              <a:spcAft>
                <a:spcPts val="750"/>
              </a:spcAft>
            </a:pPr>
            <a:r>
              <a:rPr lang="id-ID" sz="1400" dirty="0"/>
              <a:t>[1] B. Klaus and P. Horn, Robot Vision. Cambridge, MA: MIT Press, 1986.</a:t>
            </a:r>
            <a:endParaRPr lang="id-ID"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192316" y="3749096"/>
            <a:ext cx="10134602" cy="311304"/>
          </a:xfrm>
          <a:prstGeom prst="rect">
            <a:avLst/>
          </a:prstGeom>
        </p:spPr>
        <p:txBody>
          <a:bodyPr wrap="square">
            <a:spAutoFit/>
          </a:bodyPr>
          <a:lstStyle/>
          <a:p>
            <a:pPr>
              <a:lnSpc>
                <a:spcPct val="107000"/>
              </a:lnSpc>
              <a:spcAft>
                <a:spcPts val="750"/>
              </a:spcAft>
            </a:pPr>
            <a:r>
              <a:rPr lang="id-ID" sz="1400" dirty="0"/>
              <a:t>[2] L. Stein, “Random patterns,” in Computers and You, J. S. Brake, Ed. New York: Wiley, 1994, pp. 55-70.</a:t>
            </a:r>
            <a:endParaRPr lang="id-ID"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192315" y="4020300"/>
            <a:ext cx="8775699" cy="553357"/>
          </a:xfrm>
          <a:prstGeom prst="rect">
            <a:avLst/>
          </a:prstGeom>
        </p:spPr>
        <p:txBody>
          <a:bodyPr wrap="square">
            <a:spAutoFit/>
          </a:bodyPr>
          <a:lstStyle/>
          <a:p>
            <a:pPr marL="355600" indent="-355600">
              <a:lnSpc>
                <a:spcPct val="107000"/>
              </a:lnSpc>
              <a:spcAft>
                <a:spcPts val="750"/>
              </a:spcAft>
            </a:pPr>
            <a:r>
              <a:rPr lang="id-ID" sz="1400" dirty="0"/>
              <a:t>[3] L. Bass, P. Clements, and R. Kazman, Software Architecture in Practice, 2nd ed. Reading, MA: Addison Wesley, 2003. [E-book] Available: Safari e-book.</a:t>
            </a:r>
            <a:endParaRPr lang="id-ID"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192314" y="4579862"/>
            <a:ext cx="8775700" cy="553357"/>
          </a:xfrm>
          <a:prstGeom prst="rect">
            <a:avLst/>
          </a:prstGeom>
        </p:spPr>
        <p:txBody>
          <a:bodyPr wrap="square">
            <a:spAutoFit/>
          </a:bodyPr>
          <a:lstStyle/>
          <a:p>
            <a:pPr marL="273050" indent="-273050">
              <a:lnSpc>
                <a:spcPct val="107000"/>
              </a:lnSpc>
              <a:spcAft>
                <a:spcPts val="750"/>
              </a:spcAft>
            </a:pPr>
            <a:r>
              <a:rPr lang="id-ID" sz="1400" dirty="0"/>
              <a:t>[4] J. U. Duncombe, "Infrared navigation - Part I: An assessment of feasability," IEEE Trans. Electron. Devices, vol. ED-11, pp. 34-39, Jan. 1959.</a:t>
            </a:r>
            <a:endParaRPr lang="id-ID"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274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619780"/>
          </a:xfrm>
        </p:spPr>
        <p:txBody>
          <a:bodyPr>
            <a:normAutofit fontScale="90000"/>
          </a:bodyPr>
          <a:lstStyle/>
          <a:p>
            <a:r>
              <a:rPr lang="en-US" b="1" dirty="0" err="1" smtClean="0"/>
              <a:t>Tugas</a:t>
            </a:r>
            <a:r>
              <a:rPr lang="en-US" b="1" dirty="0" smtClean="0"/>
              <a:t> </a:t>
            </a:r>
            <a:r>
              <a:rPr lang="en-US" b="1" dirty="0" err="1" smtClean="0"/>
              <a:t>Pertemuan</a:t>
            </a:r>
            <a:r>
              <a:rPr lang="en-US" b="1" dirty="0" smtClean="0"/>
              <a:t> </a:t>
            </a:r>
            <a:r>
              <a:rPr lang="en-US" b="1" dirty="0" smtClean="0"/>
              <a:t>13</a:t>
            </a:r>
            <a:endParaRPr lang="id-ID" b="1" dirty="0">
              <a:solidFill>
                <a:schemeClr val="tx1"/>
              </a:solidFill>
            </a:endParaRPr>
          </a:p>
        </p:txBody>
      </p:sp>
      <p:sp>
        <p:nvSpPr>
          <p:cNvPr id="3" name="Content Placeholder 2"/>
          <p:cNvSpPr>
            <a:spLocks noGrp="1"/>
          </p:cNvSpPr>
          <p:nvPr>
            <p:ph idx="1"/>
          </p:nvPr>
        </p:nvSpPr>
        <p:spPr>
          <a:xfrm>
            <a:off x="228600" y="772180"/>
            <a:ext cx="8610600" cy="1361420"/>
          </a:xfrm>
        </p:spPr>
        <p:txBody>
          <a:bodyPr>
            <a:normAutofit/>
          </a:bodyPr>
          <a:lstStyle/>
          <a:p>
            <a:pPr marL="0" indent="0">
              <a:buNone/>
            </a:pPr>
            <a:r>
              <a:rPr lang="en-US" sz="2400" dirty="0" err="1" smtClean="0"/>
              <a:t>Lanjutkan</a:t>
            </a:r>
            <a:r>
              <a:rPr lang="en-US" sz="2400" dirty="0" smtClean="0"/>
              <a:t> </a:t>
            </a:r>
            <a:r>
              <a:rPr lang="en-US" sz="2400" dirty="0" err="1" smtClean="0"/>
              <a:t>pengerjaan</a:t>
            </a:r>
            <a:r>
              <a:rPr lang="en-US" sz="2400" dirty="0" smtClean="0"/>
              <a:t> </a:t>
            </a:r>
            <a:r>
              <a:rPr lang="en-US" sz="2400" dirty="0" err="1" smtClean="0"/>
              <a:t>tugas</a:t>
            </a:r>
            <a:r>
              <a:rPr lang="en-US" sz="2400" dirty="0" smtClean="0"/>
              <a:t> </a:t>
            </a:r>
            <a:r>
              <a:rPr lang="en-US" sz="2400" dirty="0" err="1" smtClean="0"/>
              <a:t>pada</a:t>
            </a:r>
            <a:r>
              <a:rPr lang="en-US" sz="2400" dirty="0" smtClean="0"/>
              <a:t> </a:t>
            </a:r>
            <a:r>
              <a:rPr lang="en-US" sz="2400" dirty="0" err="1" smtClean="0"/>
              <a:t>pertemuan</a:t>
            </a:r>
            <a:r>
              <a:rPr lang="en-US" sz="2400" dirty="0" smtClean="0"/>
              <a:t> 12</a:t>
            </a:r>
            <a:endParaRPr lang="en-US" sz="2400" dirty="0"/>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688545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4"/>
          <p:cNvSpPr txBox="1">
            <a:spLocks noGrp="1" noChangeArrowheads="1"/>
          </p:cNvSpPr>
          <p:nvPr>
            <p:ph idx="1"/>
          </p:nvPr>
        </p:nvSpPr>
        <p:spPr bwMode="auto">
          <a:xfrm>
            <a:off x="217710" y="3026235"/>
            <a:ext cx="868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1371600" lvl="2" indent="-457200" algn="ctr">
              <a:buClr>
                <a:srgbClr val="000066"/>
              </a:buClr>
              <a:buNone/>
            </a:pPr>
            <a:r>
              <a:rPr lang="id-ID" altLang="zh-CN" sz="6000" b="1" dirty="0" smtClean="0"/>
              <a:t>TERIMA KASIH</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17</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71" y="304799"/>
            <a:ext cx="8144329" cy="838201"/>
          </a:xfrm>
        </p:spPr>
        <p:txBody>
          <a:bodyPr>
            <a:normAutofit/>
          </a:bodyPr>
          <a:lstStyle/>
          <a:p>
            <a:r>
              <a:rPr lang="id-ID" b="1" dirty="0"/>
              <a:t>Definisi Literatur Review</a:t>
            </a:r>
            <a:endParaRPr lang="en-US" b="1" dirty="0">
              <a:solidFill>
                <a:schemeClr val="bg2">
                  <a:lumMod val="10000"/>
                </a:schemeClr>
              </a:solidFill>
            </a:endParaRPr>
          </a:p>
        </p:txBody>
      </p:sp>
      <p:sp>
        <p:nvSpPr>
          <p:cNvPr id="3" name="Content Placeholder 2"/>
          <p:cNvSpPr>
            <a:spLocks noGrp="1"/>
          </p:cNvSpPr>
          <p:nvPr>
            <p:ph idx="1"/>
          </p:nvPr>
        </p:nvSpPr>
        <p:spPr>
          <a:xfrm>
            <a:off x="237670" y="1143000"/>
            <a:ext cx="8753929" cy="4648200"/>
          </a:xfrm>
        </p:spPr>
        <p:txBody>
          <a:bodyPr>
            <a:noAutofit/>
          </a:bodyPr>
          <a:lstStyle/>
          <a:p>
            <a:pPr lvl="1" algn="just"/>
            <a:r>
              <a:rPr lang="id-ID" b="1" dirty="0"/>
              <a:t>Pengertian dari literature review </a:t>
            </a:r>
            <a:r>
              <a:rPr lang="id-ID" dirty="0"/>
              <a:t>adalah, uraian mengenai sebuah teori, atau temuan yang didapat dari bahan acuan untuk dijadikan sebagai landasan kegiatan penelitian.</a:t>
            </a:r>
          </a:p>
          <a:p>
            <a:pPr lvl="1" algn="just"/>
            <a:r>
              <a:rPr lang="id-ID" dirty="0"/>
              <a:t>Hali ini bertujuan, untuk </a:t>
            </a:r>
            <a:r>
              <a:rPr lang="id-ID" b="1" dirty="0"/>
              <a:t>menyusun sebuah kerangka pemikiran </a:t>
            </a:r>
            <a:r>
              <a:rPr lang="id-ID" dirty="0"/>
              <a:t>yang jelas dari </a:t>
            </a:r>
            <a:r>
              <a:rPr lang="id-ID" b="1" dirty="0"/>
              <a:t>perumusan masalah yang akan diteliti</a:t>
            </a:r>
            <a:r>
              <a:rPr lang="id-ID" dirty="0"/>
              <a:t>.</a:t>
            </a:r>
          </a:p>
          <a:p>
            <a:pPr lvl="1" algn="just"/>
            <a:r>
              <a:rPr lang="id-ID" dirty="0"/>
              <a:t>Sedangkan menurut sumber yang lain mengatakan, literature review adalah, analisa berupa kritik yang bersifat membangun ataupun menjatuhkan dari penelitian yang sedang dilakukan pada topik khusus.</a:t>
            </a:r>
          </a:p>
          <a:p>
            <a:pPr lvl="1" algn="just"/>
            <a:r>
              <a:rPr lang="id-ID" dirty="0"/>
              <a:t>Maka perlu kalian ketahui bahwa, literature review atau studi pustaka bukan sebuah rangkuman. Tapi literature review merupakan, cerita ilmiah yang memuat kritik dan evaluasi.</a:t>
            </a:r>
            <a:r>
              <a:rPr lang="id-ID" sz="2200" i="1" dirty="0"/>
              <a:t> </a:t>
            </a:r>
          </a:p>
          <a:p>
            <a:pPr lvl="1" algn="just"/>
            <a:r>
              <a:rPr lang="id-ID" dirty="0"/>
              <a:t>Di dalam kampus, </a:t>
            </a:r>
            <a:r>
              <a:rPr lang="id-ID" i="1" dirty="0"/>
              <a:t>literature review </a:t>
            </a:r>
            <a:r>
              <a:rPr lang="id-ID" dirty="0"/>
              <a:t>atau studi pustaka ini merupakan istilah yang sering digunakan oleh mahasiswa ketika sedang mengerjakan sebuah skripsi, tesis, ataupun disertesi.</a:t>
            </a:r>
            <a:endParaRPr lang="id-ID" sz="2600" i="1" dirty="0"/>
          </a:p>
          <a:p>
            <a:pPr marL="0" indent="0">
              <a:buNone/>
            </a:pPr>
            <a:endParaRPr lang="en-US" sz="1600" dirty="0" smtClean="0"/>
          </a:p>
        </p:txBody>
      </p:sp>
      <p:sp>
        <p:nvSpPr>
          <p:cNvPr id="5" name="Slide Number Placeholder 4"/>
          <p:cNvSpPr>
            <a:spLocks noGrp="1"/>
          </p:cNvSpPr>
          <p:nvPr>
            <p:ph type="sldNum" sz="quarter" idx="12"/>
          </p:nvPr>
        </p:nvSpPr>
        <p:spPr/>
        <p:txBody>
          <a:bodyPr/>
          <a:lstStyle/>
          <a:p>
            <a:endParaRPr lang="en-US" dirty="0"/>
          </a:p>
        </p:txBody>
      </p:sp>
      <p:sp>
        <p:nvSpPr>
          <p:cNvPr id="6" name="Rectangle 5"/>
          <p:cNvSpPr/>
          <p:nvPr/>
        </p:nvSpPr>
        <p:spPr>
          <a:xfrm>
            <a:off x="118835" y="5794829"/>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89705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Definisi Literatur Review</a:t>
            </a:r>
            <a:endParaRPr lang="id-ID" b="1" dirty="0">
              <a:solidFill>
                <a:schemeClr val="tx1"/>
              </a:solidFill>
            </a:endParaRPr>
          </a:p>
        </p:txBody>
      </p:sp>
      <p:sp>
        <p:nvSpPr>
          <p:cNvPr id="3" name="Content Placeholder 2"/>
          <p:cNvSpPr>
            <a:spLocks noGrp="1"/>
          </p:cNvSpPr>
          <p:nvPr>
            <p:ph idx="1"/>
          </p:nvPr>
        </p:nvSpPr>
        <p:spPr>
          <a:xfrm>
            <a:off x="228599" y="1295400"/>
            <a:ext cx="8772071" cy="4419600"/>
          </a:xfrm>
        </p:spPr>
        <p:txBody>
          <a:bodyPr>
            <a:noAutofit/>
          </a:bodyPr>
          <a:lstStyle/>
          <a:p>
            <a:pPr lvl="1" algn="just"/>
            <a:r>
              <a:rPr lang="id-ID" sz="2000" b="1" dirty="0"/>
              <a:t>Literatur review </a:t>
            </a:r>
            <a:r>
              <a:rPr lang="id-ID" sz="2000" dirty="0"/>
              <a:t>merupakan langkah pertama untuk mengumpulkan informasi yang relevan bagi penelitian</a:t>
            </a:r>
          </a:p>
          <a:p>
            <a:pPr lvl="1" algn="just"/>
            <a:r>
              <a:rPr lang="id-ID" sz="2000" b="1" dirty="0"/>
              <a:t>Literatur review</a:t>
            </a:r>
            <a:r>
              <a:rPr lang="id-ID" sz="2000" dirty="0"/>
              <a:t> berguna untuk mengindari duplikasi dari pelaksanaan penelitian</a:t>
            </a:r>
          </a:p>
          <a:p>
            <a:pPr lvl="1" algn="just"/>
            <a:r>
              <a:rPr lang="id-ID" sz="2000" b="1" dirty="0"/>
              <a:t>Literatur review </a:t>
            </a:r>
            <a:r>
              <a:rPr lang="id-ID" sz="2000" dirty="0"/>
              <a:t>digunakan untuk mengetahuai penelitian yang pernah dilakukan.</a:t>
            </a:r>
          </a:p>
          <a:p>
            <a:pPr lvl="1" algn="just"/>
            <a:r>
              <a:rPr lang="id-ID" sz="2000" b="1" dirty="0"/>
              <a:t>Literaratur review </a:t>
            </a:r>
            <a:r>
              <a:rPr lang="id-ID" sz="2000" dirty="0"/>
              <a:t>dilakukan dengan cara membaca, memahami, mengkritik dan mereview literatur dari berbagai sumber </a:t>
            </a:r>
            <a:endParaRPr lang="id-ID" sz="2000" i="1" dirty="0"/>
          </a:p>
          <a:p>
            <a:pPr lvl="1" algn="just"/>
            <a:r>
              <a:rPr lang="id-ID" sz="2000" b="1" dirty="0"/>
              <a:t>Literatur review</a:t>
            </a:r>
            <a:r>
              <a:rPr lang="id-ID" sz="2000" dirty="0"/>
              <a:t> memberikan ide dan tujuan tentang topik penelitian yang akan dilakukan</a:t>
            </a:r>
          </a:p>
          <a:p>
            <a:pPr lvl="1" algn="just"/>
            <a:r>
              <a:rPr lang="id-ID" sz="2000" b="1" dirty="0"/>
              <a:t>Literatur review </a:t>
            </a:r>
            <a:r>
              <a:rPr lang="id-ID" sz="2000" dirty="0"/>
              <a:t>berisi ulasan, rangkuman, dan pemikiran penulis tentang beberapa sumber pustaka tenang topik yang dibahas.</a:t>
            </a:r>
          </a:p>
        </p:txBody>
      </p:sp>
      <p:sp>
        <p:nvSpPr>
          <p:cNvPr id="4" name="Rectangle 3"/>
          <p:cNvSpPr/>
          <p:nvPr/>
        </p:nvSpPr>
        <p:spPr>
          <a:xfrm>
            <a:off x="228599" y="58674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3617226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Definisi Literatur Review</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lvl="1" algn="just"/>
            <a:r>
              <a:rPr lang="id-ID" dirty="0"/>
              <a:t>Hasil Penelitian yang dilakukan oleh peneliti lain dapat juga dimasukkan sebagai pembanding dari hasil penelitian</a:t>
            </a:r>
          </a:p>
          <a:p>
            <a:pPr lvl="1" algn="just"/>
            <a:r>
              <a:rPr lang="id-ID" dirty="0"/>
              <a:t>Semua pernyataan dan atau hasil penelitian yang bukan berasal dari penulis harus disebutkan sumbernya, dan tata cara mengacu sumber pustakan mengikuti kaidah yang ditetapkan.</a:t>
            </a:r>
          </a:p>
          <a:p>
            <a:pPr lvl="1" algn="just"/>
            <a:r>
              <a:rPr lang="id-ID" dirty="0"/>
              <a:t>Suatu literatur review yang baik haruslah bersifat relevan, mutakhir (3-5 tahun terakhir), dan memadai.</a:t>
            </a:r>
          </a:p>
          <a:p>
            <a:pPr lvl="1" algn="just"/>
            <a:r>
              <a:rPr lang="id-ID" dirty="0"/>
              <a:t>Latar belakang masalah, landasan teori, tinjauan teori, tinjauan psutaka semuanaya merupakan cara untuk melakukan tinjauan literatur. </a:t>
            </a:r>
            <a:endParaRPr lang="id-ID" sz="2600"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247134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Tujuan Literatur Review</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fontScale="85000" lnSpcReduction="10000"/>
          </a:bodyPr>
          <a:lstStyle/>
          <a:p>
            <a:pPr lvl="1" algn="just"/>
            <a:r>
              <a:rPr lang="id-ID" dirty="0"/>
              <a:t>Untuk </a:t>
            </a:r>
            <a:r>
              <a:rPr lang="id-ID" b="1" dirty="0"/>
              <a:t>mendapatkan landasan teori </a:t>
            </a:r>
            <a:r>
              <a:rPr lang="id-ID" dirty="0"/>
              <a:t>yang bisa mendukung pemecahan masalah yang sedang diteliti</a:t>
            </a:r>
          </a:p>
          <a:p>
            <a:pPr lvl="1" algn="just"/>
            <a:r>
              <a:rPr lang="id-ID" dirty="0"/>
              <a:t>Teori yang didapatkan merupakan langkah awal agar peneliti dapat lebih </a:t>
            </a:r>
            <a:r>
              <a:rPr lang="id-ID" b="1" dirty="0"/>
              <a:t>memahami permasalahan yang sedang diteliti dengan benar sesuai dengan kerangka berpikir ilmiah.</a:t>
            </a:r>
          </a:p>
          <a:p>
            <a:pPr lvl="1" algn="just"/>
            <a:r>
              <a:rPr lang="id-ID" dirty="0"/>
              <a:t>Untuk </a:t>
            </a:r>
            <a:r>
              <a:rPr lang="id-ID" b="1" dirty="0"/>
              <a:t>mendapatkan gambaran yang berkenaan dengan apa yang sudah pernah dikerjakan orang lain sebelumnya.</a:t>
            </a:r>
          </a:p>
          <a:p>
            <a:pPr lvl="1" algn="just"/>
            <a:r>
              <a:rPr lang="id-ID" sz="2600" dirty="0"/>
              <a:t>Kegiatan </a:t>
            </a:r>
            <a:r>
              <a:rPr lang="id-ID" sz="2600" b="1" dirty="0"/>
              <a:t>Literatur review tidak mengambil teori dengan cara copy paste </a:t>
            </a:r>
            <a:r>
              <a:rPr lang="id-ID" sz="2600" dirty="0"/>
              <a:t>dari sumber pustaka, melainkan.......</a:t>
            </a:r>
          </a:p>
          <a:p>
            <a:pPr lvl="2" algn="just"/>
            <a:r>
              <a:rPr lang="id-ID" sz="2200" b="1" dirty="0"/>
              <a:t>Menganalisis</a:t>
            </a:r>
          </a:p>
          <a:p>
            <a:pPr lvl="2" algn="just"/>
            <a:r>
              <a:rPr lang="id-ID" sz="2200" b="1" dirty="0"/>
              <a:t>Mensintesis</a:t>
            </a:r>
          </a:p>
          <a:p>
            <a:pPr lvl="2" algn="just"/>
            <a:r>
              <a:rPr lang="id-ID" sz="2200" b="1" dirty="0"/>
              <a:t>Meringkas</a:t>
            </a:r>
            <a:endParaRPr lang="id-ID" sz="2200" dirty="0"/>
          </a:p>
          <a:p>
            <a:pPr lvl="2" algn="just"/>
            <a:r>
              <a:rPr lang="id-ID" sz="2200" b="1" dirty="0"/>
              <a:t>Membandingkan hasil-hasil penelitian satu dengan yang lainnya.</a:t>
            </a:r>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3065084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Cara Membuat Literatur Review</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marL="0" indent="0">
              <a:buNone/>
            </a:pPr>
            <a:r>
              <a:rPr lang="id-ID" sz="2400" b="1" dirty="0"/>
              <a:t>1. Mencari Sumber Untuk Bahan </a:t>
            </a:r>
            <a:r>
              <a:rPr lang="id-ID" sz="2400" b="1" i="1" dirty="0"/>
              <a:t>Literature Review </a:t>
            </a:r>
            <a:r>
              <a:rPr lang="id-ID" sz="2400" b="1" dirty="0"/>
              <a:t>atau Studi Pustaka</a:t>
            </a:r>
          </a:p>
          <a:p>
            <a:pPr marL="457200" lvl="1" indent="0" algn="just">
              <a:buNone/>
            </a:pPr>
            <a:r>
              <a:rPr lang="id-ID" sz="2000" dirty="0"/>
              <a:t>Sumber daftar pustaka yang paling bagus adalah buku, artikel jurnal yang sudah di peer-review, artikel proceedings yang telah di-peer review, dan technical report dari institusi pendidikan atau organisasi lainnya yang berhak untuk mengeluarkan. Perhatikan dulu secara sekilas apakah sumber tersebut sesuai dengan studi pustaka atau literature review yang akan dibuat. Hal-hal yang bisa diperhatikan untuk melihat kesesuaian sumber-sumber tersebut antara lain daftar isi, abstrak, heading dan sub-headings atau ‘DOCUMENT STATEMENT’ (kalimat terpenting di dalam suatu tulisan; biasanya terdapat di bagian akhir pendahuluan dari suatu tulisan).</a:t>
            </a:r>
            <a:endParaRPr lang="id-ID" sz="2000" b="1"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236363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Cara Membuat Literatur Review</a:t>
            </a:r>
            <a:endParaRPr lang="id-ID" b="1" dirty="0">
              <a:solidFill>
                <a:schemeClr val="tx1"/>
              </a:solidFill>
            </a:endParaRPr>
          </a:p>
        </p:txBody>
      </p:sp>
      <p:sp>
        <p:nvSpPr>
          <p:cNvPr id="3" name="Content Placeholder 2"/>
          <p:cNvSpPr>
            <a:spLocks noGrp="1"/>
          </p:cNvSpPr>
          <p:nvPr>
            <p:ph idx="1"/>
          </p:nvPr>
        </p:nvSpPr>
        <p:spPr>
          <a:xfrm>
            <a:off x="228600" y="762000"/>
            <a:ext cx="8610600" cy="4724400"/>
          </a:xfrm>
        </p:spPr>
        <p:txBody>
          <a:bodyPr>
            <a:normAutofit fontScale="77500" lnSpcReduction="20000"/>
          </a:bodyPr>
          <a:lstStyle/>
          <a:p>
            <a:pPr marL="0" indent="0">
              <a:buNone/>
            </a:pPr>
            <a:r>
              <a:rPr lang="id-ID" sz="3600" b="1" dirty="0"/>
              <a:t>2. Mengevaluasi Isi Dari Sumber-sumber yang Didapat</a:t>
            </a:r>
          </a:p>
          <a:p>
            <a:pPr lvl="1" algn="just"/>
            <a:r>
              <a:rPr lang="id-ID" dirty="0"/>
              <a:t>tujuan dari pembuatan suatu studi pustaka atau literature review adalah untuk membuat cerita ilmiah yang memasukkan unsur evaluasi dan kritisisi terhadap hal-hal yang pernah dikemukakan orang lain. Evaluasi harus diberikan se-objektif mungkin baik evaluasi pendukung maupun yang bersifat melemahkan. </a:t>
            </a:r>
          </a:p>
          <a:p>
            <a:pPr lvl="1" algn="just"/>
            <a:r>
              <a:rPr lang="id-ID" dirty="0"/>
              <a:t>Beberapa tips yang bisa digunakan untuk mempercepat proses pengevaluasian suatu sumber antara lain dengan melakukan ‘SKIMMING’ (yang arti literalnya meluncur; merefer kepada membaca cepat sambil menangkap intisari bacaan sumber; intisari yang ditangkap mungkin tidak sepenuhnya benar, tetapi dapat memberikan arahan bagi kita, apabila kita memerlukan informasi terkait di kemudian hari) dan ‘PARAGRAPH STATEMENT’ (kalimat yang terpenting dalam suatu paragraf; biasanya muncul di bagian awal dari suatu paragraf). </a:t>
            </a:r>
          </a:p>
          <a:p>
            <a:pPr lvl="1" algn="just"/>
            <a:r>
              <a:rPr lang="id-ID" dirty="0"/>
              <a:t>Evaluasi juga dilakukan untuk melihat apakah penulis sumber tersebut adalah benar-benar orang yang mempunyai otoritas di dalam permasalahan yang diangkat. Hal ini bisa dihindari kalau kita hanya memakai ke-empat sumber yang saya sebutkan di atas (buku, jurnal, proceedings dan technical report; menghindari hasil searching yang tidak valid dari Google atau sistem searching lainnya). </a:t>
            </a:r>
          </a:p>
          <a:p>
            <a:pPr lvl="1" algn="just"/>
            <a:r>
              <a:rPr lang="id-ID" dirty="0"/>
              <a:t>Selain kevalidan sumber, perlu juga diteliti apakah metode, data dan penganalisaan yang digunakan oleh penulis sudah tepat atau belum. Disamping itu, perlu juga dianalisa apakah ada informasi yang sengaja disampaikan sebagian, tidak sebenarnya atau dihilangkan. Kemutakhiran sumber juga perlu untuk dijaga. Untuk informasi tertentu, terkadang perkembangannya begitu cepat, sehingga harus selalu berusaha mencari yang paling up-to-date.</a:t>
            </a:r>
            <a:endParaRPr lang="id-ID" sz="1800" b="1"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428306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Cara Membuat Literatur Review</a:t>
            </a:r>
            <a:endParaRPr lang="id-ID" b="1" dirty="0">
              <a:solidFill>
                <a:schemeClr val="tx1"/>
              </a:solidFill>
            </a:endParaRPr>
          </a:p>
        </p:txBody>
      </p:sp>
      <p:sp>
        <p:nvSpPr>
          <p:cNvPr id="3" name="Content Placeholder 2"/>
          <p:cNvSpPr>
            <a:spLocks noGrp="1"/>
          </p:cNvSpPr>
          <p:nvPr>
            <p:ph idx="1"/>
          </p:nvPr>
        </p:nvSpPr>
        <p:spPr>
          <a:xfrm>
            <a:off x="228600" y="838200"/>
            <a:ext cx="8610600" cy="5105400"/>
          </a:xfrm>
        </p:spPr>
        <p:txBody>
          <a:bodyPr>
            <a:normAutofit/>
          </a:bodyPr>
          <a:lstStyle/>
          <a:p>
            <a:pPr marL="0" indent="0">
              <a:buNone/>
            </a:pPr>
            <a:r>
              <a:rPr lang="id-ID" b="1" dirty="0"/>
              <a:t>3. </a:t>
            </a:r>
            <a:r>
              <a:rPr lang="en-US" b="1" dirty="0" err="1"/>
              <a:t>Membuat</a:t>
            </a:r>
            <a:r>
              <a:rPr lang="en-US" b="1" dirty="0"/>
              <a:t> Summary </a:t>
            </a:r>
            <a:r>
              <a:rPr lang="en-US" b="1" dirty="0" err="1"/>
              <a:t>Terhadap</a:t>
            </a:r>
            <a:r>
              <a:rPr lang="en-US" b="1" dirty="0"/>
              <a:t> Isi </a:t>
            </a:r>
            <a:r>
              <a:rPr lang="en-US" b="1" dirty="0" err="1"/>
              <a:t>Sumber-sumber</a:t>
            </a:r>
            <a:r>
              <a:rPr lang="en-US" b="1" dirty="0"/>
              <a:t> </a:t>
            </a:r>
            <a:r>
              <a:rPr lang="en-US" b="1" dirty="0" err="1"/>
              <a:t>Tersebut</a:t>
            </a:r>
            <a:endParaRPr lang="id-ID" b="1" dirty="0"/>
          </a:p>
          <a:p>
            <a:pPr lvl="1" algn="just"/>
            <a:r>
              <a:rPr lang="id-ID" dirty="0"/>
              <a:t>Summary (rangkuman) ini digunakan sebagai pengingat sumber yang pernah dibaca, sehingga pada saat menulis studi pustaka atau literature review, tidak perlu mengulang lagi untuk membaca sumber secara keseluruhan. </a:t>
            </a:r>
          </a:p>
          <a:p>
            <a:pPr lvl="1" algn="just"/>
            <a:r>
              <a:rPr lang="id-ID" dirty="0"/>
              <a:t>Adapun hal-hal yang perlu untuk dicatat dalam rangkuman antara lain: Penulis, Tahun, Judul dan Sumber (Buku, Jurnal, Proceedings atau Technical Report) dari tulisan yang dibaca, Tujuan Penelitian, Metode Penelitian, Hasil Penelitian, Kesimpulan dan Saran. </a:t>
            </a:r>
          </a:p>
          <a:p>
            <a:pPr lvl="1" algn="just"/>
            <a:r>
              <a:rPr lang="id-ID" dirty="0"/>
              <a:t>Selain hal-hal tersebut, hasil pengevaluasian terhadap sumber tulisan tersebut juga dimasukkan di dalam rangkuman. Sehingga kita tidak perlu membaca lagi untuk mendapatkan hasil evaluasi yang mungkin diperlukan.</a:t>
            </a:r>
          </a:p>
          <a:p>
            <a:pPr lvl="1" algn="just"/>
            <a:r>
              <a:rPr lang="id-ID" dirty="0"/>
              <a:t>Hal-hal yang perlu dicatat dalam rangkuman meliputi : Penulis, Tahun, Judul, Sumber (Buku, Jurnal, </a:t>
            </a:r>
            <a:r>
              <a:rPr lang="id-ID" i="1" dirty="0"/>
              <a:t>Proceddings, </a:t>
            </a:r>
            <a:r>
              <a:rPr lang="id-ID" dirty="0"/>
              <a:t>dan </a:t>
            </a:r>
            <a:r>
              <a:rPr lang="id-ID" i="1" dirty="0"/>
              <a:t>Technical Report</a:t>
            </a:r>
            <a:r>
              <a:rPr lang="id-ID" dirty="0"/>
              <a:t>), Tulisan yang dibaca, Tujuan penelitian, Metode penelitian, Hasil penelitian, Kesimpulan, dan Saran </a:t>
            </a:r>
            <a:r>
              <a:rPr lang="id-ID" sz="1800" b="1" dirty="0"/>
              <a:t>(Dapat Dilihat Pada LAMPIRAN PPT ini (Jurnal dan Bentuk Format Literatur Review)</a:t>
            </a:r>
            <a:endParaRPr lang="id-ID" dirty="0"/>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744534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t>Cara Membuat Literatur Review</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a:bodyPr>
          <a:lstStyle/>
          <a:p>
            <a:pPr marL="0" indent="0">
              <a:buNone/>
            </a:pPr>
            <a:r>
              <a:rPr lang="id-ID" sz="3000" b="1" dirty="0"/>
              <a:t>4. Menulis Literature Review</a:t>
            </a:r>
            <a:r>
              <a:rPr lang="id-ID" sz="3000" b="1" i="1" dirty="0"/>
              <a:t> </a:t>
            </a:r>
            <a:r>
              <a:rPr lang="id-ID" sz="3000" b="1" dirty="0"/>
              <a:t>atau Studi Pustaka</a:t>
            </a:r>
          </a:p>
          <a:p>
            <a:pPr lvl="1" algn="just"/>
            <a:r>
              <a:rPr lang="id-ID" dirty="0"/>
              <a:t>Rangkuman yang dibuat dalam tahapan sebelumnya dipergunakan sepenuhnya dalam menulis studi pustaka atau literature review. Hal-hal yang mungkin dimasukkan antara lain : persamaan dan perbedaan antara pengarang dan penelitian mereka, penelitian mana yang saling mendukung dan yang mana saling bertentangan, pertanyaan yang belum terjawab dan lain-lain. Untuk keperluan tersebut kita mungkin perlu untuk menata rangkuman dan mengelompokkannya berdasarkan beberapa kriteria yang kita perlukan seperti berdasarkan pada tema penelitian, jenis penelitian, pendukung atau penentang dll. Satu hal yang bisa dijadikan tips dalam menulis studi pustaka atau literature review adalah ‘</a:t>
            </a:r>
            <a:r>
              <a:rPr lang="id-ID" b="1" dirty="0"/>
              <a:t>PARAPHRASING</a:t>
            </a:r>
            <a:r>
              <a:rPr lang="id-ID" dirty="0"/>
              <a:t>’ (melakukan pengungkapan ulang terhadap pernyataan orang lain dengan cara berbeda dengan aslinya). Paraphrasing ini menghindarkan kita untuk mengutip secara langsung dan menghindarkan kita untuk menggunakan tanda petik terhadap pernyataan langsung tersebut.</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748509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customXml/itemProps2.xml><?xml version="1.0" encoding="utf-8"?>
<ds:datastoreItem xmlns:ds="http://schemas.openxmlformats.org/officeDocument/2006/customXml" ds:itemID="{91F24D6E-C39E-4C3D-AED6-A0053B7CFF9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E635598-73DD-4E7B-99C4-C3309DB01F4F}">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1666</Words>
  <Application>Microsoft Office PowerPoint</Application>
  <PresentationFormat>On-screen Show (4:3)</PresentationFormat>
  <Paragraphs>137</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宋体</vt:lpstr>
      <vt:lpstr>Arial</vt:lpstr>
      <vt:lpstr>Calibri</vt:lpstr>
      <vt:lpstr>Times New Roman</vt:lpstr>
      <vt:lpstr>Trebuchet MS</vt:lpstr>
      <vt:lpstr>Wingdings 3</vt:lpstr>
      <vt:lpstr>Facet</vt:lpstr>
      <vt:lpstr>PERTEMUAN 13 (Literatur Review / Studi Pustaka Bag.2)</vt:lpstr>
      <vt:lpstr>Definisi Literatur Review</vt:lpstr>
      <vt:lpstr>Definisi Literatur Review</vt:lpstr>
      <vt:lpstr>Definisi Literatur Review</vt:lpstr>
      <vt:lpstr>Tujuan Literatur Review</vt:lpstr>
      <vt:lpstr>Cara Membuat Literatur Review</vt:lpstr>
      <vt:lpstr>Cara Membuat Literatur Review</vt:lpstr>
      <vt:lpstr>Cara Membuat Literatur Review</vt:lpstr>
      <vt:lpstr>Cara Membuat Literatur Review</vt:lpstr>
      <vt:lpstr>Cara Membuat Literatur Review</vt:lpstr>
      <vt:lpstr>Sitasi (Citation)</vt:lpstr>
      <vt:lpstr>Metode Sitasi (Citation)</vt:lpstr>
      <vt:lpstr>Metode Sitasi (Citation) – IEEE Citation Style</vt:lpstr>
      <vt:lpstr>Metode Sitasi (Citation) – IEEE Citation Style</vt:lpstr>
      <vt:lpstr>Metode Sitasi (Citation) – IEEE Citation Style</vt:lpstr>
      <vt:lpstr>Tugas Pertemuan 13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2010-06-17T00:26:28Z</dcterms:created>
  <dcterms:modified xsi:type="dcterms:W3CDTF">2020-07-14T04:06:46Z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