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8" r:id="rId1"/>
  </p:sldMasterIdLst>
  <p:sldIdLst>
    <p:sldId id="256" r:id="rId2"/>
    <p:sldId id="257" r:id="rId3"/>
    <p:sldId id="258" r:id="rId4"/>
    <p:sldId id="262" r:id="rId5"/>
    <p:sldId id="259" r:id="rId6"/>
    <p:sldId id="260" r:id="rId7"/>
    <p:sldId id="263" r:id="rId8"/>
    <p:sldId id="266" r:id="rId9"/>
    <p:sldId id="264" r:id="rId10"/>
    <p:sldId id="265"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57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7/15/2020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73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08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0071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757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1410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156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356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124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203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1783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098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920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219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93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552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09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520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7/15/2020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831410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8935" y="1361661"/>
            <a:ext cx="7922593" cy="2067339"/>
          </a:xfrm>
        </p:spPr>
        <p:txBody>
          <a:bodyPr/>
          <a:lstStyle/>
          <a:p>
            <a:r>
              <a:rPr lang="en-US" sz="3600" b="1" dirty="0"/>
              <a:t>ANIMAL FARM</a:t>
            </a:r>
            <a:r>
              <a:rPr lang="en-US" sz="3600" dirty="0"/>
              <a:t/>
            </a:r>
            <a:br>
              <a:rPr lang="en-US" sz="3600" dirty="0"/>
            </a:br>
            <a:r>
              <a:rPr lang="en-US" sz="3600" b="1" dirty="0"/>
              <a:t>CLASS STRUGGLE MARX </a:t>
            </a:r>
            <a:r>
              <a:rPr lang="en-US" sz="3600" b="1" dirty="0" smtClean="0"/>
              <a:t>THEORY</a:t>
            </a:r>
            <a:endParaRPr lang="en-US" sz="3600" dirty="0"/>
          </a:p>
        </p:txBody>
      </p:sp>
      <p:sp>
        <p:nvSpPr>
          <p:cNvPr id="3" name="Subtitle 2"/>
          <p:cNvSpPr>
            <a:spLocks noGrp="1"/>
          </p:cNvSpPr>
          <p:nvPr>
            <p:ph type="subTitle" idx="1"/>
          </p:nvPr>
        </p:nvSpPr>
        <p:spPr>
          <a:xfrm>
            <a:off x="3258743" y="3617840"/>
            <a:ext cx="5682976" cy="1669778"/>
          </a:xfrm>
        </p:spPr>
        <p:txBody>
          <a:bodyPr>
            <a:noAutofit/>
          </a:bodyPr>
          <a:lstStyle/>
          <a:p>
            <a:r>
              <a:rPr lang="en-US" sz="1800" b="1" dirty="0"/>
              <a:t>Fabian </a:t>
            </a:r>
            <a:r>
              <a:rPr lang="en-US" sz="1800" b="1" dirty="0" err="1"/>
              <a:t>Firmansyah</a:t>
            </a:r>
            <a:r>
              <a:rPr lang="en-US" sz="1800" b="1" dirty="0"/>
              <a:t> </a:t>
            </a:r>
            <a:r>
              <a:rPr lang="en-US" sz="1800" b="1" dirty="0" err="1"/>
              <a:t>Faran</a:t>
            </a:r>
            <a:r>
              <a:rPr lang="en-US" sz="1800" b="1" dirty="0"/>
              <a:t>	63718008</a:t>
            </a:r>
            <a:endParaRPr lang="en-US" sz="1800" dirty="0"/>
          </a:p>
          <a:p>
            <a:r>
              <a:rPr lang="en-US" sz="1800" b="1" dirty="0"/>
              <a:t>Karin Maharani	63718015</a:t>
            </a:r>
            <a:endParaRPr lang="en-US" sz="1800" dirty="0"/>
          </a:p>
          <a:p>
            <a:r>
              <a:rPr lang="en-US" sz="1800" b="1" dirty="0"/>
              <a:t>Muhammad </a:t>
            </a:r>
            <a:r>
              <a:rPr lang="en-US" sz="1800" b="1" dirty="0" err="1"/>
              <a:t>Rifan</a:t>
            </a:r>
            <a:r>
              <a:rPr lang="en-US" sz="1800" b="1" dirty="0"/>
              <a:t> </a:t>
            </a:r>
            <a:r>
              <a:rPr lang="en-US" sz="1800" b="1" dirty="0" err="1"/>
              <a:t>Fadliansyah</a:t>
            </a:r>
            <a:r>
              <a:rPr lang="en-US" sz="1800" b="1" dirty="0"/>
              <a:t>	63718016</a:t>
            </a:r>
            <a:endParaRPr lang="en-US" sz="1800" dirty="0"/>
          </a:p>
          <a:p>
            <a:r>
              <a:rPr lang="en-US" sz="1800" b="1" dirty="0"/>
              <a:t>Rahmelia </a:t>
            </a:r>
            <a:r>
              <a:rPr lang="en-US" sz="1800" b="1" dirty="0" err="1"/>
              <a:t>Prastamawati</a:t>
            </a:r>
            <a:r>
              <a:rPr lang="en-US" sz="1800" b="1" dirty="0"/>
              <a:t>	</a:t>
            </a:r>
            <a:r>
              <a:rPr lang="en-US" sz="1800" b="1" dirty="0" smtClean="0"/>
              <a:t>63718022</a:t>
            </a:r>
            <a:endParaRPr lang="en-US" sz="1800" dirty="0"/>
          </a:p>
        </p:txBody>
      </p:sp>
    </p:spTree>
    <p:extLst>
      <p:ext uri="{BB962C8B-B14F-4D97-AF65-F5344CB8AC3E}">
        <p14:creationId xmlns:p14="http://schemas.microsoft.com/office/powerpoint/2010/main" val="128012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 STRUGGLE IN ANIMAL FARM</a:t>
            </a:r>
            <a:br>
              <a:rPr lang="en-US" b="1" dirty="0" smtClean="0"/>
            </a:br>
            <a:r>
              <a:rPr lang="en-US" b="1" dirty="0" smtClean="0"/>
              <a:t>“NAPOLEON”</a:t>
            </a:r>
            <a:endParaRPr lang="en-US" dirty="0"/>
          </a:p>
        </p:txBody>
      </p:sp>
      <p:sp>
        <p:nvSpPr>
          <p:cNvPr id="3" name="Content Placeholder 2"/>
          <p:cNvSpPr>
            <a:spLocks noGrp="1"/>
          </p:cNvSpPr>
          <p:nvPr>
            <p:ph idx="1"/>
          </p:nvPr>
        </p:nvSpPr>
        <p:spPr/>
        <p:txBody>
          <a:bodyPr>
            <a:normAutofit/>
          </a:bodyPr>
          <a:lstStyle/>
          <a:p>
            <a:r>
              <a:rPr lang="en-US" dirty="0" smtClean="0"/>
              <a:t>Napoleon </a:t>
            </a:r>
            <a:r>
              <a:rPr lang="en-US" dirty="0"/>
              <a:t>even change the rule of the Animal Farm from </a:t>
            </a:r>
            <a:r>
              <a:rPr lang="en-US" b="1" i="1" dirty="0"/>
              <a:t>“No animal shall kill any other animal”</a:t>
            </a:r>
            <a:r>
              <a:rPr lang="en-US" dirty="0"/>
              <a:t> to </a:t>
            </a:r>
            <a:r>
              <a:rPr lang="en-US" b="1" i="1" dirty="0"/>
              <a:t>“No animal shall kill any other animal WITHOUT CAUSE.”</a:t>
            </a:r>
            <a:r>
              <a:rPr lang="en-US" dirty="0"/>
              <a:t> (chapter8 page51</a:t>
            </a:r>
            <a:r>
              <a:rPr lang="en-US" dirty="0" smtClean="0"/>
              <a:t>). </a:t>
            </a:r>
            <a:r>
              <a:rPr lang="en-US" dirty="0"/>
              <a:t>Napoleon worry more about his power than justice, Napoleon does not care anymore about those rules in the Animal Farm after he becomes a leader of </a:t>
            </a:r>
            <a:r>
              <a:rPr lang="en-US" dirty="0" smtClean="0"/>
              <a:t>farm.</a:t>
            </a:r>
          </a:p>
        </p:txBody>
      </p:sp>
    </p:spTree>
    <p:extLst>
      <p:ext uri="{BB962C8B-B14F-4D97-AF65-F5344CB8AC3E}">
        <p14:creationId xmlns:p14="http://schemas.microsoft.com/office/powerpoint/2010/main" val="164210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 STRUGGLE IN ANIMAL FARM</a:t>
            </a:r>
            <a:br>
              <a:rPr lang="en-US" b="1" dirty="0"/>
            </a:br>
            <a:r>
              <a:rPr lang="en-US" b="1" dirty="0"/>
              <a:t>“NAPOLEON”</a:t>
            </a:r>
            <a:endParaRPr lang="en-US" dirty="0"/>
          </a:p>
        </p:txBody>
      </p:sp>
      <p:sp>
        <p:nvSpPr>
          <p:cNvPr id="3" name="Content Placeholder 2"/>
          <p:cNvSpPr>
            <a:spLocks noGrp="1"/>
          </p:cNvSpPr>
          <p:nvPr>
            <p:ph idx="1"/>
          </p:nvPr>
        </p:nvSpPr>
        <p:spPr/>
        <p:txBody>
          <a:bodyPr>
            <a:normAutofit lnSpcReduction="10000"/>
          </a:bodyPr>
          <a:lstStyle/>
          <a:p>
            <a:r>
              <a:rPr lang="en-US" dirty="0"/>
              <a:t>For Napoleon, he uses the ideas of equality to trick those </a:t>
            </a:r>
            <a:r>
              <a:rPr lang="en-US" dirty="0" smtClean="0"/>
              <a:t>animals. Squealer</a:t>
            </a:r>
            <a:r>
              <a:rPr lang="en-US" dirty="0"/>
              <a:t>, the pig that is comrade of Napoleon, explained that if the animals do not let the pigs keep exploiting them, Mr. Jones would come back. </a:t>
            </a:r>
            <a:r>
              <a:rPr lang="en-US" b="1" i="1" dirty="0"/>
              <a:t>“Do you know what would happen if we pigs failed in our duty? Jones would come back! Yes, Jones would come back! Surely, comrades”</a:t>
            </a:r>
            <a:r>
              <a:rPr lang="en-US" dirty="0"/>
              <a:t> (chapter3 page19-20). The only thing that animals get from Napoleon is being able to make sure that Mr. Jones would not be able to come back. This is exactly like the class struggle that proletariats are the one who get less benefits but work a lot.</a:t>
            </a:r>
          </a:p>
          <a:p>
            <a:endParaRPr lang="en-US" dirty="0"/>
          </a:p>
        </p:txBody>
      </p:sp>
    </p:spTree>
    <p:extLst>
      <p:ext uri="{BB962C8B-B14F-4D97-AF65-F5344CB8AC3E}">
        <p14:creationId xmlns:p14="http://schemas.microsoft.com/office/powerpoint/2010/main" val="1610175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CONCLUSION</a:t>
            </a:r>
            <a:endParaRPr lang="en-US" b="1" dirty="0"/>
          </a:p>
        </p:txBody>
      </p:sp>
      <p:sp>
        <p:nvSpPr>
          <p:cNvPr id="3" name="Content Placeholder 2"/>
          <p:cNvSpPr>
            <a:spLocks noGrp="1"/>
          </p:cNvSpPr>
          <p:nvPr>
            <p:ph idx="1"/>
          </p:nvPr>
        </p:nvSpPr>
        <p:spPr/>
        <p:txBody>
          <a:bodyPr/>
          <a:lstStyle/>
          <a:p>
            <a:pPr marL="0" indent="0" algn="ctr">
              <a:buNone/>
            </a:pPr>
            <a:r>
              <a:rPr lang="en-US" dirty="0" smtClean="0"/>
              <a:t>In </a:t>
            </a:r>
            <a:r>
              <a:rPr lang="en-US" dirty="0"/>
              <a:t>a nutshell, Animal Farm shows class struggle among Mr. Jones, Napoleon, and other animals. In Addition, Mr. Jones’s and Napoleon’s actions clearly show exploitation because they both try to overcome other’s power. On the other hand, other animals in Animal Farm always get less benefits than both Mr. Jones and Napoleon. </a:t>
            </a:r>
            <a:endParaRPr lang="en-US" dirty="0"/>
          </a:p>
        </p:txBody>
      </p:sp>
    </p:spTree>
    <p:extLst>
      <p:ext uri="{BB962C8B-B14F-4D97-AF65-F5344CB8AC3E}">
        <p14:creationId xmlns:p14="http://schemas.microsoft.com/office/powerpoint/2010/main" val="1932882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3" y="1233924"/>
            <a:ext cx="9601195" cy="740650"/>
          </a:xfrm>
        </p:spPr>
        <p:txBody>
          <a:bodyPr>
            <a:noAutofit/>
          </a:bodyPr>
          <a:lstStyle/>
          <a:p>
            <a:r>
              <a:rPr lang="en-US" sz="4800" b="1" dirty="0"/>
              <a:t>Marxism as an </a:t>
            </a:r>
            <a:r>
              <a:rPr lang="en-US" sz="4800" b="1" dirty="0" smtClean="0"/>
              <a:t>Ideology</a:t>
            </a:r>
            <a:endParaRPr lang="en-US" sz="4800" dirty="0"/>
          </a:p>
        </p:txBody>
      </p:sp>
      <p:sp>
        <p:nvSpPr>
          <p:cNvPr id="3" name="Content Placeholder 2"/>
          <p:cNvSpPr>
            <a:spLocks noGrp="1"/>
          </p:cNvSpPr>
          <p:nvPr>
            <p:ph idx="1"/>
          </p:nvPr>
        </p:nvSpPr>
        <p:spPr>
          <a:xfrm>
            <a:off x="1295402" y="2649697"/>
            <a:ext cx="9601196" cy="1988564"/>
          </a:xfrm>
        </p:spPr>
        <p:txBody>
          <a:bodyPr>
            <a:normAutofit/>
          </a:bodyPr>
          <a:lstStyle/>
          <a:p>
            <a:pPr marL="0" indent="0" algn="ctr">
              <a:buNone/>
            </a:pPr>
            <a:r>
              <a:rPr lang="en-US" sz="2800" dirty="0"/>
              <a:t>Marxism itself means the political, economic, and social theories of Karl Marx including the belief that the struggle between social classes is a major force in history and that there should eventually be a society in which there are no classes</a:t>
            </a:r>
            <a:r>
              <a:rPr lang="en-US" sz="2800" dirty="0" smtClean="0"/>
              <a:t>.</a:t>
            </a:r>
            <a:endParaRPr lang="en-US" sz="2800" dirty="0"/>
          </a:p>
        </p:txBody>
      </p:sp>
    </p:spTree>
    <p:extLst>
      <p:ext uri="{BB962C8B-B14F-4D97-AF65-F5344CB8AC3E}">
        <p14:creationId xmlns:p14="http://schemas.microsoft.com/office/powerpoint/2010/main" val="93614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Marxism as an Ideology</a:t>
            </a:r>
          </a:p>
        </p:txBody>
      </p:sp>
      <p:sp>
        <p:nvSpPr>
          <p:cNvPr id="3" name="Content Placeholder 2"/>
          <p:cNvSpPr>
            <a:spLocks noGrp="1"/>
          </p:cNvSpPr>
          <p:nvPr>
            <p:ph idx="1"/>
          </p:nvPr>
        </p:nvSpPr>
        <p:spPr>
          <a:xfrm>
            <a:off x="819978" y="2531165"/>
            <a:ext cx="10552043" cy="3371207"/>
          </a:xfrm>
        </p:spPr>
        <p:txBody>
          <a:bodyPr>
            <a:noAutofit/>
          </a:bodyPr>
          <a:lstStyle/>
          <a:p>
            <a:pPr marL="0" indent="0" algn="ctr">
              <a:buNone/>
            </a:pPr>
            <a:r>
              <a:rPr lang="en-US" sz="2200" dirty="0"/>
              <a:t>And somehow this Marxism ideology relate with class struggle which class struggle also called class conflict, a conflict between different classes in a community resulting from different social or economic positions and reflecting opposed </a:t>
            </a:r>
            <a:r>
              <a:rPr lang="en-US" sz="2200" dirty="0" smtClean="0"/>
              <a:t>interests.</a:t>
            </a:r>
          </a:p>
          <a:p>
            <a:pPr marL="0" indent="0" algn="ctr">
              <a:buNone/>
            </a:pPr>
            <a:r>
              <a:rPr lang="en-US" sz="2200" dirty="0"/>
              <a:t>Ideology from George Orwell’s Animal Farm is one of those unique works that has the bewildering power of hiding in its depth the theme of author’s other works in fact are  worse  than  the previous atmosphere. This atmosphere, which its chaos has the looking of the life of animals in a farm, takes its members into a complete alienation of ignorance and destruction. “Animal” not only for its members as animals, but also because of the deficient level of intelligence and understanding of the status quo and their prevalent system.“ All animals are equal," is an absurd belief.</a:t>
            </a:r>
          </a:p>
          <a:p>
            <a:pPr marL="0" indent="0" algn="ctr">
              <a:buNone/>
            </a:pPr>
            <a:endParaRPr lang="en-US" sz="2200" dirty="0" smtClean="0"/>
          </a:p>
          <a:p>
            <a:pPr marL="0" indent="0" algn="ctr">
              <a:buNone/>
            </a:pPr>
            <a:endParaRPr lang="en-US" sz="2200" dirty="0" smtClean="0"/>
          </a:p>
        </p:txBody>
      </p:sp>
    </p:spTree>
    <p:extLst>
      <p:ext uri="{BB962C8B-B14F-4D97-AF65-F5344CB8AC3E}">
        <p14:creationId xmlns:p14="http://schemas.microsoft.com/office/powerpoint/2010/main" val="220428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FARM</a:t>
            </a:r>
            <a:endParaRPr lang="en-US" dirty="0"/>
          </a:p>
        </p:txBody>
      </p:sp>
      <p:sp>
        <p:nvSpPr>
          <p:cNvPr id="3" name="Content Placeholder 2"/>
          <p:cNvSpPr>
            <a:spLocks noGrp="1"/>
          </p:cNvSpPr>
          <p:nvPr>
            <p:ph idx="1"/>
          </p:nvPr>
        </p:nvSpPr>
        <p:spPr/>
        <p:txBody>
          <a:bodyPr/>
          <a:lstStyle/>
          <a:p>
            <a:pPr marL="0" indent="0" algn="ctr">
              <a:buNone/>
            </a:pPr>
            <a:r>
              <a:rPr lang="en-US" i="1" dirty="0"/>
              <a:t>Animal</a:t>
            </a:r>
            <a:r>
              <a:rPr lang="en-US" dirty="0"/>
              <a:t> </a:t>
            </a:r>
            <a:r>
              <a:rPr lang="en-US" i="1" dirty="0"/>
              <a:t>Farm</a:t>
            </a:r>
            <a:r>
              <a:rPr lang="en-US" dirty="0"/>
              <a:t> is one of the novels that main characters are animals. </a:t>
            </a:r>
            <a:r>
              <a:rPr lang="en-US" i="1" dirty="0"/>
              <a:t>Animal</a:t>
            </a:r>
            <a:r>
              <a:rPr lang="en-US" dirty="0"/>
              <a:t> </a:t>
            </a:r>
            <a:r>
              <a:rPr lang="en-US" i="1" dirty="0"/>
              <a:t>Farm</a:t>
            </a:r>
            <a:r>
              <a:rPr lang="en-US" dirty="0"/>
              <a:t> was written by George Orwell. The story takes place in Manor Farm, which is own by Mr. Jones. One day, animals realize that they are exploited by Mr. Jones. They rebel Mr. Jones and take over Manor Farm. Then, they change the farm’s name to Animal Farm. After that, Napoleon the pig takes over all the power in the farm which makes him become a leader of the farm. </a:t>
            </a:r>
          </a:p>
          <a:p>
            <a:endParaRPr lang="en-US" dirty="0"/>
          </a:p>
        </p:txBody>
      </p:sp>
    </p:spTree>
    <p:extLst>
      <p:ext uri="{BB962C8B-B14F-4D97-AF65-F5344CB8AC3E}">
        <p14:creationId xmlns:p14="http://schemas.microsoft.com/office/powerpoint/2010/main" val="375345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 STRUGGLE</a:t>
            </a:r>
            <a:endParaRPr lang="en-US" b="1" dirty="0"/>
          </a:p>
        </p:txBody>
      </p:sp>
      <p:sp>
        <p:nvSpPr>
          <p:cNvPr id="3" name="Content Placeholder 2"/>
          <p:cNvSpPr>
            <a:spLocks noGrp="1"/>
          </p:cNvSpPr>
          <p:nvPr>
            <p:ph idx="1"/>
          </p:nvPr>
        </p:nvSpPr>
        <p:spPr/>
        <p:txBody>
          <a:bodyPr>
            <a:normAutofit/>
          </a:bodyPr>
          <a:lstStyle/>
          <a:p>
            <a:pPr marL="0" indent="0" algn="ctr">
              <a:buNone/>
            </a:pPr>
            <a:r>
              <a:rPr lang="en-US" i="1" dirty="0"/>
              <a:t>Animal Farm</a:t>
            </a:r>
            <a:r>
              <a:rPr lang="en-US" dirty="0"/>
              <a:t> shows lots of equality among each character with different role. George Orwell uses the ideology of Marxist Theory, which is the theory that argue social change in come in come from class struggle in Animal Farm; additionally, class struggle is the conflict between bourgeoisie (capitalist) and proletariat (worker</a:t>
            </a:r>
            <a:r>
              <a:rPr lang="en-US" dirty="0" smtClean="0"/>
              <a:t>).</a:t>
            </a:r>
          </a:p>
          <a:p>
            <a:pPr marL="0" indent="0" algn="ctr">
              <a:buNone/>
            </a:pPr>
            <a:r>
              <a:rPr lang="en-US" dirty="0" smtClean="0"/>
              <a:t>Mostly </a:t>
            </a:r>
            <a:r>
              <a:rPr lang="en-US" dirty="0"/>
              <a:t>proletariat is exploited by bourgeoisie. Therefore, </a:t>
            </a:r>
            <a:r>
              <a:rPr lang="en-US" i="1" dirty="0"/>
              <a:t>Animal Farm</a:t>
            </a:r>
            <a:r>
              <a:rPr lang="en-US" dirty="0"/>
              <a:t> shows class struggle which has Mr. Jones and Napoleon as bourgeoisies and other animals in the farm as animals in the farm as proletariats.</a:t>
            </a:r>
            <a:endParaRPr lang="en-US" dirty="0"/>
          </a:p>
        </p:txBody>
      </p:sp>
    </p:spTree>
    <p:extLst>
      <p:ext uri="{BB962C8B-B14F-4D97-AF65-F5344CB8AC3E}">
        <p14:creationId xmlns:p14="http://schemas.microsoft.com/office/powerpoint/2010/main" val="2166482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 STRUGGLE IN ANIMAL FARM</a:t>
            </a:r>
            <a:br>
              <a:rPr lang="en-US" b="1" dirty="0" smtClean="0"/>
            </a:br>
            <a:r>
              <a:rPr lang="en-US" b="1" dirty="0" smtClean="0"/>
              <a:t>“MR. JONES”</a:t>
            </a:r>
            <a:endParaRPr lang="en-US" b="1" dirty="0"/>
          </a:p>
        </p:txBody>
      </p:sp>
      <p:sp>
        <p:nvSpPr>
          <p:cNvPr id="3" name="Content Placeholder 2"/>
          <p:cNvSpPr>
            <a:spLocks noGrp="1"/>
          </p:cNvSpPr>
          <p:nvPr>
            <p:ph idx="1"/>
          </p:nvPr>
        </p:nvSpPr>
        <p:spPr/>
        <p:txBody>
          <a:bodyPr/>
          <a:lstStyle/>
          <a:p>
            <a:pPr marL="0" indent="0" algn="ctr">
              <a:buNone/>
            </a:pPr>
            <a:r>
              <a:rPr lang="en-US" dirty="0"/>
              <a:t>O</a:t>
            </a:r>
            <a:r>
              <a:rPr lang="en-US" dirty="0" smtClean="0"/>
              <a:t>ne </a:t>
            </a:r>
            <a:r>
              <a:rPr lang="en-US" dirty="0"/>
              <a:t>of the bourgeoisie in this story this story is Mr. Jones. Mr. Jones is the first character in the novel that exploit other characters. He is one of the farmers in England which always exploits animals. He more likely to have less responsibility. Mr. Jones’s habit is getting drunk at the Red Lion bar. Moreover, he is drunk at the beginning of the story forgetting some tasks like shutting the pop-holes before he goes to bed. By doing this, it goes to bed. By doing this, it causes a meeting among animals in the farm.</a:t>
            </a:r>
            <a:endParaRPr lang="en-US" dirty="0"/>
          </a:p>
        </p:txBody>
      </p:sp>
    </p:spTree>
    <p:extLst>
      <p:ext uri="{BB962C8B-B14F-4D97-AF65-F5344CB8AC3E}">
        <p14:creationId xmlns:p14="http://schemas.microsoft.com/office/powerpoint/2010/main" val="1863537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 STRUGGLE IN ANIMAL FARM</a:t>
            </a:r>
            <a:br>
              <a:rPr lang="en-US" b="1" dirty="0" smtClean="0"/>
            </a:br>
            <a:r>
              <a:rPr lang="en-US" b="1" dirty="0" smtClean="0"/>
              <a:t>“MR. JONES”</a:t>
            </a:r>
            <a:endParaRPr lang="en-US" dirty="0"/>
          </a:p>
        </p:txBody>
      </p:sp>
      <p:sp>
        <p:nvSpPr>
          <p:cNvPr id="3" name="Content Placeholder 2"/>
          <p:cNvSpPr>
            <a:spLocks noGrp="1"/>
          </p:cNvSpPr>
          <p:nvPr>
            <p:ph idx="1"/>
          </p:nvPr>
        </p:nvSpPr>
        <p:spPr/>
        <p:txBody>
          <a:bodyPr>
            <a:normAutofit lnSpcReduction="10000"/>
          </a:bodyPr>
          <a:lstStyle/>
          <a:p>
            <a:r>
              <a:rPr lang="en-US" dirty="0" smtClean="0"/>
              <a:t>Major</a:t>
            </a:r>
            <a:r>
              <a:rPr lang="en-US" dirty="0"/>
              <a:t>, the oldest animal in the farm says, </a:t>
            </a:r>
            <a:r>
              <a:rPr lang="en-US" b="1" i="1" dirty="0"/>
              <a:t>“No animal in England knows the meaning of happiness or leisure after he is a year old. No animal in England is free. The life of an animal is misery and slavery: that is the pain truth</a:t>
            </a:r>
            <a:r>
              <a:rPr lang="en-US" b="1" dirty="0"/>
              <a:t>.”</a:t>
            </a:r>
            <a:r>
              <a:rPr lang="en-US" dirty="0"/>
              <a:t> (chapter1 page3) suggesting that Mr. Jones gives animals very less time for them to rest.</a:t>
            </a:r>
          </a:p>
          <a:p>
            <a:r>
              <a:rPr lang="en-US" dirty="0"/>
              <a:t>Major also makes a point that Mr. Jones only consumes without producing products such as eggs and milk </a:t>
            </a:r>
            <a:r>
              <a:rPr lang="en-US" b="1" i="1" dirty="0"/>
              <a:t>“Man is the only creature that consumes without producing. He does not give milk, he does not lay eggs.”</a:t>
            </a:r>
            <a:r>
              <a:rPr lang="en-US" dirty="0"/>
              <a:t> (chapter1 page3).</a:t>
            </a:r>
            <a:endParaRPr lang="en-US" dirty="0"/>
          </a:p>
        </p:txBody>
      </p:sp>
    </p:spTree>
    <p:extLst>
      <p:ext uri="{BB962C8B-B14F-4D97-AF65-F5344CB8AC3E}">
        <p14:creationId xmlns:p14="http://schemas.microsoft.com/office/powerpoint/2010/main" val="266958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 STRUGGLE IN ANIMAL FARM</a:t>
            </a:r>
            <a:br>
              <a:rPr lang="en-US" b="1" dirty="0"/>
            </a:br>
            <a:r>
              <a:rPr lang="en-US" b="1" dirty="0"/>
              <a:t>“MR. JONES”</a:t>
            </a:r>
            <a:endParaRPr lang="en-US" dirty="0"/>
          </a:p>
        </p:txBody>
      </p:sp>
      <p:sp>
        <p:nvSpPr>
          <p:cNvPr id="3" name="Content Placeholder 2"/>
          <p:cNvSpPr>
            <a:spLocks noGrp="1"/>
          </p:cNvSpPr>
          <p:nvPr>
            <p:ph idx="1"/>
          </p:nvPr>
        </p:nvSpPr>
        <p:spPr/>
        <p:txBody>
          <a:bodyPr/>
          <a:lstStyle/>
          <a:p>
            <a:r>
              <a:rPr lang="en-US" dirty="0"/>
              <a:t>Mr. Jones force animals to work hard in several ways. For instance, </a:t>
            </a:r>
            <a:r>
              <a:rPr lang="en-US" b="1" i="1" dirty="0"/>
              <a:t>there is a harness-room full of tools such as whips, nose-rings, dog-chains and cruel knives</a:t>
            </a:r>
            <a:r>
              <a:rPr lang="en-US" dirty="0"/>
              <a:t> used for forcing animals in t and cruel knives used for forcing animals in the Animal Farm (chapter2 page11).</a:t>
            </a:r>
          </a:p>
          <a:p>
            <a:endParaRPr lang="en-US" dirty="0"/>
          </a:p>
        </p:txBody>
      </p:sp>
    </p:spTree>
    <p:extLst>
      <p:ext uri="{BB962C8B-B14F-4D97-AF65-F5344CB8AC3E}">
        <p14:creationId xmlns:p14="http://schemas.microsoft.com/office/powerpoint/2010/main" val="303457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 STRUGGLE IN ANIMAL FARM</a:t>
            </a:r>
            <a:br>
              <a:rPr lang="en-US" b="1" dirty="0"/>
            </a:br>
            <a:r>
              <a:rPr lang="en-US" b="1" dirty="0" smtClean="0"/>
              <a:t>“NAPOLEON”</a:t>
            </a:r>
            <a:endParaRPr lang="en-US" dirty="0"/>
          </a:p>
        </p:txBody>
      </p:sp>
      <p:sp>
        <p:nvSpPr>
          <p:cNvPr id="3" name="Content Placeholder 2"/>
          <p:cNvSpPr>
            <a:spLocks noGrp="1"/>
          </p:cNvSpPr>
          <p:nvPr>
            <p:ph idx="1"/>
          </p:nvPr>
        </p:nvSpPr>
        <p:spPr>
          <a:xfrm>
            <a:off x="1295402" y="2477418"/>
            <a:ext cx="9601196" cy="3318936"/>
          </a:xfrm>
        </p:spPr>
        <p:txBody>
          <a:bodyPr>
            <a:normAutofit lnSpcReduction="10000"/>
          </a:bodyPr>
          <a:lstStyle/>
          <a:p>
            <a:pPr marL="0" indent="0" algn="ctr">
              <a:buNone/>
            </a:pPr>
            <a:r>
              <a:rPr lang="en-US" dirty="0"/>
              <a:t>The second time of the windmill broken down, it is attacked by human in </a:t>
            </a:r>
            <a:r>
              <a:rPr lang="en-US" b="1" dirty="0"/>
              <a:t>“The Battle of the Cowshed”</a:t>
            </a:r>
            <a:r>
              <a:rPr lang="en-US" dirty="0"/>
              <a:t>, so the windmill needs to be rebuilt. Nonetheless, this time Napoleon wants to finish building the windmill faster, so Napoleon announces that animals would be working on Sunday afternoon</a:t>
            </a:r>
            <a:r>
              <a:rPr lang="en-US" dirty="0" smtClean="0"/>
              <a:t>.</a:t>
            </a:r>
            <a:endParaRPr lang="en-US" dirty="0"/>
          </a:p>
          <a:p>
            <a:r>
              <a:rPr lang="en-US" b="1" i="1" dirty="0"/>
              <a:t>Throughout the spring and summer they worked a sixty-hour week, and in August Napoleon announced that there would be work on Sunday afternoons as well. This work was strictly voluntary, but any animal who absented himself from it would have his rations reduced by half </a:t>
            </a:r>
            <a:r>
              <a:rPr lang="en-US" dirty="0"/>
              <a:t>(chapter6 page34).</a:t>
            </a:r>
            <a:endParaRPr lang="en-US" dirty="0" smtClean="0"/>
          </a:p>
        </p:txBody>
      </p:sp>
    </p:spTree>
    <p:extLst>
      <p:ext uri="{BB962C8B-B14F-4D97-AF65-F5344CB8AC3E}">
        <p14:creationId xmlns:p14="http://schemas.microsoft.com/office/powerpoint/2010/main" val="6834593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211</TotalTime>
  <Words>870</Words>
  <Application>Microsoft Office PowerPoint</Application>
  <PresentationFormat>Widescreen</PresentationFormat>
  <Paragraphs>31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ANIMAL FARM CLASS STRUGGLE MARX THEORY</vt:lpstr>
      <vt:lpstr>Marxism as an Ideology</vt:lpstr>
      <vt:lpstr>Marxism as an Ideology</vt:lpstr>
      <vt:lpstr>ANIMAL FARM</vt:lpstr>
      <vt:lpstr>CLASS STRUGGLE</vt:lpstr>
      <vt:lpstr>CLASS STRUGGLE IN ANIMAL FARM “MR. JONES”</vt:lpstr>
      <vt:lpstr>CLASS STRUGGLE IN ANIMAL FARM “MR. JONES”</vt:lpstr>
      <vt:lpstr>CLASS STRUGGLE IN ANIMAL FARM “MR. JONES”</vt:lpstr>
      <vt:lpstr>CLASS STRUGGLE IN ANIMAL FARM “NAPOLEON”</vt:lpstr>
      <vt:lpstr>CLASS STRUGGLE IN ANIMAL FARM “NAPOLEON”</vt:lpstr>
      <vt:lpstr>CLASS STRUGGLE IN ANIMAL FARM “NAPOLEON”</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rahmelia</dc:creator>
  <cp:lastModifiedBy>rahmelia</cp:lastModifiedBy>
  <cp:revision>7</cp:revision>
  <dcterms:created xsi:type="dcterms:W3CDTF">2020-07-15T01:43:03Z</dcterms:created>
  <dcterms:modified xsi:type="dcterms:W3CDTF">2020-07-15T05:14:39Z</dcterms:modified>
</cp:coreProperties>
</file>