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2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0" r:id="rId15"/>
    <p:sldId id="271" r:id="rId16"/>
    <p:sldId id="273" r:id="rId17"/>
    <p:sldId id="275" r:id="rId18"/>
    <p:sldId id="277" r:id="rId19"/>
    <p:sldId id="279" r:id="rId20"/>
    <p:sldId id="281" r:id="rId21"/>
    <p:sldId id="282" r:id="rId22"/>
    <p:sldId id="283" r:id="rId23"/>
    <p:sldId id="285" r:id="rId24"/>
    <p:sldId id="286" r:id="rId25"/>
    <p:sldId id="287" r:id="rId26"/>
    <p:sldId id="288" r:id="rId27"/>
    <p:sldId id="291" r:id="rId28"/>
    <p:sldId id="292" r:id="rId29"/>
    <p:sldId id="294" r:id="rId30"/>
    <p:sldId id="300" r:id="rId31"/>
    <p:sldId id="303" r:id="rId32"/>
    <p:sldId id="304" r:id="rId33"/>
    <p:sldId id="301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54FD53-E8D6-4046-AD88-A4075D394ED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FFA8899-2CC3-4E96-85A5-130695E8C2FA}">
      <dgm:prSet phldrT="[Text]"/>
      <dgm:spPr/>
      <dgm:t>
        <a:bodyPr/>
        <a:lstStyle/>
        <a:p>
          <a:r>
            <a:rPr lang="en-US" dirty="0" err="1"/>
            <a:t>berdasarkan</a:t>
          </a:r>
          <a:r>
            <a:rPr lang="en-US" dirty="0"/>
            <a:t> </a:t>
          </a:r>
          <a:r>
            <a:rPr lang="en-US" dirty="0" err="1"/>
            <a:t>biaya</a:t>
          </a:r>
          <a:r>
            <a:rPr lang="en-US" dirty="0"/>
            <a:t> (</a:t>
          </a:r>
          <a:r>
            <a:rPr lang="en-US" dirty="0" err="1"/>
            <a:t>biaya</a:t>
          </a:r>
          <a:r>
            <a:rPr lang="en-US" dirty="0"/>
            <a:t> </a:t>
          </a:r>
          <a:r>
            <a:rPr lang="en-US" dirty="0" err="1"/>
            <a:t>langsung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biaya</a:t>
          </a:r>
          <a:r>
            <a:rPr lang="en-US" dirty="0"/>
            <a:t>-plus)</a:t>
          </a:r>
        </a:p>
      </dgm:t>
    </dgm:pt>
    <dgm:pt modelId="{B0A1B2FD-D944-4A1A-8E7D-8810711B1D48}" type="parTrans" cxnId="{07BDDE0A-D14A-475C-B892-F2F9144F9D57}">
      <dgm:prSet/>
      <dgm:spPr/>
      <dgm:t>
        <a:bodyPr/>
        <a:lstStyle/>
        <a:p>
          <a:endParaRPr lang="en-US"/>
        </a:p>
      </dgm:t>
    </dgm:pt>
    <dgm:pt modelId="{F66C14AD-37F4-4462-8205-190DF5CC89B1}" type="sibTrans" cxnId="{07BDDE0A-D14A-475C-B892-F2F9144F9D57}">
      <dgm:prSet/>
      <dgm:spPr/>
      <dgm:t>
        <a:bodyPr/>
        <a:lstStyle/>
        <a:p>
          <a:endParaRPr lang="en-US"/>
        </a:p>
      </dgm:t>
    </dgm:pt>
    <dgm:pt modelId="{89AC5069-A725-4B01-BF32-05B582CBC9AF}">
      <dgm:prSet phldrT="[Text]"/>
      <dgm:spPr/>
      <dgm:t>
        <a:bodyPr/>
        <a:lstStyle/>
        <a:p>
          <a:r>
            <a:rPr lang="en-US" dirty="0" err="1"/>
            <a:t>berdasarkan</a:t>
          </a:r>
          <a:r>
            <a:rPr lang="en-US" dirty="0"/>
            <a:t> </a:t>
          </a:r>
          <a:r>
            <a:rPr lang="en-US" dirty="0" err="1"/>
            <a:t>pasar</a:t>
          </a:r>
          <a:endParaRPr lang="en-US" dirty="0"/>
        </a:p>
      </dgm:t>
    </dgm:pt>
    <dgm:pt modelId="{4F369DB5-32ED-4556-9E6D-096FB8BC0B0A}" type="parTrans" cxnId="{6471813D-E7AB-4E81-91C7-BD79EE7019B2}">
      <dgm:prSet/>
      <dgm:spPr/>
      <dgm:t>
        <a:bodyPr/>
        <a:lstStyle/>
        <a:p>
          <a:endParaRPr lang="en-US"/>
        </a:p>
      </dgm:t>
    </dgm:pt>
    <dgm:pt modelId="{88DA89BD-5CCE-4211-862E-2DB174EBBA0F}" type="sibTrans" cxnId="{6471813D-E7AB-4E81-91C7-BD79EE7019B2}">
      <dgm:prSet/>
      <dgm:spPr/>
      <dgm:t>
        <a:bodyPr/>
        <a:lstStyle/>
        <a:p>
          <a:endParaRPr lang="en-US"/>
        </a:p>
      </dgm:t>
    </dgm:pt>
    <dgm:pt modelId="{DBBD29CE-C77F-4E8F-85CF-E84D3358EC0A}">
      <dgm:prSet phldrT="[Text]"/>
      <dgm:spPr/>
      <dgm:t>
        <a:bodyPr/>
        <a:lstStyle/>
        <a:p>
          <a:r>
            <a:rPr lang="en-US" dirty="0" err="1"/>
            <a:t>harga</a:t>
          </a:r>
          <a:r>
            <a:rPr lang="en-US" dirty="0"/>
            <a:t> </a:t>
          </a:r>
          <a:r>
            <a:rPr lang="en-US" dirty="0" err="1"/>
            <a:t>bebas</a:t>
          </a:r>
          <a:r>
            <a:rPr lang="en-US" dirty="0"/>
            <a:t> (arm's-length price)</a:t>
          </a:r>
        </a:p>
      </dgm:t>
    </dgm:pt>
    <dgm:pt modelId="{E84F464C-74FF-4547-BA01-B0E5F3DFD6E6}" type="parTrans" cxnId="{C806A601-9A1E-4B56-A63F-2B431DBE348B}">
      <dgm:prSet/>
      <dgm:spPr/>
      <dgm:t>
        <a:bodyPr/>
        <a:lstStyle/>
        <a:p>
          <a:endParaRPr lang="en-US"/>
        </a:p>
      </dgm:t>
    </dgm:pt>
    <dgm:pt modelId="{4B1EBF86-6BA2-4939-856C-7B925E72E916}" type="sibTrans" cxnId="{C806A601-9A1E-4B56-A63F-2B431DBE348B}">
      <dgm:prSet/>
      <dgm:spPr/>
      <dgm:t>
        <a:bodyPr/>
        <a:lstStyle/>
        <a:p>
          <a:endParaRPr lang="en-US"/>
        </a:p>
      </dgm:t>
    </dgm:pt>
    <dgm:pt modelId="{A4658037-FA33-4392-AF27-AAD4180B6DAD}" type="pres">
      <dgm:prSet presAssocID="{5754FD53-E8D6-4046-AD88-A4075D394ED9}" presName="CompostProcess" presStyleCnt="0">
        <dgm:presLayoutVars>
          <dgm:dir/>
          <dgm:resizeHandles val="exact"/>
        </dgm:presLayoutVars>
      </dgm:prSet>
      <dgm:spPr/>
    </dgm:pt>
    <dgm:pt modelId="{CCF03F32-2832-4E4C-AA85-509EBB6B8200}" type="pres">
      <dgm:prSet presAssocID="{5754FD53-E8D6-4046-AD88-A4075D394ED9}" presName="arrow" presStyleLbl="bgShp" presStyleIdx="0" presStyleCnt="1"/>
      <dgm:spPr/>
    </dgm:pt>
    <dgm:pt modelId="{167ED71A-FB0D-4666-882B-AEB175A25361}" type="pres">
      <dgm:prSet presAssocID="{5754FD53-E8D6-4046-AD88-A4075D394ED9}" presName="linearProcess" presStyleCnt="0"/>
      <dgm:spPr/>
    </dgm:pt>
    <dgm:pt modelId="{95101649-9EC6-4DA6-AEB2-EA2D273F41CB}" type="pres">
      <dgm:prSet presAssocID="{6FFA8899-2CC3-4E96-85A5-130695E8C2F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AF96F-7061-4501-BDBB-E677CD28AA4F}" type="pres">
      <dgm:prSet presAssocID="{F66C14AD-37F4-4462-8205-190DF5CC89B1}" presName="sibTrans" presStyleCnt="0"/>
      <dgm:spPr/>
    </dgm:pt>
    <dgm:pt modelId="{E54C5B73-96F8-4681-888D-4C5E63C04DF6}" type="pres">
      <dgm:prSet presAssocID="{89AC5069-A725-4B01-BF32-05B582CBC9A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F2D56-903C-48D4-8819-CFE79B06FC72}" type="pres">
      <dgm:prSet presAssocID="{88DA89BD-5CCE-4211-862E-2DB174EBBA0F}" presName="sibTrans" presStyleCnt="0"/>
      <dgm:spPr/>
    </dgm:pt>
    <dgm:pt modelId="{F176CB5E-19F2-4A22-9DDE-D4699C4F4BE7}" type="pres">
      <dgm:prSet presAssocID="{DBBD29CE-C77F-4E8F-85CF-E84D3358EC0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1E9BF4-26DA-40FE-B80F-DA4BD77BF55A}" type="presOf" srcId="{6FFA8899-2CC3-4E96-85A5-130695E8C2FA}" destId="{95101649-9EC6-4DA6-AEB2-EA2D273F41CB}" srcOrd="0" destOrd="0" presId="urn:microsoft.com/office/officeart/2005/8/layout/hProcess9"/>
    <dgm:cxn modelId="{33215492-2E6B-41A7-A4EA-0AA9A7C2BAD8}" type="presOf" srcId="{89AC5069-A725-4B01-BF32-05B582CBC9AF}" destId="{E54C5B73-96F8-4681-888D-4C5E63C04DF6}" srcOrd="0" destOrd="0" presId="urn:microsoft.com/office/officeart/2005/8/layout/hProcess9"/>
    <dgm:cxn modelId="{6471813D-E7AB-4E81-91C7-BD79EE7019B2}" srcId="{5754FD53-E8D6-4046-AD88-A4075D394ED9}" destId="{89AC5069-A725-4B01-BF32-05B582CBC9AF}" srcOrd="1" destOrd="0" parTransId="{4F369DB5-32ED-4556-9E6D-096FB8BC0B0A}" sibTransId="{88DA89BD-5CCE-4211-862E-2DB174EBBA0F}"/>
    <dgm:cxn modelId="{E71836C1-F324-40AB-8DF5-1B778A3040CD}" type="presOf" srcId="{5754FD53-E8D6-4046-AD88-A4075D394ED9}" destId="{A4658037-FA33-4392-AF27-AAD4180B6DAD}" srcOrd="0" destOrd="0" presId="urn:microsoft.com/office/officeart/2005/8/layout/hProcess9"/>
    <dgm:cxn modelId="{C806A601-9A1E-4B56-A63F-2B431DBE348B}" srcId="{5754FD53-E8D6-4046-AD88-A4075D394ED9}" destId="{DBBD29CE-C77F-4E8F-85CF-E84D3358EC0A}" srcOrd="2" destOrd="0" parTransId="{E84F464C-74FF-4547-BA01-B0E5F3DFD6E6}" sibTransId="{4B1EBF86-6BA2-4939-856C-7B925E72E916}"/>
    <dgm:cxn modelId="{07BDDE0A-D14A-475C-B892-F2F9144F9D57}" srcId="{5754FD53-E8D6-4046-AD88-A4075D394ED9}" destId="{6FFA8899-2CC3-4E96-85A5-130695E8C2FA}" srcOrd="0" destOrd="0" parTransId="{B0A1B2FD-D944-4A1A-8E7D-8810711B1D48}" sibTransId="{F66C14AD-37F4-4462-8205-190DF5CC89B1}"/>
    <dgm:cxn modelId="{788E10BC-35F3-474F-A5A6-5B353565479C}" type="presOf" srcId="{DBBD29CE-C77F-4E8F-85CF-E84D3358EC0A}" destId="{F176CB5E-19F2-4A22-9DDE-D4699C4F4BE7}" srcOrd="0" destOrd="0" presId="urn:microsoft.com/office/officeart/2005/8/layout/hProcess9"/>
    <dgm:cxn modelId="{FF30A87F-15CF-4587-B1B1-B0413FE7BF35}" type="presParOf" srcId="{A4658037-FA33-4392-AF27-AAD4180B6DAD}" destId="{CCF03F32-2832-4E4C-AA85-509EBB6B8200}" srcOrd="0" destOrd="0" presId="urn:microsoft.com/office/officeart/2005/8/layout/hProcess9"/>
    <dgm:cxn modelId="{048F1349-FBEB-490E-A069-BF43FCDD6892}" type="presParOf" srcId="{A4658037-FA33-4392-AF27-AAD4180B6DAD}" destId="{167ED71A-FB0D-4666-882B-AEB175A25361}" srcOrd="1" destOrd="0" presId="urn:microsoft.com/office/officeart/2005/8/layout/hProcess9"/>
    <dgm:cxn modelId="{E35B321C-3F22-45CE-A1A2-26E260FA3857}" type="presParOf" srcId="{167ED71A-FB0D-4666-882B-AEB175A25361}" destId="{95101649-9EC6-4DA6-AEB2-EA2D273F41CB}" srcOrd="0" destOrd="0" presId="urn:microsoft.com/office/officeart/2005/8/layout/hProcess9"/>
    <dgm:cxn modelId="{6A2E47D8-5D5D-495B-85B9-9A6B4A6DE9F4}" type="presParOf" srcId="{167ED71A-FB0D-4666-882B-AEB175A25361}" destId="{984AF96F-7061-4501-BDBB-E677CD28AA4F}" srcOrd="1" destOrd="0" presId="urn:microsoft.com/office/officeart/2005/8/layout/hProcess9"/>
    <dgm:cxn modelId="{2E1AFA9E-53B8-40E2-9F8F-4C0733C1E5D0}" type="presParOf" srcId="{167ED71A-FB0D-4666-882B-AEB175A25361}" destId="{E54C5B73-96F8-4681-888D-4C5E63C04DF6}" srcOrd="2" destOrd="0" presId="urn:microsoft.com/office/officeart/2005/8/layout/hProcess9"/>
    <dgm:cxn modelId="{7824F922-A205-4EE7-A016-2F3DAEA388CB}" type="presParOf" srcId="{167ED71A-FB0D-4666-882B-AEB175A25361}" destId="{92BF2D56-903C-48D4-8819-CFE79B06FC72}" srcOrd="3" destOrd="0" presId="urn:microsoft.com/office/officeart/2005/8/layout/hProcess9"/>
    <dgm:cxn modelId="{C9E3B6D8-B6DF-4199-AE9B-5D313F670FEA}" type="presParOf" srcId="{167ED71A-FB0D-4666-882B-AEB175A25361}" destId="{F176CB5E-19F2-4A22-9DDE-D4699C4F4BE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C68DA-6A72-4BDC-AE45-7FF16B5F0AA3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7D06C4-4008-4E8A-8578-419101DD272D}">
      <dgm:prSet phldrT="[Text]"/>
      <dgm:spPr/>
      <dgm:t>
        <a:bodyPr/>
        <a:lstStyle/>
        <a:p>
          <a:r>
            <a:rPr lang="en-US" dirty="0" err="1"/>
            <a:t>Tantangan</a:t>
          </a:r>
          <a:r>
            <a:rPr lang="en-US" dirty="0"/>
            <a:t> </a:t>
          </a:r>
          <a:r>
            <a:rPr lang="en-US" dirty="0" err="1"/>
            <a:t>pertama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internal </a:t>
          </a:r>
          <a:r>
            <a:rPr lang="en-US" dirty="0" err="1"/>
            <a:t>bagi</a:t>
          </a:r>
          <a:r>
            <a:rPr lang="en-US" dirty="0"/>
            <a:t> </a:t>
          </a:r>
          <a:r>
            <a:rPr lang="en-US" dirty="0" err="1"/>
            <a:t>korporasi</a:t>
          </a:r>
          <a:r>
            <a:rPr lang="en-US" dirty="0"/>
            <a:t> </a:t>
          </a:r>
          <a:r>
            <a:rPr lang="en-US" dirty="0" err="1"/>
            <a:t>multinasional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memperhatikan</a:t>
          </a:r>
          <a:r>
            <a:rPr lang="en-US" dirty="0"/>
            <a:t> </a:t>
          </a:r>
          <a:r>
            <a:rPr lang="en-US" dirty="0" err="1"/>
            <a:t>motivasi</a:t>
          </a:r>
          <a:r>
            <a:rPr lang="en-US" dirty="0"/>
            <a:t> orang-orang yang </a:t>
          </a:r>
          <a:r>
            <a:rPr lang="en-US" dirty="0" err="1"/>
            <a:t>dipengaruhi</a:t>
          </a:r>
          <a:r>
            <a:rPr lang="en-US" dirty="0"/>
            <a:t> </a:t>
          </a:r>
          <a:r>
            <a:rPr lang="en-US" dirty="0" err="1"/>
            <a:t>oleh</a:t>
          </a:r>
          <a:r>
            <a:rPr lang="en-US" dirty="0"/>
            <a:t> </a:t>
          </a:r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penentuan</a:t>
          </a:r>
          <a:r>
            <a:rPr lang="en-US" dirty="0"/>
            <a:t> </a:t>
          </a:r>
          <a:r>
            <a:rPr lang="en-US" dirty="0" err="1"/>
            <a:t>harga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korporasi</a:t>
          </a:r>
          <a:endParaRPr lang="en-US" dirty="0"/>
        </a:p>
      </dgm:t>
    </dgm:pt>
    <dgm:pt modelId="{FC1B52B2-54DF-4D5B-B75E-0E6010F00C40}" type="parTrans" cxnId="{DE532986-6CF4-4B0D-A894-1B20A14E1C74}">
      <dgm:prSet/>
      <dgm:spPr/>
      <dgm:t>
        <a:bodyPr/>
        <a:lstStyle/>
        <a:p>
          <a:endParaRPr lang="en-US"/>
        </a:p>
      </dgm:t>
    </dgm:pt>
    <dgm:pt modelId="{3B834C3D-9BC1-4675-83AD-F8C7BCD920E7}" type="sibTrans" cxnId="{DE532986-6CF4-4B0D-A894-1B20A14E1C74}">
      <dgm:prSet/>
      <dgm:spPr/>
      <dgm:t>
        <a:bodyPr/>
        <a:lstStyle/>
        <a:p>
          <a:endParaRPr lang="en-US"/>
        </a:p>
      </dgm:t>
    </dgm:pt>
    <dgm:pt modelId="{DD3A7DA3-339E-40D9-A124-04A712F948FB}">
      <dgm:prSet phldrT="[Text]"/>
      <dgm:spPr/>
      <dgm:t>
        <a:bodyPr/>
        <a:lstStyle/>
        <a:p>
          <a:r>
            <a:rPr lang="en-US" dirty="0" err="1"/>
            <a:t>Tantangan</a:t>
          </a:r>
          <a:r>
            <a:rPr lang="en-US" dirty="0"/>
            <a:t> </a:t>
          </a:r>
          <a:r>
            <a:rPr lang="en-US" dirty="0" err="1"/>
            <a:t>kedua</a:t>
          </a:r>
          <a:r>
            <a:rPr lang="en-US" dirty="0"/>
            <a:t>, </a:t>
          </a:r>
          <a:r>
            <a:rPr lang="en-US" dirty="0" err="1"/>
            <a:t>eksternal</a:t>
          </a:r>
          <a:r>
            <a:rPr lang="en-US" dirty="0"/>
            <a:t>, </a:t>
          </a:r>
          <a:r>
            <a:rPr lang="en-US" dirty="0" err="1"/>
            <a:t>berkenaan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di </a:t>
          </a:r>
          <a:r>
            <a:rPr lang="en-US" dirty="0" err="1"/>
            <a:t>antara</a:t>
          </a:r>
          <a:r>
            <a:rPr lang="en-US" dirty="0"/>
            <a:t> </a:t>
          </a:r>
          <a:r>
            <a:rPr lang="en-US" dirty="0" err="1"/>
            <a:t>korporasi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otoritas</a:t>
          </a:r>
          <a:r>
            <a:rPr lang="en-US" dirty="0"/>
            <a:t> </a:t>
          </a:r>
          <a:r>
            <a:rPr lang="en-US" dirty="0" err="1"/>
            <a:t>pajak</a:t>
          </a:r>
          <a:r>
            <a:rPr lang="en-US" dirty="0"/>
            <a:t> di </a:t>
          </a:r>
          <a:r>
            <a:rPr lang="en-US" dirty="0" err="1"/>
            <a:t>negara</a:t>
          </a:r>
          <a:r>
            <a:rPr lang="en-US" dirty="0"/>
            <a:t> </a:t>
          </a:r>
          <a:r>
            <a:rPr lang="en-US" dirty="0" err="1"/>
            <a:t>asal</a:t>
          </a:r>
          <a:r>
            <a:rPr lang="en-US" dirty="0"/>
            <a:t> </a:t>
          </a:r>
          <a:r>
            <a:rPr lang="en-US" dirty="0" err="1"/>
            <a:t>maupun</a:t>
          </a:r>
          <a:r>
            <a:rPr lang="en-US" dirty="0"/>
            <a:t> di </a:t>
          </a:r>
          <a:r>
            <a:rPr lang="en-US" dirty="0" err="1"/>
            <a:t>negara-negara</a:t>
          </a:r>
          <a:r>
            <a:rPr lang="en-US" dirty="0"/>
            <a:t> </a:t>
          </a:r>
          <a:r>
            <a:rPr lang="en-US" dirty="0" err="1"/>
            <a:t>tuan</a:t>
          </a:r>
          <a:r>
            <a:rPr lang="en-US" dirty="0"/>
            <a:t> </a:t>
          </a:r>
          <a:r>
            <a:rPr lang="en-US" dirty="0" err="1"/>
            <a:t>rumah</a:t>
          </a:r>
          <a:endParaRPr lang="en-US" dirty="0"/>
        </a:p>
      </dgm:t>
    </dgm:pt>
    <dgm:pt modelId="{C54A0D17-8F77-4847-A077-AB1E68B72EE6}" type="parTrans" cxnId="{A9A4C613-D05F-4CB0-9322-B982EBCAE4B0}">
      <dgm:prSet/>
      <dgm:spPr/>
      <dgm:t>
        <a:bodyPr/>
        <a:lstStyle/>
        <a:p>
          <a:endParaRPr lang="en-US"/>
        </a:p>
      </dgm:t>
    </dgm:pt>
    <dgm:pt modelId="{C8ED1015-CECE-4672-8B4F-53FA417A5AB4}" type="sibTrans" cxnId="{A9A4C613-D05F-4CB0-9322-B982EBCAE4B0}">
      <dgm:prSet/>
      <dgm:spPr/>
      <dgm:t>
        <a:bodyPr/>
        <a:lstStyle/>
        <a:p>
          <a:endParaRPr lang="en-US"/>
        </a:p>
      </dgm:t>
    </dgm:pt>
    <dgm:pt modelId="{3EC0C2A3-83A5-4031-B667-CC9977D32E4F}" type="pres">
      <dgm:prSet presAssocID="{4DDC68DA-6A72-4BDC-AE45-7FF16B5F0AA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21B691-5F0A-41F1-8B09-E3557A0629B7}" type="pres">
      <dgm:prSet presAssocID="{0B7D06C4-4008-4E8A-8578-419101DD272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8007D-FC0D-43A7-9D9D-2CCA679B1E69}" type="pres">
      <dgm:prSet presAssocID="{DD3A7DA3-339E-40D9-A124-04A712F948F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2FB45C-EF0B-48F4-8134-DEFE306B8936}" type="presOf" srcId="{0B7D06C4-4008-4E8A-8578-419101DD272D}" destId="{6021B691-5F0A-41F1-8B09-E3557A0629B7}" srcOrd="0" destOrd="0" presId="urn:microsoft.com/office/officeart/2005/8/layout/arrow1"/>
    <dgm:cxn modelId="{DE532986-6CF4-4B0D-A894-1B20A14E1C74}" srcId="{4DDC68DA-6A72-4BDC-AE45-7FF16B5F0AA3}" destId="{0B7D06C4-4008-4E8A-8578-419101DD272D}" srcOrd="0" destOrd="0" parTransId="{FC1B52B2-54DF-4D5B-B75E-0E6010F00C40}" sibTransId="{3B834C3D-9BC1-4675-83AD-F8C7BCD920E7}"/>
    <dgm:cxn modelId="{38C312E9-18BD-4F0C-AC46-E44D2959F9A6}" type="presOf" srcId="{DD3A7DA3-339E-40D9-A124-04A712F948FB}" destId="{5578007D-FC0D-43A7-9D9D-2CCA679B1E69}" srcOrd="0" destOrd="0" presId="urn:microsoft.com/office/officeart/2005/8/layout/arrow1"/>
    <dgm:cxn modelId="{53033598-36A2-44FA-A81E-20F9EBAFEB8B}" type="presOf" srcId="{4DDC68DA-6A72-4BDC-AE45-7FF16B5F0AA3}" destId="{3EC0C2A3-83A5-4031-B667-CC9977D32E4F}" srcOrd="0" destOrd="0" presId="urn:microsoft.com/office/officeart/2005/8/layout/arrow1"/>
    <dgm:cxn modelId="{A9A4C613-D05F-4CB0-9322-B982EBCAE4B0}" srcId="{4DDC68DA-6A72-4BDC-AE45-7FF16B5F0AA3}" destId="{DD3A7DA3-339E-40D9-A124-04A712F948FB}" srcOrd="1" destOrd="0" parTransId="{C54A0D17-8F77-4847-A077-AB1E68B72EE6}" sibTransId="{C8ED1015-CECE-4672-8B4F-53FA417A5AB4}"/>
    <dgm:cxn modelId="{AC04815B-06F7-435A-A575-DB5F223FA0A9}" type="presParOf" srcId="{3EC0C2A3-83A5-4031-B667-CC9977D32E4F}" destId="{6021B691-5F0A-41F1-8B09-E3557A0629B7}" srcOrd="0" destOrd="0" presId="urn:microsoft.com/office/officeart/2005/8/layout/arrow1"/>
    <dgm:cxn modelId="{2CF4690E-7303-460C-A75E-1CC8CD78AF13}" type="presParOf" srcId="{3EC0C2A3-83A5-4031-B667-CC9977D32E4F}" destId="{5578007D-FC0D-43A7-9D9D-2CCA679B1E6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7A3EF0-AEC3-4490-A226-609E9B11C5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26F545-6341-4887-BE87-88AD0B893CC6}">
      <dgm:prSet phldrT="[Text]" custT="1"/>
      <dgm:spPr/>
      <dgm:t>
        <a:bodyPr/>
        <a:lstStyle/>
        <a:p>
          <a:r>
            <a:rPr lang="en-US" sz="2000" dirty="0" err="1" smtClean="0"/>
            <a:t>Definisi</a:t>
          </a:r>
          <a:r>
            <a:rPr lang="en-US" sz="2000" dirty="0" smtClean="0"/>
            <a:t> </a:t>
          </a:r>
          <a:r>
            <a:rPr lang="en-US" sz="2000" dirty="0" err="1" smtClean="0"/>
            <a:t>umum</a:t>
          </a:r>
          <a:r>
            <a:rPr lang="en-US" sz="2000" dirty="0" smtClean="0"/>
            <a:t> </a:t>
          </a:r>
          <a:r>
            <a:rPr lang="en-US" sz="2000" dirty="0" err="1" smtClean="0"/>
            <a:t>imbal</a:t>
          </a:r>
          <a:r>
            <a:rPr lang="en-US" sz="2000" dirty="0" smtClean="0"/>
            <a:t> </a:t>
          </a:r>
          <a:r>
            <a:rPr lang="en-US" sz="2000" dirty="0" err="1" smtClean="0"/>
            <a:t>dagang</a:t>
          </a:r>
          <a:r>
            <a:rPr lang="en-US" sz="2000" dirty="0" smtClean="0"/>
            <a:t> </a:t>
          </a:r>
          <a:r>
            <a:rPr lang="en-US" sz="2000" dirty="0" err="1" smtClean="0"/>
            <a:t>adalah</a:t>
          </a:r>
          <a:r>
            <a:rPr lang="en-US" sz="2000" dirty="0" smtClean="0"/>
            <a:t> </a:t>
          </a:r>
          <a:r>
            <a:rPr lang="en-US" sz="2000" dirty="0" err="1" smtClean="0"/>
            <a:t>transaksi</a:t>
          </a:r>
          <a:r>
            <a:rPr lang="en-US" sz="2000" dirty="0" smtClean="0"/>
            <a:t> </a:t>
          </a:r>
          <a:r>
            <a:rPr lang="en-US" sz="2000" dirty="0" err="1" smtClean="0"/>
            <a:t>komersial</a:t>
          </a:r>
          <a:r>
            <a:rPr lang="en-US" sz="2000" dirty="0" smtClean="0"/>
            <a:t> di mana </a:t>
          </a:r>
          <a:r>
            <a:rPr lang="en-US" sz="2000" dirty="0" err="1" smtClean="0"/>
            <a:t>eksportir</a:t>
          </a:r>
          <a:r>
            <a:rPr lang="en-US" sz="2000" dirty="0" smtClean="0"/>
            <a:t> </a:t>
          </a:r>
          <a:r>
            <a:rPr lang="en-US" sz="2000" dirty="0" err="1" smtClean="0"/>
            <a:t>setuju</a:t>
          </a:r>
          <a:r>
            <a:rPr lang="en-US" sz="2000" dirty="0" smtClean="0"/>
            <a:t> </a:t>
          </a:r>
          <a:r>
            <a:rPr lang="en-US" sz="2000" dirty="0" err="1" smtClean="0"/>
            <a:t>untuk</a:t>
          </a:r>
          <a:r>
            <a:rPr lang="en-US" sz="2000" dirty="0" smtClean="0"/>
            <a:t> </a:t>
          </a:r>
          <a:r>
            <a:rPr lang="en-US" sz="2000" dirty="0" err="1" smtClean="0"/>
            <a:t>menerima</a:t>
          </a:r>
          <a:r>
            <a:rPr lang="en-US" sz="2000" dirty="0" smtClean="0"/>
            <a:t> </a:t>
          </a:r>
          <a:r>
            <a:rPr lang="en-US" sz="2000" dirty="0" err="1" smtClean="0"/>
            <a:t>produk</a:t>
          </a:r>
          <a:r>
            <a:rPr lang="en-US" sz="2000" dirty="0" smtClean="0"/>
            <a:t> </a:t>
          </a:r>
          <a:r>
            <a:rPr lang="en-US" sz="2000" dirty="0" err="1" smtClean="0"/>
            <a:t>sebagai</a:t>
          </a:r>
          <a:r>
            <a:rPr lang="en-US" sz="2000" dirty="0" smtClean="0"/>
            <a:t> </a:t>
          </a:r>
          <a:r>
            <a:rPr lang="en-US" sz="2000" dirty="0" err="1" smtClean="0"/>
            <a:t>pembayaran</a:t>
          </a:r>
          <a:r>
            <a:rPr lang="en-US" sz="2000" dirty="0" smtClean="0"/>
            <a:t> </a:t>
          </a:r>
          <a:r>
            <a:rPr lang="en-US" sz="2000" dirty="0" err="1" smtClean="0"/>
            <a:t>Sebagian</a:t>
          </a:r>
          <a:r>
            <a:rPr lang="en-US" sz="2000" dirty="0" smtClean="0"/>
            <a:t> </a:t>
          </a:r>
          <a:r>
            <a:rPr lang="en-US" sz="2000" dirty="0" err="1" smtClean="0"/>
            <a:t>atau</a:t>
          </a:r>
          <a:r>
            <a:rPr lang="en-US" sz="2000" dirty="0" smtClean="0"/>
            <a:t> </a:t>
          </a:r>
          <a:r>
            <a:rPr lang="en-US" sz="2000" dirty="0" err="1" smtClean="0"/>
            <a:t>seluruhnya</a:t>
          </a:r>
          <a:r>
            <a:rPr lang="en-US" sz="2000" dirty="0" smtClean="0"/>
            <a:t> </a:t>
          </a:r>
          <a:r>
            <a:rPr lang="en-US" sz="2000" dirty="0" err="1" smtClean="0"/>
            <a:t>atas</a:t>
          </a:r>
          <a:r>
            <a:rPr lang="en-US" sz="2000" dirty="0" smtClean="0"/>
            <a:t> </a:t>
          </a:r>
          <a:r>
            <a:rPr lang="en-US" sz="2000" dirty="0" err="1" smtClean="0"/>
            <a:t>ekspornya</a:t>
          </a:r>
          <a:endParaRPr lang="en-US" sz="2000" dirty="0"/>
        </a:p>
      </dgm:t>
    </dgm:pt>
    <dgm:pt modelId="{CC67017A-5B37-448D-B7B3-AF18092D5DDB}" type="parTrans" cxnId="{D3DB0099-59C5-40C1-A386-28927C620FB3}">
      <dgm:prSet/>
      <dgm:spPr/>
      <dgm:t>
        <a:bodyPr/>
        <a:lstStyle/>
        <a:p>
          <a:endParaRPr lang="en-US"/>
        </a:p>
      </dgm:t>
    </dgm:pt>
    <dgm:pt modelId="{95065941-72E5-4CAA-98D1-29BB51CE7434}" type="sibTrans" cxnId="{D3DB0099-59C5-40C1-A386-28927C620FB3}">
      <dgm:prSet/>
      <dgm:spPr/>
      <dgm:t>
        <a:bodyPr/>
        <a:lstStyle/>
        <a:p>
          <a:endParaRPr lang="en-US"/>
        </a:p>
      </dgm:t>
    </dgm:pt>
    <dgm:pt modelId="{E15FF0FA-F286-445F-8757-EFB03EB3E1C7}">
      <dgm:prSet phldrT="[Text]" custT="1"/>
      <dgm:spPr/>
      <dgm:t>
        <a:bodyPr/>
        <a:lstStyle/>
        <a:p>
          <a:r>
            <a:rPr lang="en-US" sz="2000" dirty="0" err="1" smtClean="0"/>
            <a:t>Imbal</a:t>
          </a:r>
          <a:r>
            <a:rPr lang="en-US" sz="2000" dirty="0" smtClean="0"/>
            <a:t> </a:t>
          </a:r>
          <a:r>
            <a:rPr lang="en-US" sz="2000" dirty="0" err="1" smtClean="0"/>
            <a:t>dagang</a:t>
          </a:r>
          <a:r>
            <a:rPr lang="en-US" sz="2000" dirty="0" smtClean="0"/>
            <a:t> </a:t>
          </a:r>
          <a:r>
            <a:rPr lang="en-US" sz="2000" dirty="0" err="1" smtClean="0"/>
            <a:t>merupakan</a:t>
          </a:r>
          <a:r>
            <a:rPr lang="en-US" sz="2000" dirty="0" smtClean="0"/>
            <a:t> </a:t>
          </a:r>
          <a:r>
            <a:rPr lang="en-US" sz="2000" dirty="0" err="1" smtClean="0"/>
            <a:t>mandat</a:t>
          </a:r>
          <a:r>
            <a:rPr lang="en-US" sz="2000" dirty="0" smtClean="0"/>
            <a:t> </a:t>
          </a:r>
          <a:r>
            <a:rPr lang="en-US" sz="2000" dirty="0" err="1" smtClean="0"/>
            <a:t>pemerintah</a:t>
          </a:r>
          <a:r>
            <a:rPr lang="en-US" sz="2000" dirty="0" smtClean="0"/>
            <a:t> </a:t>
          </a:r>
          <a:r>
            <a:rPr lang="en-US" sz="2000" dirty="0" err="1" smtClean="0"/>
            <a:t>untuk</a:t>
          </a:r>
          <a:r>
            <a:rPr lang="en-US" sz="2000" dirty="0" smtClean="0"/>
            <a:t> </a:t>
          </a:r>
          <a:r>
            <a:rPr lang="en-US" sz="2000" dirty="0" err="1" smtClean="0"/>
            <a:t>membayar</a:t>
          </a:r>
          <a:r>
            <a:rPr lang="en-US" sz="2000" dirty="0" smtClean="0"/>
            <a:t> </a:t>
          </a:r>
          <a:r>
            <a:rPr lang="en-US" sz="2000" dirty="0" err="1" smtClean="0"/>
            <a:t>barang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jasa</a:t>
          </a:r>
          <a:r>
            <a:rPr lang="en-US" sz="2000" dirty="0" smtClean="0"/>
            <a:t> 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sesuatu</a:t>
          </a:r>
          <a:r>
            <a:rPr lang="en-US" sz="2000" dirty="0" smtClean="0"/>
            <a:t> </a:t>
          </a:r>
          <a:r>
            <a:rPr lang="en-US" sz="2000" dirty="0" err="1" smtClean="0"/>
            <a:t>selain</a:t>
          </a:r>
          <a:r>
            <a:rPr lang="en-US" sz="2000" dirty="0" smtClean="0"/>
            <a:t> </a:t>
          </a:r>
          <a:endParaRPr lang="en-US" sz="2000" dirty="0"/>
        </a:p>
      </dgm:t>
    </dgm:pt>
    <dgm:pt modelId="{0A8C4D54-BB56-419A-B18C-E2FF64D2A899}" type="parTrans" cxnId="{F785F10D-7480-4E98-B15B-102BD37D2AA3}">
      <dgm:prSet/>
      <dgm:spPr/>
      <dgm:t>
        <a:bodyPr/>
        <a:lstStyle/>
        <a:p>
          <a:endParaRPr lang="en-US"/>
        </a:p>
      </dgm:t>
    </dgm:pt>
    <dgm:pt modelId="{8001BAFF-147A-417D-9659-B626589BF3CC}" type="sibTrans" cxnId="{F785F10D-7480-4E98-B15B-102BD37D2AA3}">
      <dgm:prSet/>
      <dgm:spPr/>
      <dgm:t>
        <a:bodyPr/>
        <a:lstStyle/>
        <a:p>
          <a:endParaRPr lang="en-US"/>
        </a:p>
      </dgm:t>
    </dgm:pt>
    <dgm:pt modelId="{97F24362-6D3B-423F-8340-A30DA599AD48}">
      <dgm:prSet custT="1"/>
      <dgm:spPr/>
      <dgm:t>
        <a:bodyPr/>
        <a:lstStyle/>
        <a:p>
          <a:r>
            <a:rPr lang="en-US" sz="2000" dirty="0" err="1" smtClean="0"/>
            <a:t>Imbal</a:t>
          </a:r>
          <a:r>
            <a:rPr lang="en-US" sz="2000" dirty="0" smtClean="0"/>
            <a:t> </a:t>
          </a:r>
          <a:r>
            <a:rPr lang="en-US" sz="2000" dirty="0" err="1" smtClean="0"/>
            <a:t>dagang</a:t>
          </a:r>
          <a:r>
            <a:rPr lang="en-US" sz="2000" dirty="0" smtClean="0"/>
            <a:t> </a:t>
          </a:r>
          <a:r>
            <a:rPr lang="en-US" sz="2000" dirty="0" err="1" smtClean="0"/>
            <a:t>merupakan</a:t>
          </a:r>
          <a:r>
            <a:rPr lang="en-US" sz="2000" dirty="0" smtClean="0"/>
            <a:t> </a:t>
          </a:r>
          <a:r>
            <a:rPr lang="en-US" sz="2000" dirty="0" err="1" smtClean="0"/>
            <a:t>sebuah</a:t>
          </a:r>
          <a:r>
            <a:rPr lang="en-US" sz="2000" dirty="0" smtClean="0"/>
            <a:t> </a:t>
          </a:r>
          <a:r>
            <a:rPr lang="en-US" sz="2000" dirty="0" err="1" smtClean="0"/>
            <a:t>bentuk</a:t>
          </a:r>
          <a:r>
            <a:rPr lang="en-US" sz="2000" dirty="0" smtClean="0"/>
            <a:t> </a:t>
          </a:r>
          <a:r>
            <a:rPr lang="en-US" sz="2000" dirty="0" err="1" smtClean="0"/>
            <a:t>pendanaan</a:t>
          </a:r>
          <a:r>
            <a:rPr lang="en-US" sz="2000" dirty="0" smtClean="0"/>
            <a:t> </a:t>
          </a:r>
          <a:r>
            <a:rPr lang="en-US" sz="2000" dirty="0" err="1" smtClean="0"/>
            <a:t>perdagangan</a:t>
          </a:r>
          <a:r>
            <a:rPr lang="en-US" sz="2000" dirty="0" smtClean="0"/>
            <a:t> </a:t>
          </a:r>
          <a:r>
            <a:rPr lang="en-US" sz="2000" dirty="0" err="1" smtClean="0"/>
            <a:t>internasional</a:t>
          </a:r>
          <a:r>
            <a:rPr lang="en-US" sz="2000" dirty="0" smtClean="0"/>
            <a:t> di mana </a:t>
          </a:r>
          <a:r>
            <a:rPr lang="en-US" sz="2000" dirty="0" err="1" smtClean="0"/>
            <a:t>penentuan</a:t>
          </a:r>
          <a:r>
            <a:rPr lang="en-US" sz="2000" dirty="0" smtClean="0"/>
            <a:t> </a:t>
          </a:r>
          <a:r>
            <a:rPr lang="en-US" sz="2000" dirty="0" err="1" smtClean="0"/>
            <a:t>harga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pendanaan</a:t>
          </a:r>
          <a:r>
            <a:rPr lang="en-US" sz="2000" dirty="0" smtClean="0"/>
            <a:t> </a:t>
          </a:r>
          <a:r>
            <a:rPr lang="en-US" sz="2000" dirty="0" err="1" smtClean="0"/>
            <a:t>terkait</a:t>
          </a:r>
          <a:r>
            <a:rPr lang="en-US" sz="2000" dirty="0" smtClean="0"/>
            <a:t> </a:t>
          </a:r>
          <a:r>
            <a:rPr lang="en-US" sz="2000" dirty="0" err="1" smtClean="0"/>
            <a:t>bersama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sebuah</a:t>
          </a:r>
          <a:r>
            <a:rPr lang="en-US" sz="2000" dirty="0" smtClean="0"/>
            <a:t> </a:t>
          </a:r>
          <a:r>
            <a:rPr lang="en-US" sz="2000" dirty="0" err="1" smtClean="0"/>
            <a:t>transaksi</a:t>
          </a:r>
          <a:endParaRPr lang="en-US" sz="2000" dirty="0"/>
        </a:p>
      </dgm:t>
    </dgm:pt>
    <dgm:pt modelId="{2BDB0DD3-5659-4F08-B6AA-DCEABEF21BF2}" type="parTrans" cxnId="{DC57A279-70FC-446D-8AE7-A470025C08DE}">
      <dgm:prSet/>
      <dgm:spPr/>
      <dgm:t>
        <a:bodyPr/>
        <a:lstStyle/>
        <a:p>
          <a:endParaRPr lang="en-US"/>
        </a:p>
      </dgm:t>
    </dgm:pt>
    <dgm:pt modelId="{30DC0462-243B-4BA1-8074-5AF03A5C876E}" type="sibTrans" cxnId="{DC57A279-70FC-446D-8AE7-A470025C08DE}">
      <dgm:prSet/>
      <dgm:spPr/>
      <dgm:t>
        <a:bodyPr/>
        <a:lstStyle/>
        <a:p>
          <a:endParaRPr lang="en-US"/>
        </a:p>
      </dgm:t>
    </dgm:pt>
    <dgm:pt modelId="{3D82F8CB-B125-48DC-8BE7-732F59BD7681}" type="pres">
      <dgm:prSet presAssocID="{4E7A3EF0-AEC3-4490-A226-609E9B11C5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9B1181-DA19-42E4-8C89-F9A8616A93A7}" type="pres">
      <dgm:prSet presAssocID="{FC26F545-6341-4887-BE87-88AD0B893CC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D01C7-B55A-4FAD-9A8A-F0606509CDD3}" type="pres">
      <dgm:prSet presAssocID="{95065941-72E5-4CAA-98D1-29BB51CE7434}" presName="spacer" presStyleCnt="0"/>
      <dgm:spPr/>
    </dgm:pt>
    <dgm:pt modelId="{1612993F-D74D-46BD-B285-94384F5FDF61}" type="pres">
      <dgm:prSet presAssocID="{97F24362-6D3B-423F-8340-A30DA599AD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7AE35-0858-4F22-97D0-D3B67D448226}" type="pres">
      <dgm:prSet presAssocID="{30DC0462-243B-4BA1-8074-5AF03A5C876E}" presName="spacer" presStyleCnt="0"/>
      <dgm:spPr/>
    </dgm:pt>
    <dgm:pt modelId="{CC238BF8-5A6C-4EB7-B875-41654160D67F}" type="pres">
      <dgm:prSet presAssocID="{E15FF0FA-F286-445F-8757-EFB03EB3E1C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341663-E062-40B0-A0DE-7D4DF1E52810}" type="presOf" srcId="{FC26F545-6341-4887-BE87-88AD0B893CC6}" destId="{4C9B1181-DA19-42E4-8C89-F9A8616A93A7}" srcOrd="0" destOrd="0" presId="urn:microsoft.com/office/officeart/2005/8/layout/vList2"/>
    <dgm:cxn modelId="{D59EEFB9-8CEF-40D1-95F4-4CA880B53FD6}" type="presOf" srcId="{97F24362-6D3B-423F-8340-A30DA599AD48}" destId="{1612993F-D74D-46BD-B285-94384F5FDF61}" srcOrd="0" destOrd="0" presId="urn:microsoft.com/office/officeart/2005/8/layout/vList2"/>
    <dgm:cxn modelId="{D3DB0099-59C5-40C1-A386-28927C620FB3}" srcId="{4E7A3EF0-AEC3-4490-A226-609E9B11C561}" destId="{FC26F545-6341-4887-BE87-88AD0B893CC6}" srcOrd="0" destOrd="0" parTransId="{CC67017A-5B37-448D-B7B3-AF18092D5DDB}" sibTransId="{95065941-72E5-4CAA-98D1-29BB51CE7434}"/>
    <dgm:cxn modelId="{EF00305E-1FE5-4A57-8585-2EE1FAAE6DA4}" type="presOf" srcId="{4E7A3EF0-AEC3-4490-A226-609E9B11C561}" destId="{3D82F8CB-B125-48DC-8BE7-732F59BD7681}" srcOrd="0" destOrd="0" presId="urn:microsoft.com/office/officeart/2005/8/layout/vList2"/>
    <dgm:cxn modelId="{F785F10D-7480-4E98-B15B-102BD37D2AA3}" srcId="{4E7A3EF0-AEC3-4490-A226-609E9B11C561}" destId="{E15FF0FA-F286-445F-8757-EFB03EB3E1C7}" srcOrd="2" destOrd="0" parTransId="{0A8C4D54-BB56-419A-B18C-E2FF64D2A899}" sibTransId="{8001BAFF-147A-417D-9659-B626589BF3CC}"/>
    <dgm:cxn modelId="{EE53D142-9568-424E-A60D-DFAF0B17E366}" type="presOf" srcId="{E15FF0FA-F286-445F-8757-EFB03EB3E1C7}" destId="{CC238BF8-5A6C-4EB7-B875-41654160D67F}" srcOrd="0" destOrd="0" presId="urn:microsoft.com/office/officeart/2005/8/layout/vList2"/>
    <dgm:cxn modelId="{DC57A279-70FC-446D-8AE7-A470025C08DE}" srcId="{4E7A3EF0-AEC3-4490-A226-609E9B11C561}" destId="{97F24362-6D3B-423F-8340-A30DA599AD48}" srcOrd="1" destOrd="0" parTransId="{2BDB0DD3-5659-4F08-B6AA-DCEABEF21BF2}" sibTransId="{30DC0462-243B-4BA1-8074-5AF03A5C876E}"/>
    <dgm:cxn modelId="{EEF460A3-5442-4D6B-B39D-BF1FB1ED0B7C}" type="presParOf" srcId="{3D82F8CB-B125-48DC-8BE7-732F59BD7681}" destId="{4C9B1181-DA19-42E4-8C89-F9A8616A93A7}" srcOrd="0" destOrd="0" presId="urn:microsoft.com/office/officeart/2005/8/layout/vList2"/>
    <dgm:cxn modelId="{E3FA2D4C-51E4-480A-9AC9-B16597D61602}" type="presParOf" srcId="{3D82F8CB-B125-48DC-8BE7-732F59BD7681}" destId="{753D01C7-B55A-4FAD-9A8A-F0606509CDD3}" srcOrd="1" destOrd="0" presId="urn:microsoft.com/office/officeart/2005/8/layout/vList2"/>
    <dgm:cxn modelId="{6156CDDA-93AE-415E-8B52-D58A13E8BF37}" type="presParOf" srcId="{3D82F8CB-B125-48DC-8BE7-732F59BD7681}" destId="{1612993F-D74D-46BD-B285-94384F5FDF61}" srcOrd="2" destOrd="0" presId="urn:microsoft.com/office/officeart/2005/8/layout/vList2"/>
    <dgm:cxn modelId="{4FA7E689-5F5B-4A5D-8083-D83068B26A2D}" type="presParOf" srcId="{3D82F8CB-B125-48DC-8BE7-732F59BD7681}" destId="{1F27AE35-0858-4F22-97D0-D3B67D448226}" srcOrd="3" destOrd="0" presId="urn:microsoft.com/office/officeart/2005/8/layout/vList2"/>
    <dgm:cxn modelId="{49464965-430A-45D9-AAC1-33B9D5037C1D}" type="presParOf" srcId="{3D82F8CB-B125-48DC-8BE7-732F59BD7681}" destId="{CC238BF8-5A6C-4EB7-B875-41654160D67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49062F-4757-4D7A-B13A-C592D8C5CF61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62E395-DCFD-4220-A8AF-51411BD753F5}">
      <dgm:prSet phldrT="[Text]"/>
      <dgm:spPr/>
      <dgm:t>
        <a:bodyPr/>
        <a:lstStyle/>
        <a:p>
          <a:endParaRPr lang="en-US" dirty="0"/>
        </a:p>
      </dgm:t>
    </dgm:pt>
    <dgm:pt modelId="{1ED590A4-3B24-421E-BEB7-36F298719BE8}" type="parTrans" cxnId="{B94466EF-A183-4209-9C76-7C262E525501}">
      <dgm:prSet/>
      <dgm:spPr/>
      <dgm:t>
        <a:bodyPr/>
        <a:lstStyle/>
        <a:p>
          <a:endParaRPr lang="en-US"/>
        </a:p>
      </dgm:t>
    </dgm:pt>
    <dgm:pt modelId="{DE86A511-5AF0-41EC-ACC5-5C3AA717079D}" type="sibTrans" cxnId="{B94466EF-A183-4209-9C76-7C262E525501}">
      <dgm:prSet/>
      <dgm:spPr/>
      <dgm:t>
        <a:bodyPr/>
        <a:lstStyle/>
        <a:p>
          <a:endParaRPr lang="en-US"/>
        </a:p>
      </dgm:t>
    </dgm:pt>
    <dgm:pt modelId="{E1517531-279D-404E-A345-46A2A7F6903E}">
      <dgm:prSet phldrT="[Text]" custT="1"/>
      <dgm:spPr/>
      <dgm:t>
        <a:bodyPr/>
        <a:lstStyle/>
        <a:p>
          <a:endParaRPr lang="en-US" sz="2000" dirty="0" smtClean="0"/>
        </a:p>
        <a:p>
          <a:endParaRPr lang="en-US" sz="2000" dirty="0" smtClean="0"/>
        </a:p>
        <a:p>
          <a:r>
            <a:rPr lang="en-US" sz="2000" dirty="0" err="1" smtClean="0"/>
            <a:t>perjanjian</a:t>
          </a:r>
          <a:r>
            <a:rPr lang="en-US" sz="2000" dirty="0" smtClean="0"/>
            <a:t> </a:t>
          </a:r>
          <a:r>
            <a:rPr lang="en-US" sz="2000" dirty="0" err="1" smtClean="0"/>
            <a:t>kliring</a:t>
          </a:r>
          <a:r>
            <a:rPr lang="en-US" sz="2000" dirty="0" smtClean="0"/>
            <a:t> (</a:t>
          </a:r>
          <a:r>
            <a:rPr lang="en-US" sz="2000" i="1" dirty="0" smtClean="0"/>
            <a:t>Clearing Agreement</a:t>
          </a:r>
          <a:r>
            <a:rPr lang="en-US" sz="2000" dirty="0" smtClean="0"/>
            <a:t>) </a:t>
          </a:r>
          <a:r>
            <a:rPr lang="en-US" sz="2000" dirty="0" err="1" smtClean="0"/>
            <a:t>ukar-menukar</a:t>
          </a:r>
          <a:r>
            <a:rPr lang="en-US" sz="2000" dirty="0" smtClean="0"/>
            <a:t> </a:t>
          </a:r>
          <a:r>
            <a:rPr lang="en-US" sz="2000" dirty="0" err="1" smtClean="0"/>
            <a:t>rekening</a:t>
          </a:r>
          <a:r>
            <a:rPr lang="en-US" sz="2000" dirty="0" smtClean="0"/>
            <a:t> </a:t>
          </a:r>
          <a:r>
            <a:rPr lang="en-US" sz="2000" dirty="0" err="1" smtClean="0"/>
            <a:t>kliring</a:t>
          </a:r>
          <a:r>
            <a:rPr lang="en-US" sz="2000" dirty="0" smtClean="0"/>
            <a:t> (</a:t>
          </a:r>
          <a:r>
            <a:rPr lang="en-US" sz="2000" i="1" dirty="0" smtClean="0"/>
            <a:t>Clearing Account</a:t>
          </a:r>
          <a:r>
            <a:rPr lang="en-US" sz="2000" dirty="0" smtClean="0"/>
            <a:t>) </a:t>
          </a:r>
          <a:r>
            <a:rPr lang="en-US" sz="2000" dirty="0" err="1" smtClean="0"/>
            <a:t>tanpa</a:t>
          </a:r>
          <a:r>
            <a:rPr lang="en-US" sz="2000" dirty="0" smtClean="0"/>
            <a:t> </a:t>
          </a:r>
          <a:r>
            <a:rPr lang="en-US" sz="2000" dirty="0" err="1" smtClean="0"/>
            <a:t>dibutuhkan</a:t>
          </a:r>
          <a:r>
            <a:rPr lang="en-US" sz="2000" dirty="0" smtClean="0"/>
            <a:t> </a:t>
          </a:r>
          <a:r>
            <a:rPr lang="en-US" sz="2000" dirty="0" err="1" smtClean="0"/>
            <a:t>transaksi</a:t>
          </a:r>
          <a:r>
            <a:rPr lang="en-US" sz="2000" dirty="0" smtClean="0"/>
            <a:t> </a:t>
          </a:r>
          <a:r>
            <a:rPr lang="en-US" sz="2000" dirty="0" err="1" smtClean="0"/>
            <a:t>mata</a:t>
          </a:r>
          <a:r>
            <a:rPr lang="en-US" sz="2000" dirty="0" smtClean="0"/>
            <a:t> </a:t>
          </a:r>
          <a:r>
            <a:rPr lang="en-US" sz="2000" dirty="0" err="1" smtClean="0"/>
            <a:t>uang</a:t>
          </a:r>
          <a:endParaRPr lang="en-US" sz="2000" dirty="0"/>
        </a:p>
      </dgm:t>
    </dgm:pt>
    <dgm:pt modelId="{F5FEEC33-9B4A-4DB5-8F56-54431D0A92A3}" type="parTrans" cxnId="{0E5928A8-BF18-4699-81B5-DD0448F43C40}">
      <dgm:prSet/>
      <dgm:spPr/>
      <dgm:t>
        <a:bodyPr/>
        <a:lstStyle/>
        <a:p>
          <a:endParaRPr lang="en-US"/>
        </a:p>
      </dgm:t>
    </dgm:pt>
    <dgm:pt modelId="{2697984B-1F44-4D1E-8544-FDA981960562}" type="sibTrans" cxnId="{0E5928A8-BF18-4699-81B5-DD0448F43C40}">
      <dgm:prSet/>
      <dgm:spPr/>
      <dgm:t>
        <a:bodyPr/>
        <a:lstStyle/>
        <a:p>
          <a:endParaRPr lang="en-US"/>
        </a:p>
      </dgm:t>
    </dgm:pt>
    <dgm:pt modelId="{B3622B0F-11C3-40CC-860B-7E1322C4FA33}">
      <dgm:prSet phldrT="[Text]"/>
      <dgm:spPr/>
      <dgm:t>
        <a:bodyPr/>
        <a:lstStyle/>
        <a:p>
          <a:endParaRPr lang="en-US" dirty="0"/>
        </a:p>
      </dgm:t>
    </dgm:pt>
    <dgm:pt modelId="{D206E630-E6BD-4046-B93A-1BFB1BC54B67}" type="parTrans" cxnId="{5D75F785-7A12-4C73-900F-DD39A34014CF}">
      <dgm:prSet/>
      <dgm:spPr/>
      <dgm:t>
        <a:bodyPr/>
        <a:lstStyle/>
        <a:p>
          <a:endParaRPr lang="en-US"/>
        </a:p>
      </dgm:t>
    </dgm:pt>
    <dgm:pt modelId="{3E0E6B12-D236-4493-BBA9-6967950416A3}" type="sibTrans" cxnId="{5D75F785-7A12-4C73-900F-DD39A34014CF}">
      <dgm:prSet/>
      <dgm:spPr/>
      <dgm:t>
        <a:bodyPr/>
        <a:lstStyle/>
        <a:p>
          <a:endParaRPr lang="en-US"/>
        </a:p>
      </dgm:t>
    </dgm:pt>
    <dgm:pt modelId="{2A80C0E6-7CB2-45B9-8BAC-538848B16EF1}">
      <dgm:prSet phldrT="[Text]" custT="1"/>
      <dgm:spPr/>
      <dgm:t>
        <a:bodyPr/>
        <a:lstStyle/>
        <a:p>
          <a:r>
            <a:rPr lang="en-US" sz="2000" dirty="0" err="1" smtClean="0"/>
            <a:t>Dagang</a:t>
          </a:r>
          <a:r>
            <a:rPr lang="en-US" sz="2000" dirty="0" smtClean="0"/>
            <a:t> </a:t>
          </a:r>
          <a:r>
            <a:rPr lang="en-US" sz="2000" dirty="0" err="1" smtClean="0"/>
            <a:t>kompensasi</a:t>
          </a:r>
          <a:r>
            <a:rPr lang="en-US" sz="2000" dirty="0" smtClean="0"/>
            <a:t> (</a:t>
          </a:r>
          <a:r>
            <a:rPr lang="en-US" sz="2000" i="1" dirty="0" smtClean="0"/>
            <a:t>compensation trade</a:t>
          </a:r>
          <a:r>
            <a:rPr lang="en-US" sz="2000" dirty="0" smtClean="0"/>
            <a:t>) </a:t>
          </a:r>
          <a:r>
            <a:rPr lang="en-US" sz="2000" dirty="0" err="1" smtClean="0"/>
            <a:t>atau</a:t>
          </a:r>
          <a:r>
            <a:rPr lang="en-US" sz="2000" dirty="0" smtClean="0"/>
            <a:t> </a:t>
          </a:r>
          <a:r>
            <a:rPr lang="en-US" sz="2000" dirty="0" err="1" smtClean="0"/>
            <a:t>beli</a:t>
          </a:r>
          <a:r>
            <a:rPr lang="en-US" sz="2000" dirty="0" smtClean="0"/>
            <a:t> </a:t>
          </a:r>
          <a:r>
            <a:rPr lang="en-US" sz="2000" dirty="0" err="1" smtClean="0"/>
            <a:t>Kembali</a:t>
          </a:r>
          <a:r>
            <a:rPr lang="en-US" sz="2000" dirty="0" smtClean="0"/>
            <a:t> (</a:t>
          </a:r>
          <a:r>
            <a:rPr lang="en-US" sz="2000" i="1" dirty="0" smtClean="0"/>
            <a:t>buyback</a:t>
          </a:r>
          <a:r>
            <a:rPr lang="en-US" sz="2000" dirty="0" smtClean="0"/>
            <a:t>) </a:t>
          </a:r>
          <a:r>
            <a:rPr lang="en-US" sz="2000" dirty="0" err="1" smtClean="0"/>
            <a:t>menuntun</a:t>
          </a:r>
          <a:r>
            <a:rPr lang="en-US" sz="2000" dirty="0" smtClean="0"/>
            <a:t> </a:t>
          </a:r>
          <a:r>
            <a:rPr lang="en-US" sz="2000" dirty="0" err="1" smtClean="0"/>
            <a:t>perusahaan</a:t>
          </a:r>
          <a:r>
            <a:rPr lang="en-US" sz="2000" dirty="0" smtClean="0"/>
            <a:t> </a:t>
          </a:r>
          <a:r>
            <a:rPr lang="en-US" sz="2000" dirty="0" err="1" smtClean="0"/>
            <a:t>untuk</a:t>
          </a:r>
          <a:r>
            <a:rPr lang="en-US" sz="2000" dirty="0" smtClean="0"/>
            <a:t> </a:t>
          </a:r>
          <a:r>
            <a:rPr lang="en-US" sz="2000" dirty="0" err="1" smtClean="0"/>
            <a:t>menyediakan</a:t>
          </a:r>
          <a:r>
            <a:rPr lang="en-US" sz="2000" dirty="0" smtClean="0"/>
            <a:t> </a:t>
          </a:r>
          <a:r>
            <a:rPr lang="en-US" sz="2000" dirty="0" err="1" smtClean="0"/>
            <a:t>mesin</a:t>
          </a:r>
          <a:r>
            <a:rPr lang="en-US" sz="2000" dirty="0" smtClean="0"/>
            <a:t>, </a:t>
          </a:r>
          <a:r>
            <a:rPr lang="en-US" sz="2000" dirty="0" err="1" smtClean="0"/>
            <a:t>pabrik</a:t>
          </a:r>
          <a:r>
            <a:rPr lang="en-US" sz="2000" dirty="0" smtClean="0"/>
            <a:t>, </a:t>
          </a:r>
          <a:r>
            <a:rPr lang="en-US" sz="2000" dirty="0" err="1" smtClean="0"/>
            <a:t>atau</a:t>
          </a:r>
          <a:r>
            <a:rPr lang="en-US" sz="2000" dirty="0" smtClean="0"/>
            <a:t> </a:t>
          </a:r>
          <a:r>
            <a:rPr lang="en-US" sz="2000" dirty="0" err="1" smtClean="0"/>
            <a:t>teknologi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membeli</a:t>
          </a:r>
          <a:r>
            <a:rPr lang="en-US" sz="2000" dirty="0" smtClean="0"/>
            <a:t> </a:t>
          </a:r>
          <a:r>
            <a:rPr lang="en-US" sz="2000" dirty="0" err="1" smtClean="0"/>
            <a:t>produk</a:t>
          </a:r>
          <a:r>
            <a:rPr lang="en-US" sz="2000" dirty="0" smtClean="0"/>
            <a:t> yang </a:t>
          </a:r>
          <a:r>
            <a:rPr lang="en-US" sz="2000" dirty="0" err="1" smtClean="0"/>
            <a:t>dibuat</a:t>
          </a:r>
          <a:r>
            <a:rPr lang="en-US" sz="2000" dirty="0" smtClean="0"/>
            <a:t> </a:t>
          </a:r>
          <a:r>
            <a:rPr lang="en-US" sz="2000" dirty="0" err="1" smtClean="0"/>
            <a:t>dari</a:t>
          </a:r>
          <a:r>
            <a:rPr lang="en-US" sz="2000" dirty="0" smtClean="0"/>
            <a:t> </a:t>
          </a:r>
          <a:r>
            <a:rPr lang="en-US" sz="2000" dirty="0" err="1" smtClean="0"/>
            <a:t>peralatan</a:t>
          </a:r>
          <a:r>
            <a:rPr lang="en-US" sz="2000" dirty="0" smtClean="0"/>
            <a:t> </a:t>
          </a:r>
          <a:r>
            <a:rPr lang="en-US" sz="2000" dirty="0" err="1" smtClean="0"/>
            <a:t>mesin</a:t>
          </a:r>
          <a:r>
            <a:rPr lang="en-US" sz="2000" dirty="0" smtClean="0"/>
            <a:t> </a:t>
          </a:r>
          <a:r>
            <a:rPr lang="en-US" sz="2000" dirty="0" err="1" smtClean="0"/>
            <a:t>ini</a:t>
          </a:r>
          <a:r>
            <a:rPr lang="en-US" sz="2000" dirty="0" smtClean="0"/>
            <a:t> </a:t>
          </a:r>
          <a:r>
            <a:rPr lang="en-US" sz="2000" dirty="0" err="1" smtClean="0"/>
            <a:t>sepanjang</a:t>
          </a:r>
          <a:r>
            <a:rPr lang="en-US" sz="2000" dirty="0" smtClean="0"/>
            <a:t> </a:t>
          </a:r>
          <a:r>
            <a:rPr lang="en-US" sz="2000" dirty="0" err="1" smtClean="0"/>
            <a:t>periode</a:t>
          </a:r>
          <a:r>
            <a:rPr lang="en-US" sz="2000" dirty="0" smtClean="0"/>
            <a:t> </a:t>
          </a:r>
          <a:r>
            <a:rPr lang="en-US" sz="2000" dirty="0" err="1" smtClean="0"/>
            <a:t>waktu</a:t>
          </a:r>
          <a:r>
            <a:rPr lang="en-US" sz="2000" dirty="0" smtClean="0"/>
            <a:t> yang </a:t>
          </a:r>
          <a:r>
            <a:rPr lang="en-US" sz="2000" dirty="0" err="1" smtClean="0"/>
            <a:t>telah</a:t>
          </a:r>
          <a:r>
            <a:rPr lang="en-US" sz="2000" dirty="0" smtClean="0"/>
            <a:t> </a:t>
          </a:r>
          <a:r>
            <a:rPr lang="en-US" sz="2000" dirty="0" err="1" smtClean="0"/>
            <a:t>disepakati</a:t>
          </a:r>
          <a:r>
            <a:rPr lang="en-US" sz="2000" dirty="0" smtClean="0"/>
            <a:t>.</a:t>
          </a:r>
          <a:endParaRPr lang="en-US" sz="2000" dirty="0"/>
        </a:p>
      </dgm:t>
    </dgm:pt>
    <dgm:pt modelId="{E537A46B-E001-4DC9-9C36-9BCBA891C073}" type="parTrans" cxnId="{0FB12136-1ED0-4D90-9018-DD4F469A7252}">
      <dgm:prSet/>
      <dgm:spPr/>
      <dgm:t>
        <a:bodyPr/>
        <a:lstStyle/>
        <a:p>
          <a:endParaRPr lang="en-US"/>
        </a:p>
      </dgm:t>
    </dgm:pt>
    <dgm:pt modelId="{E34D4A9A-9E2B-434A-B8A6-32AB8F1A004C}" type="sibTrans" cxnId="{0FB12136-1ED0-4D90-9018-DD4F469A7252}">
      <dgm:prSet/>
      <dgm:spPr/>
      <dgm:t>
        <a:bodyPr/>
        <a:lstStyle/>
        <a:p>
          <a:endParaRPr lang="en-US"/>
        </a:p>
      </dgm:t>
    </dgm:pt>
    <dgm:pt modelId="{CDEA527F-233E-416A-8941-FF1CC26CCEE2}" type="pres">
      <dgm:prSet presAssocID="{3C49062F-4757-4D7A-B13A-C592D8C5CF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EFDACE-B27E-47A0-99D4-94C9A7F6680A}" type="pres">
      <dgm:prSet presAssocID="{4362E395-DCFD-4220-A8AF-51411BD753F5}" presName="compositeNode" presStyleCnt="0">
        <dgm:presLayoutVars>
          <dgm:bulletEnabled val="1"/>
        </dgm:presLayoutVars>
      </dgm:prSet>
      <dgm:spPr/>
    </dgm:pt>
    <dgm:pt modelId="{6CB0C0ED-A5A0-4B76-A713-FD50771CDC23}" type="pres">
      <dgm:prSet presAssocID="{4362E395-DCFD-4220-A8AF-51411BD753F5}" presName="bgRect" presStyleLbl="node1" presStyleIdx="0" presStyleCnt="2" custScaleY="83981" custLinFactNeighborX="-2002" custLinFactNeighborY="9340"/>
      <dgm:spPr/>
      <dgm:t>
        <a:bodyPr/>
        <a:lstStyle/>
        <a:p>
          <a:endParaRPr lang="en-US"/>
        </a:p>
      </dgm:t>
    </dgm:pt>
    <dgm:pt modelId="{04417F15-18C0-4D14-8246-28C18613EA4F}" type="pres">
      <dgm:prSet presAssocID="{4362E395-DCFD-4220-A8AF-51411BD753F5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8E782-DF86-43FE-87D8-C4D867711FDC}" type="pres">
      <dgm:prSet presAssocID="{4362E395-DCFD-4220-A8AF-51411BD753F5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90780-E3D8-4C04-BEEA-761F742DBFB2}" type="pres">
      <dgm:prSet presAssocID="{DE86A511-5AF0-41EC-ACC5-5C3AA717079D}" presName="hSp" presStyleCnt="0"/>
      <dgm:spPr/>
    </dgm:pt>
    <dgm:pt modelId="{72B33E97-5E24-4F81-8A26-D924C02FCF39}" type="pres">
      <dgm:prSet presAssocID="{DE86A511-5AF0-41EC-ACC5-5C3AA717079D}" presName="vProcSp" presStyleCnt="0"/>
      <dgm:spPr/>
    </dgm:pt>
    <dgm:pt modelId="{EF6EC3CA-8C7C-4D5B-8BCE-8357ECF77E15}" type="pres">
      <dgm:prSet presAssocID="{DE86A511-5AF0-41EC-ACC5-5C3AA717079D}" presName="vSp1" presStyleCnt="0"/>
      <dgm:spPr/>
    </dgm:pt>
    <dgm:pt modelId="{A185B180-638B-4582-9395-22D71556404D}" type="pres">
      <dgm:prSet presAssocID="{DE86A511-5AF0-41EC-ACC5-5C3AA717079D}" presName="simulatedConn" presStyleLbl="solidFgAcc1" presStyleIdx="0" presStyleCnt="1" custAng="5400000" custLinFactY="-99906" custLinFactNeighborX="-17450" custLinFactNeighborY="-100000"/>
      <dgm:spPr/>
    </dgm:pt>
    <dgm:pt modelId="{9A657826-A59E-4842-9A4E-DFD7F69D0501}" type="pres">
      <dgm:prSet presAssocID="{DE86A511-5AF0-41EC-ACC5-5C3AA717079D}" presName="vSp2" presStyleCnt="0"/>
      <dgm:spPr/>
    </dgm:pt>
    <dgm:pt modelId="{9EE0B626-F597-43C6-B489-65B629D3B377}" type="pres">
      <dgm:prSet presAssocID="{DE86A511-5AF0-41EC-ACC5-5C3AA717079D}" presName="sibTrans" presStyleCnt="0"/>
      <dgm:spPr/>
    </dgm:pt>
    <dgm:pt modelId="{E2FEC28D-FD1A-4766-B9AC-359E01BD16DB}" type="pres">
      <dgm:prSet presAssocID="{B3622B0F-11C3-40CC-860B-7E1322C4FA33}" presName="compositeNode" presStyleCnt="0">
        <dgm:presLayoutVars>
          <dgm:bulletEnabled val="1"/>
        </dgm:presLayoutVars>
      </dgm:prSet>
      <dgm:spPr/>
    </dgm:pt>
    <dgm:pt modelId="{A1B71263-9C74-4372-9C4B-EA8507A605C9}" type="pres">
      <dgm:prSet presAssocID="{B3622B0F-11C3-40CC-860B-7E1322C4FA33}" presName="bgRect" presStyleLbl="node1" presStyleIdx="1" presStyleCnt="2" custScaleY="83279" custLinFactNeighborX="-1636" custLinFactNeighborY="10124"/>
      <dgm:spPr/>
      <dgm:t>
        <a:bodyPr/>
        <a:lstStyle/>
        <a:p>
          <a:endParaRPr lang="en-US"/>
        </a:p>
      </dgm:t>
    </dgm:pt>
    <dgm:pt modelId="{E885B2F0-0E0A-44E7-9728-7E7FAE0F3895}" type="pres">
      <dgm:prSet presAssocID="{B3622B0F-11C3-40CC-860B-7E1322C4FA33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86E57-AFF8-4FE4-9C26-8D3DC8D4A3CA}" type="pres">
      <dgm:prSet presAssocID="{B3622B0F-11C3-40CC-860B-7E1322C4FA33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75F785-7A12-4C73-900F-DD39A34014CF}" srcId="{3C49062F-4757-4D7A-B13A-C592D8C5CF61}" destId="{B3622B0F-11C3-40CC-860B-7E1322C4FA33}" srcOrd="1" destOrd="0" parTransId="{D206E630-E6BD-4046-B93A-1BFB1BC54B67}" sibTransId="{3E0E6B12-D236-4493-BBA9-6967950416A3}"/>
    <dgm:cxn modelId="{3C8991E6-BC54-4252-886D-E7B695C22983}" type="presOf" srcId="{B3622B0F-11C3-40CC-860B-7E1322C4FA33}" destId="{E885B2F0-0E0A-44E7-9728-7E7FAE0F3895}" srcOrd="1" destOrd="0" presId="urn:microsoft.com/office/officeart/2005/8/layout/hProcess7"/>
    <dgm:cxn modelId="{678B6766-1C89-4D2F-9CE9-3D9B1C684652}" type="presOf" srcId="{2A80C0E6-7CB2-45B9-8BAC-538848B16EF1}" destId="{81086E57-AFF8-4FE4-9C26-8D3DC8D4A3CA}" srcOrd="0" destOrd="0" presId="urn:microsoft.com/office/officeart/2005/8/layout/hProcess7"/>
    <dgm:cxn modelId="{0FB12136-1ED0-4D90-9018-DD4F469A7252}" srcId="{B3622B0F-11C3-40CC-860B-7E1322C4FA33}" destId="{2A80C0E6-7CB2-45B9-8BAC-538848B16EF1}" srcOrd="0" destOrd="0" parTransId="{E537A46B-E001-4DC9-9C36-9BCBA891C073}" sibTransId="{E34D4A9A-9E2B-434A-B8A6-32AB8F1A004C}"/>
    <dgm:cxn modelId="{6CFADBEE-7ADF-456C-9994-FAAA26948E89}" type="presOf" srcId="{B3622B0F-11C3-40CC-860B-7E1322C4FA33}" destId="{A1B71263-9C74-4372-9C4B-EA8507A605C9}" srcOrd="0" destOrd="0" presId="urn:microsoft.com/office/officeart/2005/8/layout/hProcess7"/>
    <dgm:cxn modelId="{92249109-4CC2-444E-8061-C43C4E103A6C}" type="presOf" srcId="{4362E395-DCFD-4220-A8AF-51411BD753F5}" destId="{04417F15-18C0-4D14-8246-28C18613EA4F}" srcOrd="1" destOrd="0" presId="urn:microsoft.com/office/officeart/2005/8/layout/hProcess7"/>
    <dgm:cxn modelId="{0E5928A8-BF18-4699-81B5-DD0448F43C40}" srcId="{4362E395-DCFD-4220-A8AF-51411BD753F5}" destId="{E1517531-279D-404E-A345-46A2A7F6903E}" srcOrd="0" destOrd="0" parTransId="{F5FEEC33-9B4A-4DB5-8F56-54431D0A92A3}" sibTransId="{2697984B-1F44-4D1E-8544-FDA981960562}"/>
    <dgm:cxn modelId="{B94466EF-A183-4209-9C76-7C262E525501}" srcId="{3C49062F-4757-4D7A-B13A-C592D8C5CF61}" destId="{4362E395-DCFD-4220-A8AF-51411BD753F5}" srcOrd="0" destOrd="0" parTransId="{1ED590A4-3B24-421E-BEB7-36F298719BE8}" sibTransId="{DE86A511-5AF0-41EC-ACC5-5C3AA717079D}"/>
    <dgm:cxn modelId="{E3699DED-C69E-452A-9111-FB1A05A0BE4F}" type="presOf" srcId="{4362E395-DCFD-4220-A8AF-51411BD753F5}" destId="{6CB0C0ED-A5A0-4B76-A713-FD50771CDC23}" srcOrd="0" destOrd="0" presId="urn:microsoft.com/office/officeart/2005/8/layout/hProcess7"/>
    <dgm:cxn modelId="{37A63329-E5B6-483D-91A7-57438AD619E5}" type="presOf" srcId="{3C49062F-4757-4D7A-B13A-C592D8C5CF61}" destId="{CDEA527F-233E-416A-8941-FF1CC26CCEE2}" srcOrd="0" destOrd="0" presId="urn:microsoft.com/office/officeart/2005/8/layout/hProcess7"/>
    <dgm:cxn modelId="{E01400F5-4790-4E34-B0E5-5F6B9619B2A9}" type="presOf" srcId="{E1517531-279D-404E-A345-46A2A7F6903E}" destId="{DDA8E782-DF86-43FE-87D8-C4D867711FDC}" srcOrd="0" destOrd="0" presId="urn:microsoft.com/office/officeart/2005/8/layout/hProcess7"/>
    <dgm:cxn modelId="{1BF9FC05-5E4A-4D16-9C0B-892243980822}" type="presParOf" srcId="{CDEA527F-233E-416A-8941-FF1CC26CCEE2}" destId="{39EFDACE-B27E-47A0-99D4-94C9A7F6680A}" srcOrd="0" destOrd="0" presId="urn:microsoft.com/office/officeart/2005/8/layout/hProcess7"/>
    <dgm:cxn modelId="{D1165033-EA99-4BD2-875C-71D26414C0BD}" type="presParOf" srcId="{39EFDACE-B27E-47A0-99D4-94C9A7F6680A}" destId="{6CB0C0ED-A5A0-4B76-A713-FD50771CDC23}" srcOrd="0" destOrd="0" presId="urn:microsoft.com/office/officeart/2005/8/layout/hProcess7"/>
    <dgm:cxn modelId="{C5256395-33EE-423E-8D3F-B55AFE702C65}" type="presParOf" srcId="{39EFDACE-B27E-47A0-99D4-94C9A7F6680A}" destId="{04417F15-18C0-4D14-8246-28C18613EA4F}" srcOrd="1" destOrd="0" presId="urn:microsoft.com/office/officeart/2005/8/layout/hProcess7"/>
    <dgm:cxn modelId="{485829CD-5AE3-48EF-BD56-EE90CCDDE115}" type="presParOf" srcId="{39EFDACE-B27E-47A0-99D4-94C9A7F6680A}" destId="{DDA8E782-DF86-43FE-87D8-C4D867711FDC}" srcOrd="2" destOrd="0" presId="urn:microsoft.com/office/officeart/2005/8/layout/hProcess7"/>
    <dgm:cxn modelId="{AEFFA9E7-DFB0-416D-B0E0-03A930D607C0}" type="presParOf" srcId="{CDEA527F-233E-416A-8941-FF1CC26CCEE2}" destId="{7F090780-E3D8-4C04-BEEA-761F742DBFB2}" srcOrd="1" destOrd="0" presId="urn:microsoft.com/office/officeart/2005/8/layout/hProcess7"/>
    <dgm:cxn modelId="{33A9D496-35D4-4746-8185-E6C6A5B2747E}" type="presParOf" srcId="{CDEA527F-233E-416A-8941-FF1CC26CCEE2}" destId="{72B33E97-5E24-4F81-8A26-D924C02FCF39}" srcOrd="2" destOrd="0" presId="urn:microsoft.com/office/officeart/2005/8/layout/hProcess7"/>
    <dgm:cxn modelId="{B8AA23EC-E499-46AA-B321-E657816D9CD8}" type="presParOf" srcId="{72B33E97-5E24-4F81-8A26-D924C02FCF39}" destId="{EF6EC3CA-8C7C-4D5B-8BCE-8357ECF77E15}" srcOrd="0" destOrd="0" presId="urn:microsoft.com/office/officeart/2005/8/layout/hProcess7"/>
    <dgm:cxn modelId="{B4B8AC03-C472-492A-9490-1C5F3E873592}" type="presParOf" srcId="{72B33E97-5E24-4F81-8A26-D924C02FCF39}" destId="{A185B180-638B-4582-9395-22D71556404D}" srcOrd="1" destOrd="0" presId="urn:microsoft.com/office/officeart/2005/8/layout/hProcess7"/>
    <dgm:cxn modelId="{F95E10DC-18AC-4F72-B286-621E1001F247}" type="presParOf" srcId="{72B33E97-5E24-4F81-8A26-D924C02FCF39}" destId="{9A657826-A59E-4842-9A4E-DFD7F69D0501}" srcOrd="2" destOrd="0" presId="urn:microsoft.com/office/officeart/2005/8/layout/hProcess7"/>
    <dgm:cxn modelId="{DD05E258-15AA-4E6E-B71D-5FEF40A701B8}" type="presParOf" srcId="{CDEA527F-233E-416A-8941-FF1CC26CCEE2}" destId="{9EE0B626-F597-43C6-B489-65B629D3B377}" srcOrd="3" destOrd="0" presId="urn:microsoft.com/office/officeart/2005/8/layout/hProcess7"/>
    <dgm:cxn modelId="{BC481DDC-D302-4D23-97D1-0378A593E5F0}" type="presParOf" srcId="{CDEA527F-233E-416A-8941-FF1CC26CCEE2}" destId="{E2FEC28D-FD1A-4766-B9AC-359E01BD16DB}" srcOrd="4" destOrd="0" presId="urn:microsoft.com/office/officeart/2005/8/layout/hProcess7"/>
    <dgm:cxn modelId="{A31B43AA-7C42-45D9-AAD3-C1AC9F25BDE6}" type="presParOf" srcId="{E2FEC28D-FD1A-4766-B9AC-359E01BD16DB}" destId="{A1B71263-9C74-4372-9C4B-EA8507A605C9}" srcOrd="0" destOrd="0" presId="urn:microsoft.com/office/officeart/2005/8/layout/hProcess7"/>
    <dgm:cxn modelId="{8BDCE0A6-6235-4D98-A9E0-6A2631D75880}" type="presParOf" srcId="{E2FEC28D-FD1A-4766-B9AC-359E01BD16DB}" destId="{E885B2F0-0E0A-44E7-9728-7E7FAE0F3895}" srcOrd="1" destOrd="0" presId="urn:microsoft.com/office/officeart/2005/8/layout/hProcess7"/>
    <dgm:cxn modelId="{A7E20B2F-E307-4C3F-A999-60B4E628FF39}" type="presParOf" srcId="{E2FEC28D-FD1A-4766-B9AC-359E01BD16DB}" destId="{81086E57-AFF8-4FE4-9C26-8D3DC8D4A3CA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D07825-DB1C-400D-A13B-3FADEA8AF907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EC400B-AE5A-431E-9F9C-2163F97B9F12}">
      <dgm:prSet phldrT="[Text]" custT="1"/>
      <dgm:spPr/>
      <dgm:t>
        <a:bodyPr/>
        <a:lstStyle/>
        <a:p>
          <a:r>
            <a:rPr lang="en-US" sz="2000" dirty="0" err="1" smtClean="0"/>
            <a:t>Perdagangan</a:t>
          </a:r>
          <a:r>
            <a:rPr lang="en-US" sz="2000" dirty="0" smtClean="0"/>
            <a:t> </a:t>
          </a:r>
          <a:r>
            <a:rPr lang="en-US" sz="2000" dirty="0" err="1" smtClean="0"/>
            <a:t>alih</a:t>
          </a:r>
          <a:r>
            <a:rPr lang="en-US" sz="2000" dirty="0" smtClean="0"/>
            <a:t> (</a:t>
          </a:r>
          <a:r>
            <a:rPr lang="en-US" sz="2000" i="1" dirty="0" smtClean="0"/>
            <a:t>switch trading</a:t>
          </a:r>
          <a:r>
            <a:rPr lang="en-US" sz="2000" dirty="0" smtClean="0"/>
            <a:t>) </a:t>
          </a:r>
          <a:r>
            <a:rPr lang="en-US" sz="2000" dirty="0" err="1" smtClean="0"/>
            <a:t>mengacu</a:t>
          </a:r>
          <a:r>
            <a:rPr lang="en-US" sz="2000" dirty="0" smtClean="0"/>
            <a:t> </a:t>
          </a:r>
          <a:r>
            <a:rPr lang="en-US" sz="2000" dirty="0" err="1" smtClean="0"/>
            <a:t>kepada</a:t>
          </a:r>
          <a:r>
            <a:rPr lang="en-US" sz="2000" dirty="0" smtClean="0"/>
            <a:t> </a:t>
          </a:r>
          <a:r>
            <a:rPr lang="en-US" sz="2000" dirty="0" err="1" smtClean="0"/>
            <a:t>penggunaan</a:t>
          </a:r>
          <a:r>
            <a:rPr lang="en-US" sz="2000" dirty="0" smtClean="0"/>
            <a:t> </a:t>
          </a:r>
          <a:r>
            <a:rPr lang="en-US" sz="2000" dirty="0" err="1" smtClean="0"/>
            <a:t>balai</a:t>
          </a:r>
          <a:r>
            <a:rPr lang="en-US" sz="2000" dirty="0" smtClean="0"/>
            <a:t> </a:t>
          </a:r>
          <a:r>
            <a:rPr lang="en-US" sz="2000" dirty="0" err="1" smtClean="0"/>
            <a:t>dagang</a:t>
          </a:r>
          <a:r>
            <a:rPr lang="en-US" sz="2000" dirty="0" smtClean="0"/>
            <a:t> (</a:t>
          </a:r>
          <a:r>
            <a:rPr lang="en-US" sz="2000" i="1" dirty="0" smtClean="0"/>
            <a:t>trading house</a:t>
          </a:r>
          <a:r>
            <a:rPr lang="en-US" sz="2000" dirty="0" smtClean="0"/>
            <a:t>) </a:t>
          </a:r>
          <a:r>
            <a:rPr lang="en-US" sz="2000" dirty="0" err="1" smtClean="0"/>
            <a:t>pihak</a:t>
          </a:r>
          <a:r>
            <a:rPr lang="en-US" sz="2000" dirty="0" smtClean="0"/>
            <a:t> </a:t>
          </a:r>
          <a:r>
            <a:rPr lang="en-US" sz="2000" dirty="0" err="1" smtClean="0"/>
            <a:t>ketiga</a:t>
          </a:r>
          <a:r>
            <a:rPr lang="en-US" sz="2000" dirty="0" smtClean="0"/>
            <a:t> </a:t>
          </a:r>
          <a:r>
            <a:rPr lang="en-US" sz="2000" dirty="0" err="1" smtClean="0"/>
            <a:t>khusus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perjanjian</a:t>
          </a:r>
          <a:r>
            <a:rPr lang="en-US" sz="2000" dirty="0" smtClean="0"/>
            <a:t> </a:t>
          </a:r>
          <a:r>
            <a:rPr lang="en-US" sz="2000" dirty="0" err="1" smtClean="0"/>
            <a:t>imbal</a:t>
          </a:r>
          <a:r>
            <a:rPr lang="en-US" sz="2000" dirty="0" smtClean="0"/>
            <a:t> </a:t>
          </a:r>
          <a:r>
            <a:rPr lang="en-US" sz="2000" dirty="0" err="1" smtClean="0"/>
            <a:t>dagang</a:t>
          </a:r>
          <a:endParaRPr lang="en-US" sz="2000" dirty="0"/>
        </a:p>
      </dgm:t>
    </dgm:pt>
    <dgm:pt modelId="{B477F69D-4EC6-4C4C-B34F-DB38F77DC11E}" type="parTrans" cxnId="{56654859-61BD-4FA3-BE1B-AC5AB10DED27}">
      <dgm:prSet/>
      <dgm:spPr/>
      <dgm:t>
        <a:bodyPr/>
        <a:lstStyle/>
        <a:p>
          <a:endParaRPr lang="en-US"/>
        </a:p>
      </dgm:t>
    </dgm:pt>
    <dgm:pt modelId="{B6F28FB9-EDCB-4BE7-8D4A-692EFF2EF293}" type="sibTrans" cxnId="{56654859-61BD-4FA3-BE1B-AC5AB10DED27}">
      <dgm:prSet/>
      <dgm:spPr/>
      <dgm:t>
        <a:bodyPr/>
        <a:lstStyle/>
        <a:p>
          <a:endParaRPr lang="en-US"/>
        </a:p>
      </dgm:t>
    </dgm:pt>
    <dgm:pt modelId="{FDDD05C0-67F9-4E07-B2BF-FFEE7573FC8B}">
      <dgm:prSet phldrT="[Text]" custT="1"/>
      <dgm:spPr/>
      <dgm:t>
        <a:bodyPr/>
        <a:lstStyle/>
        <a:p>
          <a:r>
            <a:rPr lang="en-US" sz="2000" dirty="0" err="1" smtClean="0"/>
            <a:t>Tukar</a:t>
          </a:r>
          <a:r>
            <a:rPr lang="en-US" sz="2000" dirty="0" smtClean="0"/>
            <a:t> </a:t>
          </a:r>
          <a:r>
            <a:rPr lang="en-US" sz="2000" dirty="0" err="1" smtClean="0"/>
            <a:t>guling</a:t>
          </a:r>
          <a:r>
            <a:rPr lang="en-US" sz="2000" dirty="0" smtClean="0"/>
            <a:t> </a:t>
          </a:r>
          <a:r>
            <a:rPr lang="en-US" sz="2000" dirty="0" err="1" smtClean="0"/>
            <a:t>utang</a:t>
          </a:r>
          <a:r>
            <a:rPr lang="en-US" sz="2000" dirty="0" smtClean="0"/>
            <a:t> (</a:t>
          </a:r>
          <a:r>
            <a:rPr lang="en-US" sz="2000" i="1" dirty="0" smtClean="0"/>
            <a:t>debt swap</a:t>
          </a:r>
          <a:r>
            <a:rPr lang="en-US" sz="2000" dirty="0" smtClean="0"/>
            <a:t>). </a:t>
          </a:r>
          <a:r>
            <a:rPr lang="en-US" sz="2000" dirty="0" err="1" smtClean="0"/>
            <a:t>Tukar</a:t>
          </a:r>
          <a:r>
            <a:rPr lang="en-US" sz="2000" dirty="0" smtClean="0"/>
            <a:t> </a:t>
          </a:r>
          <a:r>
            <a:rPr lang="en-US" sz="2000" dirty="0" err="1" smtClean="0"/>
            <a:t>guling</a:t>
          </a:r>
          <a:r>
            <a:rPr lang="en-US" sz="2000" dirty="0" smtClean="0"/>
            <a:t> </a:t>
          </a:r>
          <a:r>
            <a:rPr lang="en-US" sz="2000" dirty="0" err="1" smtClean="0"/>
            <a:t>terutama</a:t>
          </a:r>
          <a:r>
            <a:rPr lang="en-US" sz="2000" dirty="0" smtClean="0"/>
            <a:t> </a:t>
          </a:r>
          <a:r>
            <a:rPr lang="en-US" sz="2000" dirty="0" err="1" smtClean="0"/>
            <a:t>dilakukan</a:t>
          </a:r>
          <a:r>
            <a:rPr lang="en-US" sz="2000" dirty="0" smtClean="0"/>
            <a:t> 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negara-negara</a:t>
          </a:r>
          <a:r>
            <a:rPr lang="en-US" sz="2000" dirty="0" smtClean="0"/>
            <a:t> </a:t>
          </a:r>
          <a:r>
            <a:rPr lang="en-US" sz="2000" dirty="0" err="1" smtClean="0"/>
            <a:t>berkembang</a:t>
          </a:r>
          <a:r>
            <a:rPr lang="en-US" sz="2000" dirty="0" smtClean="0"/>
            <a:t> </a:t>
          </a:r>
          <a:r>
            <a:rPr lang="en-US" sz="2000" dirty="0" err="1" smtClean="0"/>
            <a:t>dimana</a:t>
          </a:r>
          <a:r>
            <a:rPr lang="en-US" sz="2000" dirty="0" smtClean="0"/>
            <a:t> </a:t>
          </a:r>
          <a:r>
            <a:rPr lang="en-US" sz="2000" dirty="0" err="1" smtClean="0"/>
            <a:t>pemerintah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sektor</a:t>
          </a:r>
          <a:r>
            <a:rPr lang="en-US" sz="2000" dirty="0" smtClean="0"/>
            <a:t> </a:t>
          </a:r>
          <a:r>
            <a:rPr lang="en-US" sz="2000" dirty="0" err="1" smtClean="0"/>
            <a:t>swastanya</a:t>
          </a:r>
          <a:r>
            <a:rPr lang="en-US" sz="2000" dirty="0" smtClean="0"/>
            <a:t> </a:t>
          </a:r>
          <a:r>
            <a:rPr lang="en-US" sz="2000" dirty="0" err="1" smtClean="0"/>
            <a:t>menghadapi</a:t>
          </a:r>
          <a:r>
            <a:rPr lang="en-US" sz="2000" dirty="0" smtClean="0"/>
            <a:t> </a:t>
          </a:r>
          <a:r>
            <a:rPr lang="en-US" sz="2000" dirty="0" err="1" smtClean="0"/>
            <a:t>beban</a:t>
          </a:r>
          <a:r>
            <a:rPr lang="en-US" sz="2000" dirty="0" smtClean="0"/>
            <a:t> </a:t>
          </a:r>
          <a:r>
            <a:rPr lang="en-US" sz="2000" dirty="0" err="1" smtClean="0"/>
            <a:t>utang</a:t>
          </a:r>
          <a:r>
            <a:rPr lang="en-US" sz="2000" dirty="0" smtClean="0"/>
            <a:t> yang </a:t>
          </a:r>
          <a:r>
            <a:rPr lang="en-US" sz="2000" dirty="0" err="1" smtClean="0"/>
            <a:t>sangat</a:t>
          </a:r>
          <a:r>
            <a:rPr lang="en-US" sz="2000" dirty="0" smtClean="0"/>
            <a:t> </a:t>
          </a:r>
          <a:r>
            <a:rPr lang="en-US" sz="2000" dirty="0" err="1" smtClean="0"/>
            <a:t>besar</a:t>
          </a:r>
          <a:r>
            <a:rPr lang="en-US" sz="2000" dirty="0" smtClean="0"/>
            <a:t>. </a:t>
          </a:r>
          <a:endParaRPr lang="en-US" sz="2000" dirty="0"/>
        </a:p>
      </dgm:t>
    </dgm:pt>
    <dgm:pt modelId="{20242305-B6B1-45E4-9FEC-D3F61C03329F}" type="parTrans" cxnId="{98A18886-6621-4989-921E-BB706277BAE6}">
      <dgm:prSet/>
      <dgm:spPr/>
      <dgm:t>
        <a:bodyPr/>
        <a:lstStyle/>
        <a:p>
          <a:endParaRPr lang="en-US"/>
        </a:p>
      </dgm:t>
    </dgm:pt>
    <dgm:pt modelId="{AFB16734-0D27-4E86-8FAD-282224EDD0B1}" type="sibTrans" cxnId="{98A18886-6621-4989-921E-BB706277BAE6}">
      <dgm:prSet/>
      <dgm:spPr/>
      <dgm:t>
        <a:bodyPr/>
        <a:lstStyle/>
        <a:p>
          <a:endParaRPr lang="en-US"/>
        </a:p>
      </dgm:t>
    </dgm:pt>
    <dgm:pt modelId="{A2B0C8AB-9F71-4322-AE1B-736831EAE4E9}" type="pres">
      <dgm:prSet presAssocID="{D9D07825-DB1C-400D-A13B-3FADEA8AF90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98FBCD-C246-4FAB-AB8C-94027C2550DB}" type="pres">
      <dgm:prSet presAssocID="{D9D07825-DB1C-400D-A13B-3FADEA8AF907}" presName="ribbon" presStyleLbl="node1" presStyleIdx="0" presStyleCnt="1" custScaleY="121193" custLinFactNeighborX="-10286" custLinFactNeighborY="1549"/>
      <dgm:spPr/>
    </dgm:pt>
    <dgm:pt modelId="{1EE63553-1CC2-464A-BC9C-BD6A2FE81A89}" type="pres">
      <dgm:prSet presAssocID="{D9D07825-DB1C-400D-A13B-3FADEA8AF907}" presName="leftArrowText" presStyleLbl="node1" presStyleIdx="0" presStyleCnt="1" custLinFactNeighborX="2435" custLinFactNeighborY="24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3FC98-55C5-455D-BEF8-A20CE7ECF202}" type="pres">
      <dgm:prSet presAssocID="{D9D07825-DB1C-400D-A13B-3FADEA8AF907}" presName="rightArrowText" presStyleLbl="node1" presStyleIdx="0" presStyleCnt="1" custLinFactNeighborX="-1648" custLinFactNeighborY="49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654859-61BD-4FA3-BE1B-AC5AB10DED27}" srcId="{D9D07825-DB1C-400D-A13B-3FADEA8AF907}" destId="{C2EC400B-AE5A-431E-9F9C-2163F97B9F12}" srcOrd="0" destOrd="0" parTransId="{B477F69D-4EC6-4C4C-B34F-DB38F77DC11E}" sibTransId="{B6F28FB9-EDCB-4BE7-8D4A-692EFF2EF293}"/>
    <dgm:cxn modelId="{D7EC51E4-E78D-4E04-87D8-2C05E419FCEE}" type="presOf" srcId="{D9D07825-DB1C-400D-A13B-3FADEA8AF907}" destId="{A2B0C8AB-9F71-4322-AE1B-736831EAE4E9}" srcOrd="0" destOrd="0" presId="urn:microsoft.com/office/officeart/2005/8/layout/arrow6"/>
    <dgm:cxn modelId="{98A18886-6621-4989-921E-BB706277BAE6}" srcId="{D9D07825-DB1C-400D-A13B-3FADEA8AF907}" destId="{FDDD05C0-67F9-4E07-B2BF-FFEE7573FC8B}" srcOrd="1" destOrd="0" parTransId="{20242305-B6B1-45E4-9FEC-D3F61C03329F}" sibTransId="{AFB16734-0D27-4E86-8FAD-282224EDD0B1}"/>
    <dgm:cxn modelId="{BB30E2A8-E4B1-4648-B665-62E4BA09E5F9}" type="presOf" srcId="{FDDD05C0-67F9-4E07-B2BF-FFEE7573FC8B}" destId="{FE13FC98-55C5-455D-BEF8-A20CE7ECF202}" srcOrd="0" destOrd="0" presId="urn:microsoft.com/office/officeart/2005/8/layout/arrow6"/>
    <dgm:cxn modelId="{39C1AD27-9B83-47BA-8E49-C013027E9457}" type="presOf" srcId="{C2EC400B-AE5A-431E-9F9C-2163F97B9F12}" destId="{1EE63553-1CC2-464A-BC9C-BD6A2FE81A89}" srcOrd="0" destOrd="0" presId="urn:microsoft.com/office/officeart/2005/8/layout/arrow6"/>
    <dgm:cxn modelId="{6F6A6D8A-6082-457F-9FA9-CF7794198198}" type="presParOf" srcId="{A2B0C8AB-9F71-4322-AE1B-736831EAE4E9}" destId="{B098FBCD-C246-4FAB-AB8C-94027C2550DB}" srcOrd="0" destOrd="0" presId="urn:microsoft.com/office/officeart/2005/8/layout/arrow6"/>
    <dgm:cxn modelId="{657DF367-35AB-4B11-B364-AA2FE822BE58}" type="presParOf" srcId="{A2B0C8AB-9F71-4322-AE1B-736831EAE4E9}" destId="{1EE63553-1CC2-464A-BC9C-BD6A2FE81A89}" srcOrd="1" destOrd="0" presId="urn:microsoft.com/office/officeart/2005/8/layout/arrow6"/>
    <dgm:cxn modelId="{B04731AD-857E-4732-AB45-3986EF52DBF4}" type="presParOf" srcId="{A2B0C8AB-9F71-4322-AE1B-736831EAE4E9}" destId="{FE13FC98-55C5-455D-BEF8-A20CE7ECF20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03F32-2832-4E4C-AA85-509EBB6B8200}">
      <dsp:nvSpPr>
        <dsp:cNvPr id="0" name=""/>
        <dsp:cNvSpPr/>
      </dsp:nvSpPr>
      <dsp:spPr>
        <a:xfrm>
          <a:off x="531440" y="0"/>
          <a:ext cx="6022992" cy="35388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01649-9EC6-4DA6-AEB2-EA2D273F41CB}">
      <dsp:nvSpPr>
        <dsp:cNvPr id="0" name=""/>
        <dsp:cNvSpPr/>
      </dsp:nvSpPr>
      <dsp:spPr>
        <a:xfrm>
          <a:off x="240116" y="1061647"/>
          <a:ext cx="2125761" cy="1415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/>
            <a:t>berdasarkan</a:t>
          </a:r>
          <a:r>
            <a:rPr lang="en-US" sz="2100" kern="1200" dirty="0"/>
            <a:t> </a:t>
          </a:r>
          <a:r>
            <a:rPr lang="en-US" sz="2100" kern="1200" dirty="0" err="1"/>
            <a:t>biaya</a:t>
          </a:r>
          <a:r>
            <a:rPr lang="en-US" sz="2100" kern="1200" dirty="0"/>
            <a:t> (</a:t>
          </a:r>
          <a:r>
            <a:rPr lang="en-US" sz="2100" kern="1200" dirty="0" err="1"/>
            <a:t>biaya</a:t>
          </a:r>
          <a:r>
            <a:rPr lang="en-US" sz="2100" kern="1200" dirty="0"/>
            <a:t> </a:t>
          </a:r>
          <a:r>
            <a:rPr lang="en-US" sz="2100" kern="1200" dirty="0" err="1"/>
            <a:t>langsung</a:t>
          </a:r>
          <a:r>
            <a:rPr lang="en-US" sz="2100" kern="1200" dirty="0"/>
            <a:t> </a:t>
          </a:r>
          <a:r>
            <a:rPr lang="en-US" sz="2100" kern="1200" dirty="0" err="1"/>
            <a:t>atau</a:t>
          </a:r>
          <a:r>
            <a:rPr lang="en-US" sz="2100" kern="1200" dirty="0"/>
            <a:t> </a:t>
          </a:r>
          <a:r>
            <a:rPr lang="en-US" sz="2100" kern="1200" dirty="0" err="1"/>
            <a:t>biaya</a:t>
          </a:r>
          <a:r>
            <a:rPr lang="en-US" sz="2100" kern="1200" dirty="0"/>
            <a:t>-plus)</a:t>
          </a:r>
        </a:p>
      </dsp:txBody>
      <dsp:txXfrm>
        <a:off x="309216" y="1130747"/>
        <a:ext cx="1987561" cy="1277330"/>
      </dsp:txXfrm>
    </dsp:sp>
    <dsp:sp modelId="{E54C5B73-96F8-4681-888D-4C5E63C04DF6}">
      <dsp:nvSpPr>
        <dsp:cNvPr id="0" name=""/>
        <dsp:cNvSpPr/>
      </dsp:nvSpPr>
      <dsp:spPr>
        <a:xfrm>
          <a:off x="2480055" y="1061647"/>
          <a:ext cx="2125761" cy="1415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/>
            <a:t>berdasarkan</a:t>
          </a:r>
          <a:r>
            <a:rPr lang="en-US" sz="2100" kern="1200" dirty="0"/>
            <a:t> </a:t>
          </a:r>
          <a:r>
            <a:rPr lang="en-US" sz="2100" kern="1200" dirty="0" err="1"/>
            <a:t>pasar</a:t>
          </a:r>
          <a:endParaRPr lang="en-US" sz="2100" kern="1200" dirty="0"/>
        </a:p>
      </dsp:txBody>
      <dsp:txXfrm>
        <a:off x="2549155" y="1130747"/>
        <a:ext cx="1987561" cy="1277330"/>
      </dsp:txXfrm>
    </dsp:sp>
    <dsp:sp modelId="{F176CB5E-19F2-4A22-9DDE-D4699C4F4BE7}">
      <dsp:nvSpPr>
        <dsp:cNvPr id="0" name=""/>
        <dsp:cNvSpPr/>
      </dsp:nvSpPr>
      <dsp:spPr>
        <a:xfrm>
          <a:off x="4719994" y="1061647"/>
          <a:ext cx="2125761" cy="1415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/>
            <a:t>harga</a:t>
          </a:r>
          <a:r>
            <a:rPr lang="en-US" sz="2100" kern="1200" dirty="0"/>
            <a:t> </a:t>
          </a:r>
          <a:r>
            <a:rPr lang="en-US" sz="2100" kern="1200" dirty="0" err="1"/>
            <a:t>bebas</a:t>
          </a:r>
          <a:r>
            <a:rPr lang="en-US" sz="2100" kern="1200" dirty="0"/>
            <a:t> (arm's-length price)</a:t>
          </a:r>
        </a:p>
      </dsp:txBody>
      <dsp:txXfrm>
        <a:off x="4789094" y="1130747"/>
        <a:ext cx="1987561" cy="1277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1B691-5F0A-41F1-8B09-E3557A0629B7}">
      <dsp:nvSpPr>
        <dsp:cNvPr id="0" name=""/>
        <dsp:cNvSpPr/>
      </dsp:nvSpPr>
      <dsp:spPr>
        <a:xfrm rot="16200000">
          <a:off x="2291" y="1767"/>
          <a:ext cx="4372523" cy="437252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Tantangan</a:t>
          </a:r>
          <a:r>
            <a:rPr lang="en-US" sz="2000" kern="1200" dirty="0"/>
            <a:t> </a:t>
          </a:r>
          <a:r>
            <a:rPr lang="en-US" sz="2000" kern="1200" dirty="0" err="1"/>
            <a:t>pertama</a:t>
          </a:r>
          <a:r>
            <a:rPr lang="en-US" sz="2000" kern="1200" dirty="0"/>
            <a:t> </a:t>
          </a:r>
          <a:r>
            <a:rPr lang="en-US" sz="2000" kern="1200" dirty="0" err="1"/>
            <a:t>adalah</a:t>
          </a:r>
          <a:r>
            <a:rPr lang="en-US" sz="2000" kern="1200" dirty="0"/>
            <a:t> internal </a:t>
          </a:r>
          <a:r>
            <a:rPr lang="en-US" sz="2000" kern="1200" dirty="0" err="1"/>
            <a:t>bagi</a:t>
          </a:r>
          <a:r>
            <a:rPr lang="en-US" sz="2000" kern="1200" dirty="0"/>
            <a:t> </a:t>
          </a:r>
          <a:r>
            <a:rPr lang="en-US" sz="2000" kern="1200" dirty="0" err="1"/>
            <a:t>korporasi</a:t>
          </a:r>
          <a:r>
            <a:rPr lang="en-US" sz="2000" kern="1200" dirty="0"/>
            <a:t> </a:t>
          </a:r>
          <a:r>
            <a:rPr lang="en-US" sz="2000" kern="1200" dirty="0" err="1"/>
            <a:t>multinasional</a:t>
          </a:r>
          <a:r>
            <a:rPr lang="en-US" sz="2000" kern="1200" dirty="0"/>
            <a:t>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memperhatikan</a:t>
          </a:r>
          <a:r>
            <a:rPr lang="en-US" sz="2000" kern="1200" dirty="0"/>
            <a:t> </a:t>
          </a:r>
          <a:r>
            <a:rPr lang="en-US" sz="2000" kern="1200" dirty="0" err="1"/>
            <a:t>motivasi</a:t>
          </a:r>
          <a:r>
            <a:rPr lang="en-US" sz="2000" kern="1200" dirty="0"/>
            <a:t> orang-orang yang </a:t>
          </a:r>
          <a:r>
            <a:rPr lang="en-US" sz="2000" kern="1200" dirty="0" err="1"/>
            <a:t>dipengaruhi</a:t>
          </a:r>
          <a:r>
            <a:rPr lang="en-US" sz="2000" kern="1200" dirty="0"/>
            <a:t> </a:t>
          </a:r>
          <a:r>
            <a:rPr lang="en-US" sz="2000" kern="1200" dirty="0" err="1"/>
            <a:t>oleh</a:t>
          </a:r>
          <a:r>
            <a:rPr lang="en-US" sz="2000" kern="1200" dirty="0"/>
            <a:t> </a:t>
          </a:r>
          <a:r>
            <a:rPr lang="en-US" sz="2000" kern="1200" dirty="0" err="1"/>
            <a:t>kebijakan</a:t>
          </a:r>
          <a:r>
            <a:rPr lang="en-US" sz="2000" kern="1200" dirty="0"/>
            <a:t> </a:t>
          </a:r>
          <a:r>
            <a:rPr lang="en-US" sz="2000" kern="1200" dirty="0" err="1"/>
            <a:t>penentuan</a:t>
          </a:r>
          <a:r>
            <a:rPr lang="en-US" sz="2000" kern="1200" dirty="0"/>
            <a:t> </a:t>
          </a:r>
          <a:r>
            <a:rPr lang="en-US" sz="2000" kern="1200" dirty="0" err="1"/>
            <a:t>harga</a:t>
          </a:r>
          <a:r>
            <a:rPr lang="en-US" sz="2000" kern="1200" dirty="0"/>
            <a:t> </a:t>
          </a:r>
          <a:r>
            <a:rPr lang="en-US" sz="2000" kern="1200" dirty="0" err="1"/>
            <a:t>dari</a:t>
          </a:r>
          <a:r>
            <a:rPr lang="en-US" sz="2000" kern="1200" dirty="0"/>
            <a:t> </a:t>
          </a:r>
          <a:r>
            <a:rPr lang="en-US" sz="2000" kern="1200" dirty="0" err="1"/>
            <a:t>korporasi</a:t>
          </a:r>
          <a:endParaRPr lang="en-US" sz="2000" kern="1200" dirty="0"/>
        </a:p>
      </dsp:txBody>
      <dsp:txXfrm rot="5400000">
        <a:off x="767483" y="1094898"/>
        <a:ext cx="3607331" cy="2186261"/>
      </dsp:txXfrm>
    </dsp:sp>
    <dsp:sp modelId="{5578007D-FC0D-43A7-9D9D-2CCA679B1E69}">
      <dsp:nvSpPr>
        <dsp:cNvPr id="0" name=""/>
        <dsp:cNvSpPr/>
      </dsp:nvSpPr>
      <dsp:spPr>
        <a:xfrm rot="5400000">
          <a:off x="4847561" y="1767"/>
          <a:ext cx="4372523" cy="437252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Tantangan</a:t>
          </a:r>
          <a:r>
            <a:rPr lang="en-US" sz="2000" kern="1200" dirty="0"/>
            <a:t> </a:t>
          </a:r>
          <a:r>
            <a:rPr lang="en-US" sz="2000" kern="1200" dirty="0" err="1"/>
            <a:t>kedua</a:t>
          </a:r>
          <a:r>
            <a:rPr lang="en-US" sz="2000" kern="1200" dirty="0"/>
            <a:t>, </a:t>
          </a:r>
          <a:r>
            <a:rPr lang="en-US" sz="2000" kern="1200" dirty="0" err="1"/>
            <a:t>eksternal</a:t>
          </a:r>
          <a:r>
            <a:rPr lang="en-US" sz="2000" kern="1200" dirty="0"/>
            <a:t>, </a:t>
          </a:r>
          <a:r>
            <a:rPr lang="en-US" sz="2000" kern="1200" dirty="0" err="1"/>
            <a:t>berkenaan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kern="1200" dirty="0" err="1"/>
            <a:t>hubungan</a:t>
          </a:r>
          <a:r>
            <a:rPr lang="en-US" sz="2000" kern="1200" dirty="0"/>
            <a:t> di </a:t>
          </a:r>
          <a:r>
            <a:rPr lang="en-US" sz="2000" kern="1200" dirty="0" err="1"/>
            <a:t>antara</a:t>
          </a:r>
          <a:r>
            <a:rPr lang="en-US" sz="2000" kern="1200" dirty="0"/>
            <a:t> </a:t>
          </a:r>
          <a:r>
            <a:rPr lang="en-US" sz="2000" kern="1200" dirty="0" err="1"/>
            <a:t>korporasi</a:t>
          </a:r>
          <a:r>
            <a:rPr lang="en-US" sz="2000" kern="1200" dirty="0"/>
            <a:t>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otoritas</a:t>
          </a:r>
          <a:r>
            <a:rPr lang="en-US" sz="2000" kern="1200" dirty="0"/>
            <a:t> </a:t>
          </a:r>
          <a:r>
            <a:rPr lang="en-US" sz="2000" kern="1200" dirty="0" err="1"/>
            <a:t>pajak</a:t>
          </a:r>
          <a:r>
            <a:rPr lang="en-US" sz="2000" kern="1200" dirty="0"/>
            <a:t> di </a:t>
          </a:r>
          <a:r>
            <a:rPr lang="en-US" sz="2000" kern="1200" dirty="0" err="1"/>
            <a:t>negara</a:t>
          </a:r>
          <a:r>
            <a:rPr lang="en-US" sz="2000" kern="1200" dirty="0"/>
            <a:t> </a:t>
          </a:r>
          <a:r>
            <a:rPr lang="en-US" sz="2000" kern="1200" dirty="0" err="1"/>
            <a:t>asal</a:t>
          </a:r>
          <a:r>
            <a:rPr lang="en-US" sz="2000" kern="1200" dirty="0"/>
            <a:t> </a:t>
          </a:r>
          <a:r>
            <a:rPr lang="en-US" sz="2000" kern="1200" dirty="0" err="1"/>
            <a:t>maupun</a:t>
          </a:r>
          <a:r>
            <a:rPr lang="en-US" sz="2000" kern="1200" dirty="0"/>
            <a:t> di </a:t>
          </a:r>
          <a:r>
            <a:rPr lang="en-US" sz="2000" kern="1200" dirty="0" err="1"/>
            <a:t>negara-negara</a:t>
          </a:r>
          <a:r>
            <a:rPr lang="en-US" sz="2000" kern="1200" dirty="0"/>
            <a:t> </a:t>
          </a:r>
          <a:r>
            <a:rPr lang="en-US" sz="2000" kern="1200" dirty="0" err="1"/>
            <a:t>tuan</a:t>
          </a:r>
          <a:r>
            <a:rPr lang="en-US" sz="2000" kern="1200" dirty="0"/>
            <a:t> </a:t>
          </a:r>
          <a:r>
            <a:rPr lang="en-US" sz="2000" kern="1200" dirty="0" err="1"/>
            <a:t>rumah</a:t>
          </a:r>
          <a:endParaRPr lang="en-US" sz="2000" kern="1200" dirty="0"/>
        </a:p>
      </dsp:txBody>
      <dsp:txXfrm rot="-5400000">
        <a:off x="4847561" y="1094898"/>
        <a:ext cx="3607331" cy="21862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B1181-DA19-42E4-8C89-F9A8616A93A7}">
      <dsp:nvSpPr>
        <dsp:cNvPr id="0" name=""/>
        <dsp:cNvSpPr/>
      </dsp:nvSpPr>
      <dsp:spPr>
        <a:xfrm>
          <a:off x="0" y="445054"/>
          <a:ext cx="9144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Definisi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umum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imbal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dagang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adalah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transaksi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komersial</a:t>
          </a:r>
          <a:r>
            <a:rPr lang="en-US" sz="2000" kern="1200" dirty="0" smtClean="0"/>
            <a:t> di mana </a:t>
          </a:r>
          <a:r>
            <a:rPr lang="en-US" sz="2000" kern="1200" dirty="0" err="1" smtClean="0"/>
            <a:t>eksportir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setuju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menerima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produk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sebagai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pembayaran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Sebagian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seluruhnya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ekspornya</a:t>
          </a:r>
          <a:endParaRPr lang="en-US" sz="2000" kern="1200" dirty="0"/>
        </a:p>
      </dsp:txBody>
      <dsp:txXfrm>
        <a:off x="59399" y="504453"/>
        <a:ext cx="9025202" cy="1098002"/>
      </dsp:txXfrm>
    </dsp:sp>
    <dsp:sp modelId="{1612993F-D74D-46BD-B285-94384F5FDF61}">
      <dsp:nvSpPr>
        <dsp:cNvPr id="0" name=""/>
        <dsp:cNvSpPr/>
      </dsp:nvSpPr>
      <dsp:spPr>
        <a:xfrm>
          <a:off x="0" y="1849055"/>
          <a:ext cx="9144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Imbal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dagang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sebuah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pendanaan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perdagangan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internasional</a:t>
          </a:r>
          <a:r>
            <a:rPr lang="en-US" sz="2000" kern="1200" dirty="0" smtClean="0"/>
            <a:t> di mana </a:t>
          </a:r>
          <a:r>
            <a:rPr lang="en-US" sz="2000" kern="1200" dirty="0" err="1" smtClean="0"/>
            <a:t>penentuan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harga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pendanaan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terkait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bersama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sebuah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transaksi</a:t>
          </a:r>
          <a:endParaRPr lang="en-US" sz="2000" kern="1200" dirty="0"/>
        </a:p>
      </dsp:txBody>
      <dsp:txXfrm>
        <a:off x="59399" y="1908454"/>
        <a:ext cx="9025202" cy="1098002"/>
      </dsp:txXfrm>
    </dsp:sp>
    <dsp:sp modelId="{CC238BF8-5A6C-4EB7-B875-41654160D67F}">
      <dsp:nvSpPr>
        <dsp:cNvPr id="0" name=""/>
        <dsp:cNvSpPr/>
      </dsp:nvSpPr>
      <dsp:spPr>
        <a:xfrm>
          <a:off x="0" y="3253055"/>
          <a:ext cx="9144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Imbal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dagang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mandat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pemerintah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membayar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barang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jasa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sesuatu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selain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59399" y="3312454"/>
        <a:ext cx="9025202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0C0ED-A5A0-4B76-A713-FD50771CDC23}">
      <dsp:nvSpPr>
        <dsp:cNvPr id="0" name=""/>
        <dsp:cNvSpPr/>
      </dsp:nvSpPr>
      <dsp:spPr>
        <a:xfrm>
          <a:off x="0" y="326552"/>
          <a:ext cx="3992562" cy="292567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208915" bIns="0" numCol="1" spcCol="1270" anchor="t" anchorCtr="0">
          <a:noAutofit/>
        </a:bodyPr>
        <a:lstStyle/>
        <a:p>
          <a:pPr lvl="0" algn="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 dirty="0"/>
        </a:p>
      </dsp:txBody>
      <dsp:txXfrm rot="16200000">
        <a:off x="-800269" y="1126821"/>
        <a:ext cx="2399051" cy="798512"/>
      </dsp:txXfrm>
    </dsp:sp>
    <dsp:sp modelId="{DDA8E782-DF86-43FE-87D8-C4D867711FDC}">
      <dsp:nvSpPr>
        <dsp:cNvPr id="0" name=""/>
        <dsp:cNvSpPr/>
      </dsp:nvSpPr>
      <dsp:spPr>
        <a:xfrm>
          <a:off x="798512" y="326552"/>
          <a:ext cx="2974459" cy="292567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perjanjian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kliring</a:t>
          </a:r>
          <a:r>
            <a:rPr lang="en-US" sz="2000" kern="1200" dirty="0" smtClean="0"/>
            <a:t> (</a:t>
          </a:r>
          <a:r>
            <a:rPr lang="en-US" sz="2000" i="1" kern="1200" dirty="0" smtClean="0"/>
            <a:t>Clearing Agreement</a:t>
          </a:r>
          <a:r>
            <a:rPr lang="en-US" sz="2000" kern="1200" dirty="0" smtClean="0"/>
            <a:t>) </a:t>
          </a:r>
          <a:r>
            <a:rPr lang="en-US" sz="2000" kern="1200" dirty="0" err="1" smtClean="0"/>
            <a:t>ukar-menukar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rekening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kliring</a:t>
          </a:r>
          <a:r>
            <a:rPr lang="en-US" sz="2000" kern="1200" dirty="0" smtClean="0"/>
            <a:t> (</a:t>
          </a:r>
          <a:r>
            <a:rPr lang="en-US" sz="2000" i="1" kern="1200" dirty="0" smtClean="0"/>
            <a:t>Clearing Account</a:t>
          </a:r>
          <a:r>
            <a:rPr lang="en-US" sz="2000" kern="1200" dirty="0" smtClean="0"/>
            <a:t>) </a:t>
          </a:r>
          <a:r>
            <a:rPr lang="en-US" sz="2000" kern="1200" dirty="0" err="1" smtClean="0"/>
            <a:t>tanpa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dibutuhkan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transaksi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mata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uang</a:t>
          </a:r>
          <a:endParaRPr lang="en-US" sz="2000" kern="1200" dirty="0"/>
        </a:p>
      </dsp:txBody>
      <dsp:txXfrm>
        <a:off x="798512" y="326552"/>
        <a:ext cx="2974459" cy="2925672"/>
      </dsp:txXfrm>
    </dsp:sp>
    <dsp:sp modelId="{A1B71263-9C74-4372-9C4B-EA8507A605C9}">
      <dsp:nvSpPr>
        <dsp:cNvPr id="0" name=""/>
        <dsp:cNvSpPr/>
      </dsp:nvSpPr>
      <dsp:spPr>
        <a:xfrm>
          <a:off x="4068551" y="353864"/>
          <a:ext cx="3992562" cy="290121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208915" bIns="0" numCol="1" spcCol="1270" anchor="t" anchorCtr="0">
          <a:noAutofit/>
        </a:bodyPr>
        <a:lstStyle/>
        <a:p>
          <a:pPr lvl="0" algn="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 dirty="0"/>
        </a:p>
      </dsp:txBody>
      <dsp:txXfrm rot="16200000">
        <a:off x="3278309" y="1144107"/>
        <a:ext cx="2378997" cy="798512"/>
      </dsp:txXfrm>
    </dsp:sp>
    <dsp:sp modelId="{A185B180-638B-4582-9395-22D71556404D}">
      <dsp:nvSpPr>
        <dsp:cNvPr id="0" name=""/>
        <dsp:cNvSpPr/>
      </dsp:nvSpPr>
      <dsp:spPr>
        <a:xfrm rot="10800000">
          <a:off x="3793342" y="1937807"/>
          <a:ext cx="511968" cy="59888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86E57-AFF8-4FE4-9C26-8D3DC8D4A3CA}">
      <dsp:nvSpPr>
        <dsp:cNvPr id="0" name=""/>
        <dsp:cNvSpPr/>
      </dsp:nvSpPr>
      <dsp:spPr>
        <a:xfrm>
          <a:off x="4867064" y="353864"/>
          <a:ext cx="2974459" cy="29012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Dagang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kompensasi</a:t>
          </a:r>
          <a:r>
            <a:rPr lang="en-US" sz="2000" kern="1200" dirty="0" smtClean="0"/>
            <a:t> (</a:t>
          </a:r>
          <a:r>
            <a:rPr lang="en-US" sz="2000" i="1" kern="1200" dirty="0" smtClean="0"/>
            <a:t>compensation trade</a:t>
          </a:r>
          <a:r>
            <a:rPr lang="en-US" sz="2000" kern="1200" dirty="0" smtClean="0"/>
            <a:t>)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beli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Kembali</a:t>
          </a:r>
          <a:r>
            <a:rPr lang="en-US" sz="2000" kern="1200" dirty="0" smtClean="0"/>
            <a:t> (</a:t>
          </a:r>
          <a:r>
            <a:rPr lang="en-US" sz="2000" i="1" kern="1200" dirty="0" smtClean="0"/>
            <a:t>buyback</a:t>
          </a:r>
          <a:r>
            <a:rPr lang="en-US" sz="2000" kern="1200" dirty="0" smtClean="0"/>
            <a:t>) </a:t>
          </a:r>
          <a:r>
            <a:rPr lang="en-US" sz="2000" kern="1200" dirty="0" err="1" smtClean="0"/>
            <a:t>menuntun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perusahaan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menyediakan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mesin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pabrik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teknologi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membeli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produk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dibuat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peralatan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mesin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sepanjang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periode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waktu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telah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disepakati</a:t>
          </a:r>
          <a:r>
            <a:rPr lang="en-US" sz="2000" kern="1200" dirty="0" smtClean="0"/>
            <a:t>.</a:t>
          </a:r>
          <a:endParaRPr lang="en-US" sz="2000" kern="1200" dirty="0"/>
        </a:p>
      </dsp:txBody>
      <dsp:txXfrm>
        <a:off x="4867064" y="353864"/>
        <a:ext cx="2974459" cy="29012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8FBCD-C246-4FAB-AB8C-94027C2550DB}">
      <dsp:nvSpPr>
        <dsp:cNvPr id="0" name=""/>
        <dsp:cNvSpPr/>
      </dsp:nvSpPr>
      <dsp:spPr>
        <a:xfrm>
          <a:off x="0" y="694937"/>
          <a:ext cx="8614230" cy="4175937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63553-1CC2-464A-BC9C-BD6A2FE81A89}">
      <dsp:nvSpPr>
        <dsp:cNvPr id="0" name=""/>
        <dsp:cNvSpPr/>
      </dsp:nvSpPr>
      <dsp:spPr>
        <a:xfrm>
          <a:off x="1102927" y="1651200"/>
          <a:ext cx="2842695" cy="168838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Perdagangan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alih</a:t>
          </a:r>
          <a:r>
            <a:rPr lang="en-US" sz="2000" kern="1200" dirty="0" smtClean="0"/>
            <a:t> (</a:t>
          </a:r>
          <a:r>
            <a:rPr lang="en-US" sz="2000" i="1" kern="1200" dirty="0" smtClean="0"/>
            <a:t>switch trading</a:t>
          </a:r>
          <a:r>
            <a:rPr lang="en-US" sz="2000" kern="1200" dirty="0" smtClean="0"/>
            <a:t>) </a:t>
          </a:r>
          <a:r>
            <a:rPr lang="en-US" sz="2000" kern="1200" dirty="0" err="1" smtClean="0"/>
            <a:t>mengacu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penggunaan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balai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dagang</a:t>
          </a:r>
          <a:r>
            <a:rPr lang="en-US" sz="2000" kern="1200" dirty="0" smtClean="0"/>
            <a:t> (</a:t>
          </a:r>
          <a:r>
            <a:rPr lang="en-US" sz="2000" i="1" kern="1200" dirty="0" smtClean="0"/>
            <a:t>trading house</a:t>
          </a:r>
          <a:r>
            <a:rPr lang="en-US" sz="2000" kern="1200" dirty="0" smtClean="0"/>
            <a:t>) </a:t>
          </a:r>
          <a:r>
            <a:rPr lang="en-US" sz="2000" kern="1200" dirty="0" err="1" smtClean="0"/>
            <a:t>pihak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ketiga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khusus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perjanjian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imbal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dagang</a:t>
          </a:r>
          <a:endParaRPr lang="en-US" sz="2000" kern="1200" dirty="0"/>
        </a:p>
      </dsp:txBody>
      <dsp:txXfrm>
        <a:off x="1102927" y="1651200"/>
        <a:ext cx="2842695" cy="1688389"/>
      </dsp:txXfrm>
    </dsp:sp>
    <dsp:sp modelId="{FE13FC98-55C5-455D-BEF8-A20CE7ECF202}">
      <dsp:nvSpPr>
        <dsp:cNvPr id="0" name=""/>
        <dsp:cNvSpPr/>
      </dsp:nvSpPr>
      <dsp:spPr>
        <a:xfrm>
          <a:off x="4251749" y="2244062"/>
          <a:ext cx="3359549" cy="168838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Tukar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guling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utang</a:t>
          </a:r>
          <a:r>
            <a:rPr lang="en-US" sz="2000" kern="1200" dirty="0" smtClean="0"/>
            <a:t> (</a:t>
          </a:r>
          <a:r>
            <a:rPr lang="en-US" sz="2000" i="1" kern="1200" dirty="0" smtClean="0"/>
            <a:t>debt swap</a:t>
          </a:r>
          <a:r>
            <a:rPr lang="en-US" sz="2000" kern="1200" dirty="0" smtClean="0"/>
            <a:t>). </a:t>
          </a:r>
          <a:r>
            <a:rPr lang="en-US" sz="2000" kern="1200" dirty="0" err="1" smtClean="0"/>
            <a:t>Tukar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guling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terutama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dilakukan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negara-negara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berkembang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dimana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pemerintah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sektor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swastanya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menghadapi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beban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utang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sangat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besar</a:t>
          </a:r>
          <a:r>
            <a:rPr lang="en-US" sz="2000" kern="1200" dirty="0" smtClean="0"/>
            <a:t>. </a:t>
          </a:r>
          <a:endParaRPr lang="en-US" sz="2000" kern="1200" dirty="0"/>
        </a:p>
      </dsp:txBody>
      <dsp:txXfrm>
        <a:off x="4251749" y="2244062"/>
        <a:ext cx="3359549" cy="1688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823" y="802298"/>
            <a:ext cx="12657908" cy="2541431"/>
          </a:xfrm>
        </p:spPr>
        <p:txBody>
          <a:bodyPr>
            <a:normAutofit fontScale="90000"/>
          </a:bodyPr>
          <a:lstStyle/>
          <a:p>
            <a:r>
              <a:rPr lang="en-US" dirty="0"/>
              <a:t>PENENTUAN HARGA DALAM PEMASARAN INTERNASIONAL II: PENENTUAN HARGA PASAR LUAR NEGRI DAN HARGA TRANSFER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" y="3605349"/>
            <a:ext cx="10440898" cy="25864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21216259 </a:t>
            </a:r>
            <a:r>
              <a:rPr lang="en-US" dirty="0" err="1"/>
              <a:t>tina</a:t>
            </a:r>
            <a:r>
              <a:rPr lang="en-US" dirty="0"/>
              <a:t> </a:t>
            </a:r>
            <a:r>
              <a:rPr lang="en-US" dirty="0" err="1"/>
              <a:t>nurbidari</a:t>
            </a:r>
            <a:endParaRPr lang="en-US" dirty="0"/>
          </a:p>
          <a:p>
            <a:r>
              <a:rPr lang="en-US" dirty="0" smtClean="0"/>
              <a:t>21216067 alif akbar </a:t>
            </a:r>
            <a:r>
              <a:rPr lang="en-US" dirty="0" err="1" smtClean="0"/>
              <a:t>assiddiq</a:t>
            </a:r>
            <a:endParaRPr lang="en-US" dirty="0" smtClean="0"/>
          </a:p>
          <a:p>
            <a:r>
              <a:rPr lang="en-US" smtClean="0"/>
              <a:t>21216155 </a:t>
            </a:r>
            <a:r>
              <a:rPr lang="en-US" dirty="0" err="1" smtClean="0"/>
              <a:t>tyara</a:t>
            </a:r>
            <a:r>
              <a:rPr lang="en-US" dirty="0" smtClean="0"/>
              <a:t> </a:t>
            </a:r>
            <a:r>
              <a:rPr lang="en-US" dirty="0" err="1" smtClean="0"/>
              <a:t>artha</a:t>
            </a:r>
            <a:endParaRPr lang="en-US" dirty="0" smtClean="0"/>
          </a:p>
          <a:p>
            <a:r>
              <a:rPr lang="en-US" dirty="0" smtClean="0"/>
              <a:t>21216242 </a:t>
            </a:r>
            <a:r>
              <a:rPr lang="en-US" dirty="0" err="1" smtClean="0"/>
              <a:t>charisa</a:t>
            </a:r>
            <a:r>
              <a:rPr lang="en-US" dirty="0" smtClean="0"/>
              <a:t> </a:t>
            </a:r>
            <a:r>
              <a:rPr lang="en-US" dirty="0" err="1" smtClean="0"/>
              <a:t>cahya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 smtClean="0"/>
          </a:p>
          <a:p>
            <a:r>
              <a:rPr lang="en-US" dirty="0" smtClean="0"/>
              <a:t>21216027 </a:t>
            </a:r>
            <a:r>
              <a:rPr lang="en-US" dirty="0" err="1" smtClean="0"/>
              <a:t>yunita</a:t>
            </a:r>
            <a:r>
              <a:rPr lang="en-US" dirty="0" smtClean="0"/>
              <a:t> </a:t>
            </a:r>
            <a:r>
              <a:rPr lang="en-US" dirty="0" err="1" smtClean="0"/>
              <a:t>wulandari</a:t>
            </a:r>
            <a:endParaRPr lang="en-US" dirty="0" smtClean="0"/>
          </a:p>
          <a:p>
            <a:r>
              <a:rPr lang="en-US" dirty="0" smtClean="0"/>
              <a:t>21216259 </a:t>
            </a:r>
            <a:r>
              <a:rPr lang="en-US" dirty="0" err="1" smtClean="0"/>
              <a:t>raka</a:t>
            </a:r>
            <a:r>
              <a:rPr lang="en-US" dirty="0" smtClean="0"/>
              <a:t> </a:t>
            </a:r>
            <a:r>
              <a:rPr lang="en-US" dirty="0" err="1" smtClean="0"/>
              <a:t>pratama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69" y="3631746"/>
            <a:ext cx="4458109" cy="161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67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di transfer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 (transfer pricing)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berimplikasi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l</a:t>
            </a:r>
            <a:r>
              <a:rPr lang="it-IT" dirty="0"/>
              <a:t>aba di dalam perusahaan</a:t>
            </a:r>
          </a:p>
          <a:p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 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internal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persentase</a:t>
            </a:r>
            <a:r>
              <a:rPr lang="en-US" dirty="0"/>
              <a:t> markup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60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63039" y="2061586"/>
            <a:ext cx="1815737" cy="105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dirty="0"/>
              <a:t>Kondisi pasar di negara asing 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63039" y="3439883"/>
            <a:ext cx="1815737" cy="105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dirty="0"/>
              <a:t>Kompetisi di negara asing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92135" y="3439883"/>
            <a:ext cx="1815737" cy="105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afiliasi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90753" y="3439883"/>
            <a:ext cx="1815737" cy="105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dirty="0"/>
              <a:t>Ketentuan pajak penghasilan di negara asal.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89371" y="3439883"/>
            <a:ext cx="1815737" cy="105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dirty="0"/>
              <a:t>Kondisi ekonomi di negara asing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518469" y="3439883"/>
            <a:ext cx="1815737" cy="105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/>
              <a:t>Restriksi</a:t>
            </a:r>
            <a:r>
              <a:rPr lang="en-US" dirty="0"/>
              <a:t> </a:t>
            </a:r>
            <a:r>
              <a:rPr lang="en-US" dirty="0" err="1"/>
              <a:t>impor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92136" y="2057230"/>
            <a:ext cx="1815737" cy="105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Bea </a:t>
            </a:r>
            <a:r>
              <a:rPr lang="en-US" dirty="0" err="1"/>
              <a:t>pabean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90754" y="2057230"/>
            <a:ext cx="1815737" cy="105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89372" y="2060411"/>
            <a:ext cx="1815737" cy="105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/>
              <a:t>Taksasi</a:t>
            </a:r>
            <a:r>
              <a:rPr lang="it-IT" dirty="0"/>
              <a:t> di negara asing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518469" y="2057229"/>
            <a:ext cx="1815737" cy="105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valuta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26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DiseNTRALIsASI </a:t>
            </a:r>
            <a:r>
              <a:rPr lang="en-US" dirty="0"/>
              <a:t>DAN PUSAT LABA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/>
              <a:t>Kebutuhan penentuan harga transfer muncul hanya pada waktu perusahaan mendesentralisasikan otoritas dan tanggung jawab manajerial, membuat setiap unit bertanggung jawab atas kegiatan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endParaRPr lang="en-US" dirty="0"/>
          </a:p>
          <a:p>
            <a:pPr algn="just"/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strategik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yang </a:t>
            </a:r>
            <a:r>
              <a:rPr lang="en-US" dirty="0" err="1"/>
              <a:t>berubah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5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APLIKASI HARGA TRANSFER UNTUK MENCAPAI TUJUAN KORPORAT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sewaktu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unit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unit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Ada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transfer: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12397632"/>
              </p:ext>
            </p:extLst>
          </p:nvPr>
        </p:nvGraphicFramePr>
        <p:xfrm>
          <a:off x="1679304" y="2770535"/>
          <a:ext cx="7085873" cy="3538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768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TANTANGAN PENENTUAN HARGA TRANSFER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03314870"/>
              </p:ext>
            </p:extLst>
          </p:nvPr>
        </p:nvGraphicFramePr>
        <p:xfrm>
          <a:off x="1554480" y="2390503"/>
          <a:ext cx="9222377" cy="4376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1675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FAKTOR YANG MEMPENGARUHI PENENTUAN HARGA TRANSFER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49937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prinsipil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antarperusahaan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kepentinggan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lvl="0" indent="0" algn="just" fontAlgn="base">
              <a:buNone/>
            </a:pPr>
            <a:r>
              <a:rPr lang="it-IT" dirty="0"/>
              <a:t>1. Kewajiban pajak penghasilan di negara tuan </a:t>
            </a:r>
            <a:r>
              <a:rPr lang="it-IT" dirty="0" smtClean="0"/>
              <a:t>rumah dan di negara asal</a:t>
            </a:r>
            <a:endParaRPr lang="en-US" dirty="0"/>
          </a:p>
          <a:p>
            <a:pPr marL="0" lvl="0" indent="0" algn="just" fontAlgn="base">
              <a:buNone/>
            </a:pPr>
            <a:r>
              <a:rPr lang="it-IT" dirty="0"/>
              <a:t>2</a:t>
            </a:r>
            <a:r>
              <a:rPr lang="it-IT" dirty="0" smtClean="0"/>
              <a:t>. </a:t>
            </a:r>
            <a:r>
              <a:rPr lang="it-IT" dirty="0"/>
              <a:t>Tarif </a:t>
            </a:r>
            <a:r>
              <a:rPr lang="it-IT" dirty="0" smtClean="0"/>
              <a:t>dan </a:t>
            </a:r>
            <a:r>
              <a:rPr lang="it-IT" dirty="0"/>
              <a:t>bea pabean di negara tuan rumah</a:t>
            </a:r>
            <a:endParaRPr lang="en-US" dirty="0"/>
          </a:p>
          <a:p>
            <a:pPr marL="0" lvl="0" indent="0" algn="just" fontAlgn="base">
              <a:buNone/>
            </a:pPr>
            <a:r>
              <a:rPr lang="it-IT" dirty="0"/>
              <a:t>4. Pengawasan valuta di negara tuan rumah</a:t>
            </a:r>
            <a:endParaRPr lang="en-US" dirty="0"/>
          </a:p>
          <a:p>
            <a:pPr marL="0" lvl="0" indent="0" algn="just" fontAlgn="base">
              <a:buNone/>
            </a:pPr>
            <a:r>
              <a:rPr lang="en-US" dirty="0"/>
              <a:t>5. </a:t>
            </a:r>
            <a:r>
              <a:rPr lang="en-US" dirty="0" err="1"/>
              <a:t>Restriksi</a:t>
            </a:r>
            <a:r>
              <a:rPr lang="en-US" dirty="0"/>
              <a:t> </a:t>
            </a:r>
            <a:r>
              <a:rPr lang="en-US" dirty="0" err="1"/>
              <a:t>repatriasi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di negara </a:t>
            </a:r>
            <a:r>
              <a:rPr lang="en-US" dirty="0" err="1"/>
              <a:t>tuan</a:t>
            </a:r>
            <a:r>
              <a:rPr lang="en-US" dirty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endParaRPr lang="en-US" dirty="0" smtClean="0"/>
          </a:p>
          <a:p>
            <a:pPr marL="0" lvl="0" indent="0" algn="just" fontAlgn="base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Status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marL="0" indent="0" algn="just">
              <a:buNone/>
            </a:pPr>
            <a:r>
              <a:rPr lang="it-IT" dirty="0" smtClean="0"/>
              <a:t>7. </a:t>
            </a:r>
            <a:r>
              <a:rPr lang="it-IT" dirty="0"/>
              <a:t>Kendala usaha patungan di negara tuan rumah</a:t>
            </a:r>
          </a:p>
          <a:p>
            <a:pPr marL="0" lvl="0" indent="0" algn="just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58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15413-46AA-442C-879C-011BF0FE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METODE PENENTUAN HARGA TRANSFER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27688-F518-4971-9E10-9CDE400EB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08300"/>
            <a:ext cx="9817435" cy="4565372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menggariskan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lvl="0" indent="0" algn="just" fontAlgn="base">
              <a:buNone/>
            </a:pPr>
            <a:r>
              <a:rPr lang="en-US" dirty="0" smtClean="0"/>
              <a:t>1.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/>
              <a:t>unit </a:t>
            </a:r>
            <a:r>
              <a:rPr lang="en-US" dirty="0" err="1"/>
              <a:t>domestik</a:t>
            </a:r>
            <a:r>
              <a:rPr lang="en-US" dirty="0"/>
              <a:t> dan </a:t>
            </a:r>
            <a:r>
              <a:rPr lang="en-US" dirty="0" err="1"/>
              <a:t>luar</a:t>
            </a:r>
            <a:r>
              <a:rPr lang="en-US" dirty="0"/>
              <a:t> negeri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, dan transfer </a:t>
            </a:r>
            <a:r>
              <a:rPr lang="en-US" dirty="0" err="1" smtClean="0"/>
              <a:t>mesti</a:t>
            </a:r>
            <a:r>
              <a:rPr lang="en-US" dirty="0" smtClean="0"/>
              <a:t> </a:t>
            </a:r>
            <a:r>
              <a:rPr lang="en-US" dirty="0" err="1"/>
              <a:t>ditetapkan</a:t>
            </a:r>
            <a:r>
              <a:rPr lang="en-US" dirty="0"/>
              <a:t> pada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membuahkan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endParaRPr lang="en-US" dirty="0" smtClean="0"/>
          </a:p>
          <a:p>
            <a:pPr marL="0" lvl="0" indent="0" algn="just" fontAlgn="base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Marjin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(spread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dan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)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 dan unit-unit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negeri. </a:t>
            </a:r>
          </a:p>
          <a:p>
            <a:pPr marL="0" lvl="0" indent="0" algn="just" fontAlgn="base">
              <a:buNone/>
            </a:pPr>
            <a:r>
              <a:rPr lang="en-US" dirty="0"/>
              <a:t>3.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keseluruhannya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konsolidasi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di mana </a:t>
            </a:r>
            <a:r>
              <a:rPr lang="en-US" dirty="0" err="1"/>
              <a:t>merupakan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korporasi</a:t>
            </a:r>
            <a:r>
              <a:rPr lang="en-US" dirty="0"/>
              <a:t>.</a:t>
            </a:r>
          </a:p>
          <a:p>
            <a:pPr marL="0" lvl="0" indent="0" algn="just" fontAlgn="base">
              <a:buNone/>
            </a:pPr>
            <a:r>
              <a:rPr lang="en-US" dirty="0"/>
              <a:t>.</a:t>
            </a:r>
            <a:endParaRPr lang="en-US" b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599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BAC5-0662-4AE5-98B6-98948BF3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divisi </a:t>
            </a:r>
            <a:r>
              <a:rPr lang="en-US" dirty="0" err="1"/>
              <a:t>internasional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CA9CA-8DCB-4649-BCD5-2D991E9D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8506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Harga transfer yang </a:t>
            </a:r>
            <a:r>
              <a:rPr lang="en-US" dirty="0" err="1"/>
              <a:t>dibayar</a:t>
            </a:r>
            <a:r>
              <a:rPr lang="en-US" dirty="0"/>
              <a:t> oleh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divisi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demi </a:t>
            </a:r>
            <a:r>
              <a:rPr lang="en-US" dirty="0" err="1" smtClean="0"/>
              <a:t>optimalisasi</a:t>
            </a:r>
            <a:r>
              <a:rPr lang="en-US" dirty="0" smtClean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korporat</a:t>
            </a:r>
            <a:r>
              <a:rPr lang="en-US" dirty="0"/>
              <a:t> </a:t>
            </a:r>
            <a:r>
              <a:rPr lang="en-US" dirty="0" err="1"/>
              <a:t>ketimbang</a:t>
            </a:r>
            <a:r>
              <a:rPr lang="en-US" dirty="0"/>
              <a:t> divisional</a:t>
            </a:r>
          </a:p>
          <a:p>
            <a:pPr algn="just"/>
            <a:r>
              <a:rPr lang="en-US" dirty="0" err="1"/>
              <a:t>Untuk</a:t>
            </a:r>
            <a:r>
              <a:rPr lang="en-US" dirty="0"/>
              <a:t> divisi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 smtClean="0"/>
              <a:t>mesti</a:t>
            </a:r>
            <a:r>
              <a:rPr lang="en-US" dirty="0" smtClean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dipinggirkan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divisional. </a:t>
            </a:r>
          </a:p>
        </p:txBody>
      </p:sp>
    </p:spTree>
    <p:extLst>
      <p:ext uri="{BB962C8B-B14F-4D97-AF65-F5344CB8AC3E}">
        <p14:creationId xmlns:p14="http://schemas.microsoft.com/office/powerpoint/2010/main" val="1323024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22F61-E779-47FD-820A-F0D647545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negeri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6EE65-514E-406C-8C67-DB0117EF6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Dosmetik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Regulasi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dosmetik</a:t>
            </a:r>
            <a:r>
              <a:rPr lang="en-US" dirty="0"/>
              <a:t> dan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basis </a:t>
            </a:r>
            <a:r>
              <a:rPr lang="en-US" dirty="0" err="1"/>
              <a:t>harga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/>
              <a:t>Pabean</a:t>
            </a:r>
            <a:r>
              <a:rPr lang="en-US" dirty="0"/>
              <a:t> dan </a:t>
            </a:r>
            <a:r>
              <a:rPr lang="en-US" dirty="0" err="1"/>
              <a:t>Pajak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dipajak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jurisdiksi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Tingkat </a:t>
            </a:r>
            <a:r>
              <a:rPr lang="en-US" dirty="0" err="1"/>
              <a:t>Keterlibatan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lainya</a:t>
            </a:r>
            <a:r>
              <a:rPr lang="en-US" dirty="0"/>
              <a:t> yang </a:t>
            </a:r>
            <a:r>
              <a:rPr lang="en-US" dirty="0" err="1"/>
              <a:t>dengannya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9786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B43F-64B0-41D8-8BBA-BF00AB00F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69668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negeri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E595C-2DE4-4464-AE47-99B070798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238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negeri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,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dan </a:t>
            </a:r>
            <a:r>
              <a:rPr lang="en-US" dirty="0" err="1"/>
              <a:t>desentralisasi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mempersulit</a:t>
            </a:r>
            <a:r>
              <a:rPr lang="en-US" dirty="0"/>
              <a:t> proses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ekspor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,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451579" y="3513910"/>
            <a:ext cx="9603275" cy="13061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75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03" y="2332873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/>
              <a:t>Pemasaran</a:t>
            </a:r>
            <a:r>
              <a:rPr lang="en-US" sz="4400" dirty="0" smtClean="0"/>
              <a:t> global</a:t>
            </a:r>
            <a:br>
              <a:rPr lang="en-US" sz="4400" dirty="0" smtClean="0"/>
            </a:br>
            <a:r>
              <a:rPr lang="en-US" sz="4400" dirty="0" smtClean="0"/>
              <a:t>dr. </a:t>
            </a:r>
            <a:r>
              <a:rPr lang="en-US" sz="4400" dirty="0" err="1" smtClean="0"/>
              <a:t>zulfikar</a:t>
            </a:r>
            <a:r>
              <a:rPr lang="en-US" sz="4400" dirty="0" smtClean="0"/>
              <a:t> </a:t>
            </a:r>
            <a:r>
              <a:rPr lang="en-US" sz="4400" dirty="0" err="1" smtClean="0"/>
              <a:t>se.,m.si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69" y="130901"/>
            <a:ext cx="4458109" cy="161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05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76B8-D370-487D-AABE-1DFCC53FD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35A18-5B50-4EE4-A28F-F7F14BE1A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4036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di pasar regional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,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dan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 smtClean="0"/>
              <a:t>posisi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membolehkan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korporat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dan </a:t>
            </a:r>
            <a:r>
              <a:rPr lang="en-US" dirty="0" err="1"/>
              <a:t>kebutuhan</a:t>
            </a:r>
            <a:r>
              <a:rPr lang="en-US" dirty="0"/>
              <a:t> pasar </a:t>
            </a:r>
            <a:r>
              <a:rPr lang="en-US" dirty="0" err="1"/>
              <a:t>lokal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dan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korporat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451579" y="3553098"/>
            <a:ext cx="9603275" cy="1306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400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BA456-BADF-4B28-B7BE-723B31C6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Pasar </a:t>
            </a:r>
            <a:r>
              <a:rPr lang="en-US" dirty="0" err="1"/>
              <a:t>abu-abu</a:t>
            </a:r>
            <a:r>
              <a:rPr lang="en-US" dirty="0"/>
              <a:t> dan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126C-59CC-4FE8-A7C8-7D713477F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abu-abu</a:t>
            </a:r>
            <a:r>
              <a:rPr lang="en-US" dirty="0"/>
              <a:t> (</a:t>
            </a:r>
            <a:r>
              <a:rPr lang="en-US" i="1" dirty="0"/>
              <a:t>gray marketing</a:t>
            </a:r>
            <a:r>
              <a:rPr lang="en-US" dirty="0"/>
              <a:t>)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/>
              <a:t>dan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gelap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pasar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pasar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mahal</a:t>
            </a:r>
          </a:p>
          <a:p>
            <a:pPr algn="just"/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abu-abu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distributor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marjin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digerogoti</a:t>
            </a:r>
            <a:r>
              <a:rPr lang="en-US" dirty="0"/>
              <a:t> oleh </a:t>
            </a:r>
            <a:r>
              <a:rPr lang="en-US" dirty="0" err="1"/>
              <a:t>pemasar</a:t>
            </a:r>
            <a:r>
              <a:rPr lang="en-US" dirty="0"/>
              <a:t> </a:t>
            </a:r>
            <a:r>
              <a:rPr lang="en-US" dirty="0" err="1"/>
              <a:t>abu-abu</a:t>
            </a:r>
            <a:r>
              <a:rPr lang="en-US" dirty="0"/>
              <a:t> yang </a:t>
            </a:r>
            <a:r>
              <a:rPr lang="en-US" dirty="0" err="1"/>
              <a:t>memikul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i="1" dirty="0"/>
              <a:t>overhead </a:t>
            </a:r>
            <a:r>
              <a:rPr lang="en-US" dirty="0" err="1"/>
              <a:t>rendah</a:t>
            </a:r>
            <a:endParaRPr lang="en-US" dirty="0"/>
          </a:p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/>
              <a:t>abu-abu</a:t>
            </a:r>
            <a:r>
              <a:rPr lang="en-US" dirty="0"/>
              <a:t> (</a:t>
            </a:r>
            <a:r>
              <a:rPr lang="en-US" i="1" dirty="0"/>
              <a:t>gray market</a:t>
            </a:r>
            <a:r>
              <a:rPr lang="en-US" dirty="0"/>
              <a:t>)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dan </a:t>
            </a:r>
            <a:r>
              <a:rPr lang="en-US" dirty="0" err="1"/>
              <a:t>sebenarnya</a:t>
            </a:r>
            <a:r>
              <a:rPr lang="en-US" dirty="0"/>
              <a:t>, </a:t>
            </a:r>
            <a:r>
              <a:rPr lang="en-US" dirty="0" err="1" smtClean="0"/>
              <a:t>memampukan</a:t>
            </a:r>
            <a:r>
              <a:rPr lang="en-US" dirty="0" smtClean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 smtClean="0"/>
              <a:t>produksi</a:t>
            </a:r>
            <a:r>
              <a:rPr lang="en-US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92489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1C09E-1ECC-4387-B56F-D38E400A1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Banting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banting </a:t>
            </a:r>
            <a:r>
              <a:rPr lang="en-US" dirty="0" err="1" smtClean="0"/>
              <a:t>harga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F0C7-CAA2-4B42-9999-D4D4C9544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Banting </a:t>
            </a:r>
            <a:r>
              <a:rPr lang="en-US" dirty="0" err="1"/>
              <a:t>harga</a:t>
            </a:r>
            <a:r>
              <a:rPr lang="en-US" dirty="0"/>
              <a:t> (</a:t>
            </a:r>
            <a:r>
              <a:rPr lang="en-US" i="1" dirty="0"/>
              <a:t>dumping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di mana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mengekspor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pada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pasar </a:t>
            </a:r>
            <a:r>
              <a:rPr lang="en-US" dirty="0" err="1"/>
              <a:t>luar</a:t>
            </a:r>
            <a:r>
              <a:rPr lang="en-US" dirty="0"/>
              <a:t> negeri </a:t>
            </a:r>
            <a:r>
              <a:rPr lang="en-US" dirty="0" err="1"/>
              <a:t>daripada</a:t>
            </a:r>
            <a:r>
              <a:rPr lang="en-US" dirty="0"/>
              <a:t> yang </a:t>
            </a:r>
            <a:r>
              <a:rPr lang="en-US" dirty="0" err="1"/>
              <a:t>dikenakannya</a:t>
            </a:r>
            <a:r>
              <a:rPr lang="en-US" dirty="0"/>
              <a:t> di negara-negara lain (</a:t>
            </a:r>
            <a:r>
              <a:rPr lang="en-US" dirty="0" err="1"/>
              <a:t>biasanya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)</a:t>
            </a:r>
          </a:p>
          <a:p>
            <a:r>
              <a:rPr lang="en-US" dirty="0"/>
              <a:t>Dumping juga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Banting </a:t>
            </a:r>
            <a:r>
              <a:rPr lang="en-US" dirty="0" err="1" smtClean="0"/>
              <a:t>Harga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DE26AD-A359-46B0-A3C8-D7280178F46D}"/>
              </a:ext>
            </a:extLst>
          </p:cNvPr>
          <p:cNvSpPr/>
          <p:nvPr/>
        </p:nvSpPr>
        <p:spPr>
          <a:xfrm>
            <a:off x="1696027" y="4669006"/>
            <a:ext cx="1815921" cy="825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spordiac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929D01-7041-469B-9AD3-65946AEFA180}"/>
              </a:ext>
            </a:extLst>
          </p:cNvPr>
          <p:cNvSpPr/>
          <p:nvPr/>
        </p:nvSpPr>
        <p:spPr>
          <a:xfrm>
            <a:off x="4210329" y="4669006"/>
            <a:ext cx="1815921" cy="825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predatory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D469FE-A0FE-488D-83FF-0FA5625C91DF}"/>
              </a:ext>
            </a:extLst>
          </p:cNvPr>
          <p:cNvSpPr/>
          <p:nvPr/>
        </p:nvSpPr>
        <p:spPr>
          <a:xfrm>
            <a:off x="6724631" y="4652700"/>
            <a:ext cx="1815921" cy="825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presistent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E047FE-F182-47D5-A3F2-D5E8D5F356FE}"/>
              </a:ext>
            </a:extLst>
          </p:cNvPr>
          <p:cNvSpPr/>
          <p:nvPr/>
        </p:nvSpPr>
        <p:spPr>
          <a:xfrm>
            <a:off x="9238933" y="4650125"/>
            <a:ext cx="1815921" cy="825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80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E23F9-E5DE-4E4A-A3A8-50E9EF45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Imbal</a:t>
            </a:r>
            <a:r>
              <a:rPr lang="en-US" dirty="0"/>
              <a:t> </a:t>
            </a:r>
            <a:r>
              <a:rPr lang="en-US" dirty="0" err="1"/>
              <a:t>dagang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13515829"/>
              </p:ext>
            </p:extLst>
          </p:nvPr>
        </p:nvGraphicFramePr>
        <p:xfrm>
          <a:off x="1451579" y="1525080"/>
          <a:ext cx="9144000" cy="491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5447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E086-56F3-4CC8-BCDC-DFEF6D42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imbal</a:t>
            </a:r>
            <a:r>
              <a:rPr lang="en-US" dirty="0"/>
              <a:t> </a:t>
            </a:r>
            <a:r>
              <a:rPr lang="en-US" dirty="0" err="1"/>
              <a:t>dagang</a:t>
            </a: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423EA3D-3FE0-4CD8-AF4F-BF7C9CD954D8}"/>
              </a:ext>
            </a:extLst>
          </p:cNvPr>
          <p:cNvSpPr/>
          <p:nvPr/>
        </p:nvSpPr>
        <p:spPr>
          <a:xfrm>
            <a:off x="1459888" y="2413983"/>
            <a:ext cx="2163651" cy="1249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Tukar-menukar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2462E5-DFA0-4AC2-B7CB-A7AAF339E518}"/>
              </a:ext>
            </a:extLst>
          </p:cNvPr>
          <p:cNvSpPr/>
          <p:nvPr/>
        </p:nvSpPr>
        <p:spPr>
          <a:xfrm>
            <a:off x="4703520" y="2413983"/>
            <a:ext cx="2163651" cy="1249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Imbal</a:t>
            </a:r>
            <a:r>
              <a:rPr lang="en-US" dirty="0"/>
              <a:t> </a:t>
            </a:r>
            <a:r>
              <a:rPr lang="en-US" sz="2000" dirty="0" err="1"/>
              <a:t>beli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0931F7-B973-4F93-863A-B846874558B8}"/>
              </a:ext>
            </a:extLst>
          </p:cNvPr>
          <p:cNvSpPr/>
          <p:nvPr/>
        </p:nvSpPr>
        <p:spPr>
          <a:xfrm>
            <a:off x="8238492" y="2408945"/>
            <a:ext cx="2163651" cy="1249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Perdagangan</a:t>
            </a:r>
            <a:r>
              <a:rPr lang="en-US" dirty="0"/>
              <a:t> </a:t>
            </a:r>
          </a:p>
          <a:p>
            <a:pPr algn="ctr"/>
            <a:r>
              <a:rPr lang="en-US" sz="2000" dirty="0" err="1"/>
              <a:t>kompensasi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8C8316E-BE35-40AE-B837-348556277591}"/>
              </a:ext>
            </a:extLst>
          </p:cNvPr>
          <p:cNvSpPr/>
          <p:nvPr/>
        </p:nvSpPr>
        <p:spPr>
          <a:xfrm>
            <a:off x="1459888" y="4379617"/>
            <a:ext cx="2163651" cy="1249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Perjanjian</a:t>
            </a:r>
            <a:r>
              <a:rPr lang="en-US" dirty="0"/>
              <a:t> </a:t>
            </a:r>
            <a:r>
              <a:rPr lang="en-US" sz="2000" dirty="0" err="1"/>
              <a:t>kliring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AE5C2C2-42D6-4B81-9FF4-032A5019BA2C}"/>
              </a:ext>
            </a:extLst>
          </p:cNvPr>
          <p:cNvSpPr/>
          <p:nvPr/>
        </p:nvSpPr>
        <p:spPr>
          <a:xfrm>
            <a:off x="4703520" y="4379617"/>
            <a:ext cx="2163651" cy="1249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Perdagangan</a:t>
            </a:r>
            <a:r>
              <a:rPr lang="en-US" dirty="0"/>
              <a:t> </a:t>
            </a:r>
          </a:p>
          <a:p>
            <a:pPr algn="ctr"/>
            <a:r>
              <a:rPr lang="en-US" sz="2000" dirty="0" err="1"/>
              <a:t>tukar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5EA31A4-F2EE-4636-8D02-F03AE1A24CEF}"/>
              </a:ext>
            </a:extLst>
          </p:cNvPr>
          <p:cNvSpPr/>
          <p:nvPr/>
        </p:nvSpPr>
        <p:spPr>
          <a:xfrm>
            <a:off x="8238492" y="4379618"/>
            <a:ext cx="2163651" cy="1249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Tukar</a:t>
            </a:r>
            <a:r>
              <a:rPr lang="en-US" dirty="0"/>
              <a:t> </a:t>
            </a:r>
            <a:r>
              <a:rPr lang="en-US" sz="2000" dirty="0" err="1"/>
              <a:t>guling</a:t>
            </a:r>
            <a:endParaRPr lang="en-US" dirty="0"/>
          </a:p>
          <a:p>
            <a:pPr algn="ctr"/>
            <a:r>
              <a:rPr lang="en-US" sz="2000" dirty="0"/>
              <a:t>utang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50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FF123-73A9-4F85-AC75-28160EBE9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Tukar-menukar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40971" y="3004456"/>
            <a:ext cx="4193177" cy="21945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Tukar-menukar</a:t>
            </a:r>
            <a:r>
              <a:rPr lang="en-US" sz="2000" dirty="0"/>
              <a:t> (</a:t>
            </a:r>
            <a:r>
              <a:rPr lang="en-US" sz="2000" i="1" dirty="0"/>
              <a:t>barter</a:t>
            </a:r>
            <a:r>
              <a:rPr lang="en-US" sz="2000" dirty="0"/>
              <a:t>) </a:t>
            </a:r>
            <a:r>
              <a:rPr lang="en-US" sz="2000" dirty="0" err="1"/>
              <a:t>pertukaran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simultan</a:t>
            </a:r>
            <a:r>
              <a:rPr lang="en-US" sz="2000" dirty="0"/>
              <a:t> di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belah</a:t>
            </a:r>
            <a:r>
              <a:rPr lang="en-US" sz="2000" dirty="0"/>
              <a:t> </a:t>
            </a:r>
            <a:r>
              <a:rPr lang="en-US" sz="2000" dirty="0" err="1"/>
              <a:t>pihak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. </a:t>
            </a:r>
          </a:p>
          <a:p>
            <a:pPr algn="ctr"/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6253216" y="2991393"/>
            <a:ext cx="4258491" cy="21945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Barter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berlangsung</a:t>
            </a:r>
            <a:r>
              <a:rPr lang="en-US" sz="2000" dirty="0" smtClean="0"/>
              <a:t> di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individu-individu</a:t>
            </a:r>
            <a:r>
              <a:rPr lang="en-US" sz="2000" dirty="0" smtClean="0"/>
              <a:t>, di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pemerintah-pemerintah</a:t>
            </a:r>
            <a:r>
              <a:rPr lang="en-US" sz="2000" dirty="0" smtClean="0"/>
              <a:t>, di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perusahaan-perusahaan</a:t>
            </a:r>
            <a:endParaRPr lang="en-US" sz="2000" dirty="0" smtClean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8337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C4F0F-24B4-49CE-9854-AFA784A82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Imbal</a:t>
            </a:r>
            <a:r>
              <a:rPr lang="en-US" dirty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pengimbang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CA4EA-46FB-41AB-8A69-7C3333B89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2094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Imbal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(</a:t>
            </a:r>
            <a:r>
              <a:rPr lang="en-US" i="1" dirty="0" err="1"/>
              <a:t>counterpurchase</a:t>
            </a:r>
            <a:r>
              <a:rPr lang="en-US" dirty="0" smtClean="0"/>
              <a:t>)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timbal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di mana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pada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dan </a:t>
            </a:r>
            <a:r>
              <a:rPr lang="en-US" dirty="0" err="1"/>
              <a:t>dikompesansikan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pada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di masa </a:t>
            </a:r>
            <a:r>
              <a:rPr lang="en-US" dirty="0" err="1" smtClean="0"/>
              <a:t>depan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Pengimbang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offset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di mana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semula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451579" y="3553098"/>
            <a:ext cx="9603275" cy="1306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777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35E8-29AF-4918-AC90-C24F355EA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PERJANJIAN </a:t>
            </a:r>
            <a:r>
              <a:rPr lang="en-US" dirty="0" smtClean="0"/>
              <a:t>KLIRING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  <a:r>
              <a:rPr lang="en-US" dirty="0" err="1"/>
              <a:t>kompensasi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52513817"/>
              </p:ext>
            </p:extLst>
          </p:nvPr>
        </p:nvGraphicFramePr>
        <p:xfrm>
          <a:off x="2032000" y="2015732"/>
          <a:ext cx="8128000" cy="3483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3430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3113-BE07-4E91-BB02-9C2E91B1B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PERDAGANGAN </a:t>
            </a:r>
            <a:r>
              <a:rPr lang="en-US" dirty="0" smtClean="0"/>
              <a:t>ALIH </a:t>
            </a:r>
            <a:r>
              <a:rPr lang="en-US" dirty="0" err="1" smtClean="0"/>
              <a:t>dan</a:t>
            </a:r>
            <a:r>
              <a:rPr lang="en-US" dirty="0"/>
              <a:t> TUKAR GULING UTANG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79051477"/>
              </p:ext>
            </p:extLst>
          </p:nvPr>
        </p:nvGraphicFramePr>
        <p:xfrm>
          <a:off x="1946101" y="1189929"/>
          <a:ext cx="8614230" cy="5459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781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F29B-FA4A-477A-A379-9896AE119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KEUNGULAN IMBAL DAGANG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967F6-4302-4941-9AD8-2ECE8C51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405311" cy="4037749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Imbal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inisiasi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 smtClean="0"/>
              <a:t>panjang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imbal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:</a:t>
            </a:r>
          </a:p>
          <a:p>
            <a:pPr lvl="0" algn="just"/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 smtClean="0"/>
              <a:t>perusahaan</a:t>
            </a:r>
            <a:r>
              <a:rPr lang="en-US" dirty="0" smtClean="0"/>
              <a:t> /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multinasional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</a:t>
            </a:r>
          </a:p>
          <a:p>
            <a:pPr lvl="0" algn="just"/>
            <a:r>
              <a:rPr lang="en-US" dirty="0" smtClean="0"/>
              <a:t>2. </a:t>
            </a:r>
            <a:r>
              <a:rPr lang="en-US" dirty="0" err="1"/>
              <a:t>perusahaan</a:t>
            </a:r>
            <a:r>
              <a:rPr lang="en-US" dirty="0"/>
              <a:t> /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 smtClean="0"/>
              <a:t>mengharapkan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multinasional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mentransformasikan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bermutu</a:t>
            </a:r>
            <a:r>
              <a:rPr lang="en-US" dirty="0"/>
              <a:t> </a:t>
            </a:r>
            <a:endParaRPr lang="en-US" dirty="0" smtClean="0"/>
          </a:p>
          <a:p>
            <a:pPr lvl="0" algn="just"/>
            <a:r>
              <a:rPr lang="en-US" dirty="0" smtClean="0"/>
              <a:t>3. </a:t>
            </a:r>
            <a:r>
              <a:rPr lang="en-US" dirty="0" err="1"/>
              <a:t>perusahaan</a:t>
            </a:r>
            <a:r>
              <a:rPr lang="en-US" dirty="0"/>
              <a:t> /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memperbanyak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6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PEMBAHASAN LATAR BELAKANG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Bab </a:t>
            </a:r>
            <a:r>
              <a:rPr lang="en-US" dirty="0"/>
              <a:t>17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negri</a:t>
            </a:r>
            <a:r>
              <a:rPr lang="en-US" dirty="0"/>
              <a:t>,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negri</a:t>
            </a:r>
            <a:endParaRPr lang="en-US" dirty="0"/>
          </a:p>
          <a:p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penetuan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</a:t>
            </a:r>
          </a:p>
          <a:p>
            <a:r>
              <a:rPr lang="en-US" dirty="0" err="1"/>
              <a:t>Pembahasan</a:t>
            </a:r>
            <a:r>
              <a:rPr lang="en-US" dirty="0"/>
              <a:t> dumping</a:t>
            </a:r>
          </a:p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inflasi</a:t>
            </a:r>
            <a:endParaRPr lang="en-US" dirty="0"/>
          </a:p>
          <a:p>
            <a:r>
              <a:rPr lang="en-US" dirty="0"/>
              <a:t>Dan </a:t>
            </a:r>
            <a:r>
              <a:rPr lang="en-US" dirty="0" err="1"/>
              <a:t>imbal</a:t>
            </a:r>
            <a:r>
              <a:rPr lang="en-US" dirty="0"/>
              <a:t> </a:t>
            </a:r>
            <a:r>
              <a:rPr lang="en-US" dirty="0" err="1"/>
              <a:t>dagang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12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A6752-2B5E-4D3C-8EC3-1DE480794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KELEMAHAN IMBAL DAGANG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B655A-3DA9-4132-A2F4-CAEB1E6C2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36633"/>
            <a:ext cx="9603275" cy="4285789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1. </a:t>
            </a:r>
            <a:r>
              <a:rPr lang="en-US" dirty="0" err="1" smtClean="0"/>
              <a:t>imbal</a:t>
            </a:r>
            <a:r>
              <a:rPr lang="en-US" dirty="0" smtClean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proteksionisme</a:t>
            </a:r>
            <a:r>
              <a:rPr lang="en-US" dirty="0"/>
              <a:t> yang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dunia Negara-negara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Swedia</a:t>
            </a:r>
            <a:r>
              <a:rPr lang="en-US" dirty="0"/>
              <a:t>, Australia, </a:t>
            </a:r>
            <a:r>
              <a:rPr lang="en-US" dirty="0" err="1"/>
              <a:t>Spanyol</a:t>
            </a:r>
            <a:r>
              <a:rPr lang="en-US" dirty="0"/>
              <a:t>, Brazil, </a:t>
            </a:r>
            <a:r>
              <a:rPr lang="en-US" dirty="0" smtClean="0"/>
              <a:t>Indonesia.</a:t>
            </a:r>
            <a:endParaRPr lang="en-US" dirty="0"/>
          </a:p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/>
              <a:t>dan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imbal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3. </a:t>
            </a:r>
            <a:r>
              <a:rPr lang="en-US" dirty="0" err="1" smtClean="0"/>
              <a:t>imbal</a:t>
            </a:r>
            <a:r>
              <a:rPr lang="en-US" dirty="0" smtClean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iebih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"banting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 smtClean="0"/>
              <a:t>tersembunvi</a:t>
            </a:r>
            <a:r>
              <a:rPr lang="en-US" dirty="0" smtClean="0"/>
              <a:t>“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/>
              <a:t>mengkompensasi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pembayaran</a:t>
            </a:r>
            <a:endParaRPr lang="en-US" dirty="0" smtClean="0"/>
          </a:p>
          <a:p>
            <a:pPr algn="just"/>
            <a:r>
              <a:rPr lang="en-US" dirty="0" smtClean="0"/>
              <a:t>4. </a:t>
            </a:r>
            <a:r>
              <a:rPr lang="en-US" dirty="0" err="1" smtClean="0"/>
              <a:t>imbal</a:t>
            </a:r>
            <a:r>
              <a:rPr lang="en-US" dirty="0" smtClean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  <a:r>
              <a:rPr lang="en-US" dirty="0" err="1"/>
              <a:t>dituding</a:t>
            </a:r>
            <a:r>
              <a:rPr lang="en-US" dirty="0"/>
              <a:t> </a:t>
            </a:r>
            <a:r>
              <a:rPr lang="en-US" dirty="0" err="1"/>
              <a:t>membengkakkan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smtClean="0"/>
              <a:t>overhead</a:t>
            </a:r>
          </a:p>
          <a:p>
            <a:pPr algn="just"/>
            <a:r>
              <a:rPr lang="en-US" dirty="0" smtClean="0"/>
              <a:t>5.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.</a:t>
            </a:r>
            <a:endParaRPr lang="en-US" b="1" dirty="0"/>
          </a:p>
          <a:p>
            <a:pPr algn="just"/>
            <a:r>
              <a:rPr lang="en-US" dirty="0" smtClean="0"/>
              <a:t>6. </a:t>
            </a:r>
            <a:r>
              <a:rPr lang="en-US" dirty="0" err="1" smtClean="0"/>
              <a:t>pendanaan-esensial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konvensional-menjadi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imbal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05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761" y="1853754"/>
            <a:ext cx="9603275" cy="4045434"/>
          </a:xfrm>
        </p:spPr>
        <p:txBody>
          <a:bodyPr>
            <a:noAutofit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Moet Hennessey Louis </a:t>
            </a:r>
            <a:r>
              <a:rPr lang="en-US" dirty="0" err="1"/>
              <a:t>VuittonMoet</a:t>
            </a:r>
            <a:r>
              <a:rPr lang="en-US" dirty="0"/>
              <a:t> Hennessey Louis </a:t>
            </a:r>
            <a:r>
              <a:rPr lang="en-US" dirty="0" err="1" smtClean="0"/>
              <a:t>Vuitton,rumah</a:t>
            </a:r>
            <a:r>
              <a:rPr lang="en-US" dirty="0" smtClean="0"/>
              <a:t> </a:t>
            </a:r>
            <a:r>
              <a:rPr lang="en-US" dirty="0"/>
              <a:t>mode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mewah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. </a:t>
            </a:r>
            <a:r>
              <a:rPr lang="en-US" dirty="0" err="1" smtClean="0"/>
              <a:t>Memiliki</a:t>
            </a:r>
            <a:r>
              <a:rPr lang="en-US" dirty="0" smtClean="0"/>
              <a:t> total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/>
              <a:t>$15billion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2003</a:t>
            </a:r>
            <a:r>
              <a:rPr lang="en-US" dirty="0" smtClean="0"/>
              <a:t>.  </a:t>
            </a:r>
            <a:r>
              <a:rPr lang="en-US" dirty="0" err="1"/>
              <a:t>Arnault</a:t>
            </a:r>
            <a:r>
              <a:rPr lang="en-US" dirty="0"/>
              <a:t>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mewahnya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slogan “ We are here to sell dreams. When you see a couture show on TV around the world you dream. When you enter Dior boutique and buy your lipstick, you buy something affordable, but it has the dream in it” Dari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melintasi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smtClean="0"/>
              <a:t>USA, Italy, Japan, </a:t>
            </a:r>
            <a:r>
              <a:rPr lang="en-US" dirty="0" err="1" smtClean="0"/>
              <a:t>swiss,UEA,England</a:t>
            </a:r>
            <a:r>
              <a:rPr lang="en-US" dirty="0" smtClean="0"/>
              <a:t>, </a:t>
            </a:r>
            <a:r>
              <a:rPr lang="en-US" dirty="0" err="1"/>
              <a:t>Maroko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korea</a:t>
            </a:r>
            <a:r>
              <a:rPr lang="en-US" dirty="0"/>
              <a:t> Selatan </a:t>
            </a:r>
            <a:r>
              <a:rPr lang="en-US" dirty="0" err="1"/>
              <a:t>dan</a:t>
            </a:r>
            <a:r>
              <a:rPr lang="en-US" dirty="0"/>
              <a:t> lain-lain.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LVMH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Thailand, </a:t>
            </a:r>
            <a:r>
              <a:rPr lang="en-US" dirty="0" err="1"/>
              <a:t>Turki</a:t>
            </a:r>
            <a:r>
              <a:rPr lang="en-US" dirty="0"/>
              <a:t>, China, </a:t>
            </a:r>
            <a:r>
              <a:rPr lang="en-US" dirty="0" err="1"/>
              <a:t>Maroko</a:t>
            </a:r>
            <a:r>
              <a:rPr lang="en-US" dirty="0"/>
              <a:t>, Korea Selatan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Italy. </a:t>
            </a:r>
            <a:r>
              <a:rPr lang="en-US" dirty="0"/>
              <a:t>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LVMH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memilki</a:t>
            </a:r>
            <a:r>
              <a:rPr lang="en-US" dirty="0"/>
              <a:t> model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yang </a:t>
            </a:r>
            <a:r>
              <a:rPr lang="en-US" dirty="0" err="1"/>
              <a:t>bagus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para </a:t>
            </a:r>
            <a:r>
              <a:rPr lang="en-US" dirty="0" err="1"/>
              <a:t>pemalsu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8585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24" y="820302"/>
            <a:ext cx="10692960" cy="4824632"/>
          </a:xfrm>
        </p:spPr>
      </p:pic>
    </p:spTree>
    <p:extLst>
      <p:ext uri="{BB962C8B-B14F-4D97-AF65-F5344CB8AC3E}">
        <p14:creationId xmlns:p14="http://schemas.microsoft.com/office/powerpoint/2010/main" val="15567203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966497"/>
            <a:ext cx="9603275" cy="1049235"/>
          </a:xfrm>
        </p:spPr>
        <p:txBody>
          <a:bodyPr/>
          <a:lstStyle/>
          <a:p>
            <a:pPr algn="ctr"/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2290052"/>
            <a:ext cx="960327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 smtClean="0"/>
              <a:t>Sesi</a:t>
            </a:r>
            <a:r>
              <a:rPr lang="en-US" sz="3600" dirty="0" smtClean="0"/>
              <a:t> </a:t>
            </a:r>
            <a:r>
              <a:rPr lang="en-US" sz="3600" dirty="0" err="1"/>
              <a:t>B</a:t>
            </a:r>
            <a:r>
              <a:rPr lang="en-US" sz="3600" dirty="0" err="1" smtClean="0"/>
              <a:t>ertanya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2315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704101" cy="4084622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multinasional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negri</a:t>
            </a:r>
            <a:r>
              <a:rPr lang="en-US" dirty="0"/>
              <a:t> </a:t>
            </a:r>
            <a:r>
              <a:rPr lang="en-US" dirty="0" err="1"/>
              <a:t>berlandaskan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/>
              <a:t>penentuan</a:t>
            </a:r>
            <a:r>
              <a:rPr lang="en-US" dirty="0"/>
              <a:t> di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smtClean="0"/>
              <a:t>domestic.</a:t>
            </a:r>
            <a:endParaRPr lang="en-US" dirty="0"/>
          </a:p>
          <a:p>
            <a:pPr algn="just"/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dicermati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Harga</a:t>
            </a:r>
            <a:r>
              <a:rPr lang="en-US" dirty="0"/>
              <a:t> di </a:t>
            </a:r>
            <a:r>
              <a:rPr lang="en-US" dirty="0" err="1"/>
              <a:t>belahan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beragam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dipasar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negri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domestic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Segmentasi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seginifikan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negri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menonjol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di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lini</a:t>
            </a:r>
            <a:r>
              <a:rPr lang="en-US" dirty="0"/>
              <a:t> pasar</a:t>
            </a:r>
          </a:p>
        </p:txBody>
      </p:sp>
    </p:spTree>
    <p:extLst>
      <p:ext uri="{BB962C8B-B14F-4D97-AF65-F5344CB8AC3E}">
        <p14:creationId xmlns:p14="http://schemas.microsoft.com/office/powerpoint/2010/main" val="146745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PERMINTAAN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4168223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negri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.  </a:t>
            </a:r>
            <a:r>
              <a:rPr lang="en-US" dirty="0" err="1"/>
              <a:t>Adapun</a:t>
            </a:r>
            <a:r>
              <a:rPr lang="en-US" dirty="0"/>
              <a:t> 3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 smtClean="0"/>
              <a:t>pabrikasi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Perusahaan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mengahadapi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pasarnya</a:t>
            </a:r>
            <a:r>
              <a:rPr lang="en-US" dirty="0"/>
              <a:t>.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, </a:t>
            </a:r>
            <a:r>
              <a:rPr lang="en-US" dirty="0" err="1"/>
              <a:t>selera</a:t>
            </a:r>
            <a:r>
              <a:rPr lang="en-US" dirty="0"/>
              <a:t>, </a:t>
            </a:r>
            <a:r>
              <a:rPr lang="en-US" dirty="0" err="1"/>
              <a:t>kebiasaan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en-US" dirty="0" smtClean="0"/>
          </a:p>
          <a:p>
            <a:pPr algn="just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451577" y="4414662"/>
            <a:ext cx="9603275" cy="13061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15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Kompetisi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identik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menyikapi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para </a:t>
            </a:r>
            <a:r>
              <a:rPr lang="en-US" dirty="0" err="1"/>
              <a:t>pesaing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pesaing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kian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china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pasarnya</a:t>
            </a:r>
            <a:r>
              <a:rPr lang="en-US" dirty="0"/>
              <a:t> di </a:t>
            </a:r>
            <a:r>
              <a:rPr lang="en-US" dirty="0" err="1"/>
              <a:t>asia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3355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pemerintah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7868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kenaikkan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 smtClean="0"/>
              <a:t>pemerintah</a:t>
            </a:r>
            <a:r>
              <a:rPr lang="en-US" dirty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kenaikkan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inflasi</a:t>
            </a:r>
            <a:endParaRPr lang="en-US" dirty="0"/>
          </a:p>
          <a:p>
            <a:pPr algn="just"/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terseleksi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strategic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sensitive.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diawasi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8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8462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Inflasi</a:t>
            </a:r>
            <a:r>
              <a:rPr lang="en-US" dirty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/>
              <a:t>penyusaian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bertahap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diharuskan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melonjaknya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ditutupi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kenaikkan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.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marjin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usahanya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terlindung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endParaRPr lang="en-US" dirty="0" smtClean="0"/>
          </a:p>
          <a:p>
            <a:pPr algn="just"/>
            <a:r>
              <a:rPr lang="en-US" dirty="0" smtClean="0"/>
              <a:t>Ada </a:t>
            </a:r>
            <a:r>
              <a:rPr lang="en-US" dirty="0" err="1"/>
              <a:t>beberapa</a:t>
            </a:r>
            <a:r>
              <a:rPr lang="en-US" dirty="0"/>
              <a:t> strategy </a:t>
            </a:r>
            <a:r>
              <a:rPr lang="en-US" dirty="0" err="1"/>
              <a:t>pemasar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inflasi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err="1"/>
              <a:t>Pemasar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sesegera</a:t>
            </a:r>
            <a:r>
              <a:rPr lang="en-US" dirty="0"/>
              <a:t> </a:t>
            </a:r>
            <a:r>
              <a:rPr lang="en-US" dirty="0" err="1"/>
              <a:t>mungkin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dimodifikasi</a:t>
            </a:r>
            <a:r>
              <a:rPr lang="en-US" dirty="0"/>
              <a:t> </a:t>
            </a:r>
            <a:r>
              <a:rPr lang="en-US" dirty="0" err="1"/>
              <a:t>sehingaa</a:t>
            </a:r>
            <a:r>
              <a:rPr lang="en-US" dirty="0"/>
              <a:t> </a:t>
            </a:r>
            <a:r>
              <a:rPr lang="en-US" dirty="0" err="1"/>
              <a:t>mengurangkan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harganya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terjangkau</a:t>
            </a:r>
            <a:r>
              <a:rPr lang="en-US" dirty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Pemasar</a:t>
            </a:r>
            <a:r>
              <a:rPr lang="en-US" dirty="0"/>
              <a:t> </a:t>
            </a:r>
            <a:r>
              <a:rPr lang="en-US" dirty="0" err="1"/>
              <a:t>menjauhkan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pelemahan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mengumumkan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menguat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05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SALURAN DISTRIBUSI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para </a:t>
            </a:r>
            <a:r>
              <a:rPr lang="en-US" dirty="0" err="1"/>
              <a:t>konsumen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/>
              <a:t>distribusi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 smtClean="0"/>
              <a:t>berbeda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. Perusahaan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terpaksa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dibutuhkannya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703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1476</TotalTime>
  <Words>1871</Words>
  <Application>Microsoft Office PowerPoint</Application>
  <PresentationFormat>Widescreen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Gill Sans MT</vt:lpstr>
      <vt:lpstr>Gallery</vt:lpstr>
      <vt:lpstr>PENENTUAN HARGA DALAM PEMASARAN INTERNASIONAL II: PENENTUAN HARGA PASAR LUAR NEGRI DAN HARGA TRANSFER</vt:lpstr>
      <vt:lpstr>Pemasaran global dr. zulfikar se.,m.si</vt:lpstr>
      <vt:lpstr>PEMBAHASAN LATAR BELAKANG</vt:lpstr>
      <vt:lpstr>Determinan penentuan harga di pasar luar negri</vt:lpstr>
      <vt:lpstr>Biaya dan PERMINTAAN</vt:lpstr>
      <vt:lpstr>Kompetisi</vt:lpstr>
      <vt:lpstr>pemerintah</vt:lpstr>
      <vt:lpstr>inflasi</vt:lpstr>
      <vt:lpstr>SALURAN DISTRIBUSI</vt:lpstr>
      <vt:lpstr>Penentuan harga transfer dalam pemasaran internasional</vt:lpstr>
      <vt:lpstr>Pengaruh atas keputusan Penentuan Harga Transfer </vt:lpstr>
      <vt:lpstr>DiseNTRALIsASI DAN PUSAT LABA</vt:lpstr>
      <vt:lpstr>APLIKASI HARGA TRANSFER UNTUK MENCAPAI TUJUAN KORPORAT </vt:lpstr>
      <vt:lpstr>TANTANGAN PENENTUAN HARGA TRANSFER </vt:lpstr>
      <vt:lpstr>FAKTOR YANG MEMPENGARUHI PENENTUAN HARGA TRANSFER </vt:lpstr>
      <vt:lpstr>METODE PENENTUAN HARGA TRANSFER </vt:lpstr>
      <vt:lpstr>Divisi produk ke divisi internasional</vt:lpstr>
      <vt:lpstr>Divisi internasional kepada anak perubahan luar negeri </vt:lpstr>
      <vt:lpstr>Penentuan harga transfer untuk anak perusahaan luar negeri yang dimiliki seluruhnya dan sebagian</vt:lpstr>
      <vt:lpstr>Koordinasi penentuan harga</vt:lpstr>
      <vt:lpstr>Pasar abu-abu dan penentuan harga</vt:lpstr>
      <vt:lpstr>Banting harga dan jenis banting harga</vt:lpstr>
      <vt:lpstr>Imbal dagang</vt:lpstr>
      <vt:lpstr>Tipe imbal dagang</vt:lpstr>
      <vt:lpstr>Tukar-menukar</vt:lpstr>
      <vt:lpstr>Imbal beli dan pengimbang</vt:lpstr>
      <vt:lpstr>PERJANJIAN KLIRING dan Dagang kompensasi </vt:lpstr>
      <vt:lpstr>PERDAGANGAN ALIH dan TUKAR GULING UTANG  </vt:lpstr>
      <vt:lpstr>KEUNGULAN IMBAL DAGANG </vt:lpstr>
      <vt:lpstr>KELEMAHAN IMBAL DAGANG</vt:lpstr>
      <vt:lpstr>Contoh kasus</vt:lpstr>
      <vt:lpstr>PowerPoint Presentation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PENENTUAN HARGA DALAM PEMASARAN INTERNASIONAL II: PENENTUAN HARGA PASAR LUAR NEGRI DAN HARGA TRANSFER</dc:title>
  <dc:creator>alif akbar</dc:creator>
  <cp:lastModifiedBy>Zack</cp:lastModifiedBy>
  <cp:revision>80</cp:revision>
  <dcterms:created xsi:type="dcterms:W3CDTF">2020-06-23T11:06:13Z</dcterms:created>
  <dcterms:modified xsi:type="dcterms:W3CDTF">2020-07-10T15:18:56Z</dcterms:modified>
</cp:coreProperties>
</file>