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81" r:id="rId6"/>
    <p:sldId id="284" r:id="rId7"/>
    <p:sldId id="278" r:id="rId8"/>
    <p:sldId id="267" r:id="rId9"/>
    <p:sldId id="269" r:id="rId10"/>
    <p:sldId id="270" r:id="rId11"/>
    <p:sldId id="268" r:id="rId12"/>
    <p:sldId id="263" r:id="rId13"/>
    <p:sldId id="259" r:id="rId14"/>
    <p:sldId id="260" r:id="rId15"/>
    <p:sldId id="261" r:id="rId16"/>
    <p:sldId id="262" r:id="rId17"/>
    <p:sldId id="264" r:id="rId18"/>
    <p:sldId id="265" r:id="rId19"/>
    <p:sldId id="266" r:id="rId20"/>
    <p:sldId id="271" r:id="rId21"/>
    <p:sldId id="272" r:id="rId22"/>
    <p:sldId id="273" r:id="rId23"/>
    <p:sldId id="274" r:id="rId24"/>
    <p:sldId id="275" r:id="rId25"/>
    <p:sldId id="276" r:id="rId26"/>
    <p:sldId id="283" r:id="rId27"/>
    <p:sldId id="282" r:id="rId28"/>
    <p:sldId id="277" r:id="rId2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CFEB"/>
    <a:srgbClr val="94AEDC"/>
    <a:srgbClr val="FFFFFF"/>
    <a:srgbClr val="3A66B4"/>
    <a:srgbClr val="AABFE4"/>
    <a:srgbClr val="305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36B4-2CA4-4590-A67C-BE84E74840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A6ED3A17-F6B6-4777-9B3E-6C467B2E74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1AA2A3B5-3E18-413F-AA71-726718F94470}"/>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5" name="Footer Placeholder 4">
            <a:extLst>
              <a:ext uri="{FF2B5EF4-FFF2-40B4-BE49-F238E27FC236}">
                <a16:creationId xmlns:a16="http://schemas.microsoft.com/office/drawing/2014/main" id="{E5CA940D-049A-419E-986D-06E2AA11D8C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EC3BA625-5CB7-4FD5-BC70-DD819969E6FC}"/>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93989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83AFE-C948-4FF7-A378-4F35489BD6A9}"/>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A8F6EAE7-B036-4A3E-9D27-AD727BFDB9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F1681AC-8A9F-4B8E-B2FA-C3E3AB5058D8}"/>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5" name="Footer Placeholder 4">
            <a:extLst>
              <a:ext uri="{FF2B5EF4-FFF2-40B4-BE49-F238E27FC236}">
                <a16:creationId xmlns:a16="http://schemas.microsoft.com/office/drawing/2014/main" id="{91624C24-03C5-4C72-B20B-DFDE8EE71F26}"/>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8DAB7862-6A3D-4C92-BD13-F3C0D8F4D103}"/>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73952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A335A1-87E9-4FE1-8650-D152343657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36501D2B-CAD2-40D8-AC3F-F74ED2F17D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6DD43C2A-1EB2-4873-9D76-BBC9DFF19286}"/>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5" name="Footer Placeholder 4">
            <a:extLst>
              <a:ext uri="{FF2B5EF4-FFF2-40B4-BE49-F238E27FC236}">
                <a16:creationId xmlns:a16="http://schemas.microsoft.com/office/drawing/2014/main" id="{D09C1AB6-2A01-49A4-95C9-ABC2B5CA2B5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64EEE572-12EE-4DB0-83CA-D01C9E543E6F}"/>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84293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71A8F-9E97-4DD7-B6D6-73FDEF29C9BB}"/>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21C45BFE-796A-47D5-88DB-CAD55FB359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D8A2614C-F579-4677-874C-83D90FC284E4}"/>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5" name="Footer Placeholder 4">
            <a:extLst>
              <a:ext uri="{FF2B5EF4-FFF2-40B4-BE49-F238E27FC236}">
                <a16:creationId xmlns:a16="http://schemas.microsoft.com/office/drawing/2014/main" id="{DFCE49E2-DA27-46E9-AA7D-37E5398C5FEC}"/>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0D38F2F2-A086-4DAE-BDE2-A4250DD6497A}"/>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277448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A7383-2523-4652-8383-054BB4E5DB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F8083313-E8E6-47FB-88AE-3E00E12547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2088CC-8E78-4A0E-B579-9D035371A1E3}"/>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5" name="Footer Placeholder 4">
            <a:extLst>
              <a:ext uri="{FF2B5EF4-FFF2-40B4-BE49-F238E27FC236}">
                <a16:creationId xmlns:a16="http://schemas.microsoft.com/office/drawing/2014/main" id="{66027923-F5F3-4B32-A864-2AB2789DCDB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0242B1BE-D9C5-40F5-9696-C3B7F96E6A0E}"/>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2898348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12356-0C61-4C76-9D2F-E75DCBF2AB05}"/>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CB30CAF7-0A47-46B2-B2CF-3C2C98B02B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578609BC-97A7-43A7-8F46-0B5A97464D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63E6D535-25A3-406B-AFA6-C075558439C1}"/>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6" name="Footer Placeholder 5">
            <a:extLst>
              <a:ext uri="{FF2B5EF4-FFF2-40B4-BE49-F238E27FC236}">
                <a16:creationId xmlns:a16="http://schemas.microsoft.com/office/drawing/2014/main" id="{4377E3B8-611F-499A-B64E-6E0BD9231666}"/>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EA36FAA4-95D6-441B-8C9F-9E1BC9A00106}"/>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145769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D362-52B7-4FE9-8FED-152B7C7BC8A0}"/>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20F91506-364D-4DA4-AB92-686B539B11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B6C9F8-D2FD-4850-96BE-F434565EBC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D0B1A54F-96A2-48DD-AC66-23B5C012A2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C352E9-D809-4807-A9C1-EA3E74BCDB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15E74B10-16BB-4089-9A5D-B37361B8064B}"/>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8" name="Footer Placeholder 7">
            <a:extLst>
              <a:ext uri="{FF2B5EF4-FFF2-40B4-BE49-F238E27FC236}">
                <a16:creationId xmlns:a16="http://schemas.microsoft.com/office/drawing/2014/main" id="{5476BF1E-BB36-415F-99A8-4D6E04F0CBE0}"/>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7D899599-2733-4647-BD04-FE13EB51239E}"/>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291724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18F55-9764-400C-A410-8E72B2A5BCFB}"/>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C4B28619-762E-4D53-B677-B24D7716847D}"/>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4" name="Footer Placeholder 3">
            <a:extLst>
              <a:ext uri="{FF2B5EF4-FFF2-40B4-BE49-F238E27FC236}">
                <a16:creationId xmlns:a16="http://schemas.microsoft.com/office/drawing/2014/main" id="{5F86C615-83AB-4647-AE12-227302591FF9}"/>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0600F05C-22E7-40D1-9D56-7DAF2C546F4F}"/>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2376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F7B0F6-9B7E-49B1-B77F-B389D15445C7}"/>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3" name="Footer Placeholder 2">
            <a:extLst>
              <a:ext uri="{FF2B5EF4-FFF2-40B4-BE49-F238E27FC236}">
                <a16:creationId xmlns:a16="http://schemas.microsoft.com/office/drawing/2014/main" id="{2D1C6F69-E993-48D0-A759-9F50B9461EEB}"/>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9D9A8488-85D9-490F-B6AE-5AAC73277684}"/>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20662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A5A1B-9195-4A94-8CD0-6D4D39D686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6F1BF489-FD90-48B2-A43C-FA9652470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BEF736D3-B6A0-452E-B48D-7DB7B7CFF5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F18470-9671-4A35-B6C7-9F1EB8087DE8}"/>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6" name="Footer Placeholder 5">
            <a:extLst>
              <a:ext uri="{FF2B5EF4-FFF2-40B4-BE49-F238E27FC236}">
                <a16:creationId xmlns:a16="http://schemas.microsoft.com/office/drawing/2014/main" id="{C5AE1303-EE31-44E4-BABF-4A9EEF8FA0F9}"/>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901393E4-2A93-45F4-BC14-21B7F51C901C}"/>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1390129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1E8A9-E844-423A-A522-E9B093167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E60B7D5C-126C-47B8-B450-2E9BECEDC9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6C9526BD-39BC-44EE-B4BC-A6985CB15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A7E8A0-1C36-4081-8467-637C38E942E4}"/>
              </a:ext>
            </a:extLst>
          </p:cNvPr>
          <p:cNvSpPr>
            <a:spLocks noGrp="1"/>
          </p:cNvSpPr>
          <p:nvPr>
            <p:ph type="dt" sz="half" idx="10"/>
          </p:nvPr>
        </p:nvSpPr>
        <p:spPr/>
        <p:txBody>
          <a:bodyPr/>
          <a:lstStyle/>
          <a:p>
            <a:fld id="{AEDDE470-9BE2-4182-A43C-A72E025DD7D6}" type="datetimeFigureOut">
              <a:rPr lang="id-ID" smtClean="0"/>
              <a:t>09/07/2020</a:t>
            </a:fld>
            <a:endParaRPr lang="id-ID"/>
          </a:p>
        </p:txBody>
      </p:sp>
      <p:sp>
        <p:nvSpPr>
          <p:cNvPr id="6" name="Footer Placeholder 5">
            <a:extLst>
              <a:ext uri="{FF2B5EF4-FFF2-40B4-BE49-F238E27FC236}">
                <a16:creationId xmlns:a16="http://schemas.microsoft.com/office/drawing/2014/main" id="{10D8B3A4-4399-4B7B-BFE0-85E4E46207F7}"/>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EA5AD8B4-26CA-4407-A2E8-BFB0177302F0}"/>
              </a:ext>
            </a:extLst>
          </p:cNvPr>
          <p:cNvSpPr>
            <a:spLocks noGrp="1"/>
          </p:cNvSpPr>
          <p:nvPr>
            <p:ph type="sldNum" sz="quarter" idx="12"/>
          </p:nvPr>
        </p:nvSpPr>
        <p:spPr/>
        <p:txBody>
          <a:bodyPr/>
          <a:lstStyle/>
          <a:p>
            <a:fld id="{12B2AFC4-0B04-44A7-A9F9-D977C8382CB6}" type="slidenum">
              <a:rPr lang="id-ID" smtClean="0"/>
              <a:t>‹#›</a:t>
            </a:fld>
            <a:endParaRPr lang="id-ID"/>
          </a:p>
        </p:txBody>
      </p:sp>
    </p:spTree>
    <p:extLst>
      <p:ext uri="{BB962C8B-B14F-4D97-AF65-F5344CB8AC3E}">
        <p14:creationId xmlns:p14="http://schemas.microsoft.com/office/powerpoint/2010/main" val="30100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5BCE1D-9C64-4E18-BE3A-D720688CC9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EFAB20C1-B176-40AB-B153-379C145F85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AD6A2434-C998-48DA-9DD4-A0FA3BB9F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DE470-9BE2-4182-A43C-A72E025DD7D6}" type="datetimeFigureOut">
              <a:rPr lang="id-ID" smtClean="0"/>
              <a:t>09/07/2020</a:t>
            </a:fld>
            <a:endParaRPr lang="id-ID"/>
          </a:p>
        </p:txBody>
      </p:sp>
      <p:sp>
        <p:nvSpPr>
          <p:cNvPr id="5" name="Footer Placeholder 4">
            <a:extLst>
              <a:ext uri="{FF2B5EF4-FFF2-40B4-BE49-F238E27FC236}">
                <a16:creationId xmlns:a16="http://schemas.microsoft.com/office/drawing/2014/main" id="{07134F76-AAC4-40E4-BFEF-4D1ACC465E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30CC673C-B3C3-4117-B2B2-7D4BF7C5A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2AFC4-0B04-44A7-A9F9-D977C8382CB6}" type="slidenum">
              <a:rPr lang="id-ID" smtClean="0"/>
              <a:t>‹#›</a:t>
            </a:fld>
            <a:endParaRPr lang="id-ID"/>
          </a:p>
        </p:txBody>
      </p:sp>
    </p:spTree>
    <p:extLst>
      <p:ext uri="{BB962C8B-B14F-4D97-AF65-F5344CB8AC3E}">
        <p14:creationId xmlns:p14="http://schemas.microsoft.com/office/powerpoint/2010/main" val="3702285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d.wikipedia.org/wiki/Germain_Grisez"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Parallelogram 3">
            <a:extLst>
              <a:ext uri="{FF2B5EF4-FFF2-40B4-BE49-F238E27FC236}">
                <a16:creationId xmlns:a16="http://schemas.microsoft.com/office/drawing/2014/main" id="{F37047BA-AC0B-4DA7-8D9D-830C0F918487}"/>
              </a:ext>
            </a:extLst>
          </p:cNvPr>
          <p:cNvSpPr/>
          <p:nvPr/>
        </p:nvSpPr>
        <p:spPr>
          <a:xfrm>
            <a:off x="2009335" y="2817055"/>
            <a:ext cx="8173329" cy="1223889"/>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a:solidFill>
                  <a:schemeClr val="tx1"/>
                </a:solidFill>
                <a:latin typeface="Comic Sans MS" panose="030F0702030302020204" pitchFamily="66" charset="0"/>
              </a:rPr>
              <a:t>MORALITAS KATOLIK SEBAGAI PERWUJUDAN IMAN DI DALAM KEHIDUPAN BERMASYARAKAT</a:t>
            </a:r>
          </a:p>
        </p:txBody>
      </p:sp>
      <p:sp>
        <p:nvSpPr>
          <p:cNvPr id="5" name="Rectangle 4">
            <a:extLst>
              <a:ext uri="{FF2B5EF4-FFF2-40B4-BE49-F238E27FC236}">
                <a16:creationId xmlns:a16="http://schemas.microsoft.com/office/drawing/2014/main" id="{8AC85444-C4C4-43A8-8FC6-74A8645450C6}"/>
              </a:ext>
            </a:extLst>
          </p:cNvPr>
          <p:cNvSpPr/>
          <p:nvPr/>
        </p:nvSpPr>
        <p:spPr>
          <a:xfrm>
            <a:off x="11927059" y="0"/>
            <a:ext cx="264941"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Rounded Corners 5">
            <a:extLst>
              <a:ext uri="{FF2B5EF4-FFF2-40B4-BE49-F238E27FC236}">
                <a16:creationId xmlns:a16="http://schemas.microsoft.com/office/drawing/2014/main" id="{5F210E69-73BA-4CD4-A049-6CD8FF342906}"/>
              </a:ext>
            </a:extLst>
          </p:cNvPr>
          <p:cNvSpPr/>
          <p:nvPr/>
        </p:nvSpPr>
        <p:spPr>
          <a:xfrm>
            <a:off x="11408898" y="3091374"/>
            <a:ext cx="783102" cy="675249"/>
          </a:xfrm>
          <a:prstGeom prst="round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ln w="0"/>
              <a:solidFill>
                <a:schemeClr val="tx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6BD7B268-AA27-4030-B26F-B1106B69227B}"/>
              </a:ext>
            </a:extLst>
          </p:cNvPr>
          <p:cNvSpPr/>
          <p:nvPr/>
        </p:nvSpPr>
        <p:spPr>
          <a:xfrm>
            <a:off x="4170191" y="4332849"/>
            <a:ext cx="3851618" cy="4220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rPr>
              <a:t>MKDU Pendidikan Agama Katolik</a:t>
            </a:r>
          </a:p>
        </p:txBody>
      </p:sp>
    </p:spTree>
    <p:extLst>
      <p:ext uri="{BB962C8B-B14F-4D97-AF65-F5344CB8AC3E}">
        <p14:creationId xmlns:p14="http://schemas.microsoft.com/office/powerpoint/2010/main" val="596712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D0E5EA75-A27E-4575-B47E-C713EE74C6AA}"/>
              </a:ext>
            </a:extLst>
          </p:cNvPr>
          <p:cNvSpPr/>
          <p:nvPr/>
        </p:nvSpPr>
        <p:spPr>
          <a:xfrm>
            <a:off x="2881532" y="1800665"/>
            <a:ext cx="6428935" cy="36857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40A63F2-5CC4-4D65-8271-357B030AB884}"/>
              </a:ext>
            </a:extLst>
          </p:cNvPr>
          <p:cNvSpPr/>
          <p:nvPr/>
        </p:nvSpPr>
        <p:spPr>
          <a:xfrm>
            <a:off x="2784232" y="1684608"/>
            <a:ext cx="6428935" cy="368573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0"/>
              </a:spcAft>
            </a:pPr>
            <a:r>
              <a:rPr kumimoji="0" lang="id-ID" sz="1800" b="0" i="0" u="none" strike="noStrike" kern="1200" cap="none" spc="0" normalizeH="0" baseline="0" noProof="0" dirty="0">
                <a:ln>
                  <a:noFill/>
                </a:ln>
                <a:solidFill>
                  <a:schemeClr val="tx1"/>
                </a:solidFill>
                <a:effectLst/>
                <a:uLnTx/>
                <a:uFillTx/>
                <a:latin typeface="Comic Sans MS" panose="030F0702030302020204" pitchFamily="66" charset="0"/>
                <a:ea typeface="Calibri" panose="020F0502020204030204" pitchFamily="34" charset="0"/>
                <a:cs typeface="Times New Roman" panose="02020603050405020304" pitchFamily="18" charset="0"/>
              </a:rPr>
              <a:t>	</a:t>
            </a:r>
            <a:r>
              <a:rPr lang="id-ID" sz="20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Kehidupan bermasyarakat pasti membutuhkan orang lain kehidupan bermasyarakat itu saling mempengaruhi satu sama lain untuk dapat menjalin relasi atau bersosialisasi satu sama lain.</a:t>
            </a:r>
            <a:endParaRPr kumimoji="0" lang="id-ID" sz="2000" b="0" i="0" u="none" strike="noStrike" kern="1200" cap="none" spc="0" normalizeH="0" baseline="0" noProof="0" dirty="0">
              <a:ln>
                <a:noFill/>
              </a:ln>
              <a:solidFill>
                <a:schemeClr val="tx1"/>
              </a:solidFill>
              <a:effectLst/>
              <a:uLnTx/>
              <a:uFillTx/>
              <a:latin typeface="Comic Sans MS" panose="030F0702030302020204" pitchFamily="66" charset="0"/>
              <a:ea typeface="Calibri" panose="020F0502020204030204" pitchFamily="34" charset="0"/>
            </a:endParaRPr>
          </a:p>
        </p:txBody>
      </p:sp>
      <p:sp>
        <p:nvSpPr>
          <p:cNvPr id="5" name="Rectangle 4">
            <a:extLst>
              <a:ext uri="{FF2B5EF4-FFF2-40B4-BE49-F238E27FC236}">
                <a16:creationId xmlns:a16="http://schemas.microsoft.com/office/drawing/2014/main" id="{95B7008C-6E21-409E-88F8-461C1AC4F967}"/>
              </a:ext>
            </a:extLst>
          </p:cNvPr>
          <p:cNvSpPr/>
          <p:nvPr/>
        </p:nvSpPr>
        <p:spPr>
          <a:xfrm>
            <a:off x="1969478" y="731524"/>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F714640-9B4B-41BF-B8CD-F03D1FFD7F59}"/>
              </a:ext>
            </a:extLst>
          </p:cNvPr>
          <p:cNvSpPr/>
          <p:nvPr/>
        </p:nvSpPr>
        <p:spPr>
          <a:xfrm>
            <a:off x="2104879" y="1308295"/>
            <a:ext cx="4242911"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d-ID"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HIDUP BERMASYARAKAT</a:t>
            </a:r>
          </a:p>
        </p:txBody>
      </p:sp>
      <p:sp>
        <p:nvSpPr>
          <p:cNvPr id="7" name="Rectangle 6">
            <a:extLst>
              <a:ext uri="{FF2B5EF4-FFF2-40B4-BE49-F238E27FC236}">
                <a16:creationId xmlns:a16="http://schemas.microsoft.com/office/drawing/2014/main" id="{CF4C6396-E7DB-4D76-8028-53D7904E6FD9}"/>
              </a:ext>
            </a:extLst>
          </p:cNvPr>
          <p:cNvSpPr/>
          <p:nvPr/>
        </p:nvSpPr>
        <p:spPr>
          <a:xfrm>
            <a:off x="2208626" y="745592"/>
            <a:ext cx="2546252" cy="492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PENGERTIAN</a:t>
            </a:r>
          </a:p>
        </p:txBody>
      </p:sp>
      <p:sp>
        <p:nvSpPr>
          <p:cNvPr id="9" name="Rectangle 8">
            <a:extLst>
              <a:ext uri="{FF2B5EF4-FFF2-40B4-BE49-F238E27FC236}">
                <a16:creationId xmlns:a16="http://schemas.microsoft.com/office/drawing/2014/main" id="{4E2ED1D5-C309-466D-BF25-2101A0372BF4}"/>
              </a:ext>
            </a:extLst>
          </p:cNvPr>
          <p:cNvSpPr/>
          <p:nvPr/>
        </p:nvSpPr>
        <p:spPr>
          <a:xfrm>
            <a:off x="-34817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Pengertian TOLERANSI adalah: Arti, Ciri, Tujuan, dan Contoh Toleransi">
            <a:extLst>
              <a:ext uri="{FF2B5EF4-FFF2-40B4-BE49-F238E27FC236}">
                <a16:creationId xmlns:a16="http://schemas.microsoft.com/office/drawing/2014/main" id="{10C02D09-3AB3-4089-ACD3-08C7FD9D9F9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825" r="16916"/>
          <a:stretch/>
        </p:blipFill>
        <p:spPr bwMode="auto">
          <a:xfrm>
            <a:off x="371060" y="699215"/>
            <a:ext cx="1529152" cy="1228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136803"/>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708DB671-03A6-4274-B9D1-EC6483C1F860}"/>
              </a:ext>
            </a:extLst>
          </p:cNvPr>
          <p:cNvSpPr/>
          <p:nvPr/>
        </p:nvSpPr>
        <p:spPr>
          <a:xfrm>
            <a:off x="2266126" y="3882887"/>
            <a:ext cx="2504660" cy="233130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a:latin typeface="Comic Sans MS" panose="030F0702030302020204" pitchFamily="66" charset="0"/>
              </a:rPr>
              <a:t>Kitab Suci</a:t>
            </a:r>
          </a:p>
          <a:p>
            <a:pPr algn="ctr"/>
            <a:endParaRPr lang="id-ID" dirty="0">
              <a:latin typeface="Comic Sans MS" panose="030F0702030302020204" pitchFamily="66" charset="0"/>
            </a:endParaRPr>
          </a:p>
          <a:p>
            <a:pPr algn="ctr"/>
            <a:r>
              <a:rPr lang="id-ID" sz="1400" dirty="0">
                <a:latin typeface="Comic Sans MS" panose="030F0702030302020204" pitchFamily="66" charset="0"/>
              </a:rPr>
              <a:t>Kej 1: 26-27</a:t>
            </a:r>
          </a:p>
          <a:p>
            <a:pPr algn="ctr"/>
            <a:r>
              <a:rPr lang="id-ID" sz="1400" dirty="0">
                <a:latin typeface="Comic Sans MS" panose="030F0702030302020204" pitchFamily="66" charset="0"/>
              </a:rPr>
              <a:t>Mzm 8: 4-6</a:t>
            </a:r>
          </a:p>
          <a:p>
            <a:pPr algn="ctr"/>
            <a:r>
              <a:rPr lang="id-ID" sz="1400" dirty="0">
                <a:latin typeface="Comic Sans MS" panose="030F0702030302020204" pitchFamily="66" charset="0"/>
              </a:rPr>
              <a:t>Kolose 2: 9</a:t>
            </a:r>
          </a:p>
          <a:p>
            <a:pPr algn="ctr"/>
            <a:endParaRPr lang="id-ID" dirty="0">
              <a:latin typeface="Comic Sans MS" panose="030F0702030302020204" pitchFamily="66" charset="0"/>
            </a:endParaRPr>
          </a:p>
        </p:txBody>
      </p:sp>
      <p:sp>
        <p:nvSpPr>
          <p:cNvPr id="4" name="Rectangle: Rounded Corners 3">
            <a:extLst>
              <a:ext uri="{FF2B5EF4-FFF2-40B4-BE49-F238E27FC236}">
                <a16:creationId xmlns:a16="http://schemas.microsoft.com/office/drawing/2014/main" id="{973D453D-692F-49E0-BB44-E491555FC4C9}"/>
              </a:ext>
            </a:extLst>
          </p:cNvPr>
          <p:cNvSpPr/>
          <p:nvPr/>
        </p:nvSpPr>
        <p:spPr>
          <a:xfrm>
            <a:off x="7288698" y="3882887"/>
            <a:ext cx="2504660" cy="23246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a:latin typeface="Comic Sans MS" panose="030F0702030302020204" pitchFamily="66" charset="0"/>
              </a:rPr>
              <a:t>Penalaran Moral</a:t>
            </a:r>
          </a:p>
          <a:p>
            <a:pPr algn="ctr"/>
            <a:endParaRPr lang="id-ID" dirty="0">
              <a:latin typeface="Comic Sans MS" panose="030F0702030302020204" pitchFamily="66" charset="0"/>
            </a:endParaRPr>
          </a:p>
          <a:p>
            <a:pPr algn="ctr"/>
            <a:r>
              <a:rPr lang="id-ID" sz="1200" dirty="0">
                <a:solidFill>
                  <a:schemeClr val="tx1"/>
                </a:solidFill>
                <a:latin typeface="Comic Sans MS" panose="030F0702030302020204" pitchFamily="66" charset="0"/>
              </a:rPr>
              <a:t>K</a:t>
            </a:r>
            <a:r>
              <a:rPr lang="id-ID" sz="1200" b="0" i="0" dirty="0">
                <a:solidFill>
                  <a:schemeClr val="tx1"/>
                </a:solidFill>
                <a:effectLst/>
                <a:latin typeface="Comic Sans MS" panose="030F0702030302020204" pitchFamily="66" charset="0"/>
              </a:rPr>
              <a:t>arakteristik seseorang yang menjadi pedoman dalam berprilaku. </a:t>
            </a:r>
            <a:r>
              <a:rPr lang="id-ID" sz="1200" dirty="0">
                <a:solidFill>
                  <a:schemeClr val="tx1"/>
                </a:solidFill>
                <a:latin typeface="Comic Sans MS" panose="030F0702030302020204" pitchFamily="66" charset="0"/>
              </a:rPr>
              <a:t>Contohnya dari k</a:t>
            </a:r>
            <a:r>
              <a:rPr lang="id-ID" sz="1200" b="0" i="0" dirty="0">
                <a:solidFill>
                  <a:schemeClr val="tx1"/>
                </a:solidFill>
                <a:effectLst/>
                <a:latin typeface="Comic Sans MS" panose="030F0702030302020204" pitchFamily="66" charset="0"/>
              </a:rPr>
              <a:t>arya teolog moral Katolik,  </a:t>
            </a:r>
            <a:r>
              <a:rPr lang="id-ID" sz="1200" b="0" i="0" u="none" strike="noStrike" dirty="0">
                <a:solidFill>
                  <a:schemeClr val="tx1"/>
                </a:solidFill>
                <a:effectLst/>
                <a:latin typeface="Comic Sans MS" panose="030F0702030302020204" pitchFamily="66" charset="0"/>
                <a:hlinkClick r:id="rId2" tooltip="Germain Grisez">
                  <a:extLst>
                    <a:ext uri="{A12FA001-AC4F-418D-AE19-62706E023703}">
                      <ahyp:hlinkClr xmlns:ahyp="http://schemas.microsoft.com/office/drawing/2018/hyperlinkcolor" val="tx"/>
                    </a:ext>
                  </a:extLst>
                </a:hlinkClick>
              </a:rPr>
              <a:t>Germain Grisez</a:t>
            </a:r>
            <a:r>
              <a:rPr lang="id-ID" sz="1200" b="0" i="0" u="none" strike="noStrike" dirty="0">
                <a:solidFill>
                  <a:schemeClr val="tx1"/>
                </a:solidFill>
                <a:effectLst/>
                <a:latin typeface="Comic Sans MS" panose="030F0702030302020204" pitchFamily="66" charset="0"/>
              </a:rPr>
              <a:t> (</a:t>
            </a:r>
            <a:r>
              <a:rPr lang="fi-FI" sz="1200" b="0" i="0" dirty="0">
                <a:solidFill>
                  <a:schemeClr val="tx1"/>
                </a:solidFill>
                <a:effectLst/>
                <a:latin typeface="Comic Sans MS" panose="030F0702030302020204" pitchFamily="66" charset="0"/>
              </a:rPr>
              <a:t>penulis buku </a:t>
            </a:r>
            <a:r>
              <a:rPr lang="fi-FI" sz="1200" b="0" i="1" dirty="0">
                <a:solidFill>
                  <a:schemeClr val="tx1"/>
                </a:solidFill>
                <a:effectLst/>
                <a:latin typeface="Comic Sans MS" panose="030F0702030302020204" pitchFamily="66" charset="0"/>
              </a:rPr>
              <a:t>Jalan Tuhan Yesus</a:t>
            </a:r>
            <a:r>
              <a:rPr lang="fi-FI" sz="1200" b="0" i="0" dirty="0">
                <a:solidFill>
                  <a:schemeClr val="tx1"/>
                </a:solidFill>
                <a:effectLst/>
                <a:latin typeface="Comic Sans MS" panose="030F0702030302020204" pitchFamily="66" charset="0"/>
              </a:rPr>
              <a:t>)</a:t>
            </a:r>
            <a:endParaRPr lang="id-ID" sz="1200" dirty="0">
              <a:solidFill>
                <a:schemeClr val="tx1"/>
              </a:solidFill>
              <a:latin typeface="Comic Sans MS" panose="030F0702030302020204" pitchFamily="66" charset="0"/>
            </a:endParaRPr>
          </a:p>
        </p:txBody>
      </p:sp>
      <p:sp>
        <p:nvSpPr>
          <p:cNvPr id="5" name="Rectangle: Rounded Corners 4">
            <a:extLst>
              <a:ext uri="{FF2B5EF4-FFF2-40B4-BE49-F238E27FC236}">
                <a16:creationId xmlns:a16="http://schemas.microsoft.com/office/drawing/2014/main" id="{288D0A34-2027-4860-9ECB-DC5852035221}"/>
              </a:ext>
            </a:extLst>
          </p:cNvPr>
          <p:cNvSpPr/>
          <p:nvPr/>
        </p:nvSpPr>
        <p:spPr>
          <a:xfrm>
            <a:off x="4770786" y="3889510"/>
            <a:ext cx="2504660" cy="232468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a:latin typeface="Comic Sans MS" panose="030F0702030302020204" pitchFamily="66" charset="0"/>
              </a:rPr>
              <a:t>Magisterium (Ajaran Gereja)</a:t>
            </a:r>
          </a:p>
          <a:p>
            <a:pPr algn="ctr"/>
            <a:endParaRPr lang="id-ID" sz="1400" dirty="0">
              <a:latin typeface="Comic Sans MS" panose="030F0702030302020204" pitchFamily="66" charset="0"/>
            </a:endParaRPr>
          </a:p>
          <a:p>
            <a:pPr marL="342900" indent="-342900" algn="ctr">
              <a:buFont typeface="+mj-lt"/>
              <a:buAutoNum type="arabicPeriod"/>
            </a:pPr>
            <a:r>
              <a:rPr lang="id-ID" sz="1200" dirty="0">
                <a:latin typeface="Comic Sans MS" panose="030F0702030302020204" pitchFamily="66" charset="0"/>
              </a:rPr>
              <a:t>Berbagai homili</a:t>
            </a:r>
          </a:p>
          <a:p>
            <a:pPr marL="342900" indent="-342900" algn="ctr">
              <a:buFont typeface="+mj-lt"/>
              <a:buAutoNum type="arabicPeriod"/>
            </a:pPr>
            <a:r>
              <a:rPr lang="id-ID" sz="1200" dirty="0">
                <a:latin typeface="Comic Sans MS" panose="030F0702030302020204" pitchFamily="66" charset="0"/>
              </a:rPr>
              <a:t>Surat dan Komentar mengenai Kitab Suci dari para Bapak Gereja</a:t>
            </a:r>
          </a:p>
          <a:p>
            <a:pPr marL="342900" indent="-342900" algn="ctr">
              <a:buFont typeface="+mj-lt"/>
              <a:buAutoNum type="arabicPeriod"/>
            </a:pPr>
            <a:r>
              <a:rPr lang="id-ID" sz="1200" dirty="0">
                <a:latin typeface="Comic Sans MS" panose="030F0702030302020204" pitchFamily="66" charset="0"/>
              </a:rPr>
              <a:t>Keputusan Magisterium dari Sri Paus dan para Uskup</a:t>
            </a:r>
          </a:p>
        </p:txBody>
      </p:sp>
      <p:sp>
        <p:nvSpPr>
          <p:cNvPr id="6" name="Arrow: Right 5">
            <a:extLst>
              <a:ext uri="{FF2B5EF4-FFF2-40B4-BE49-F238E27FC236}">
                <a16:creationId xmlns:a16="http://schemas.microsoft.com/office/drawing/2014/main" id="{97BD47DB-B7F0-44A9-B3A1-7F600B613C4C}"/>
              </a:ext>
            </a:extLst>
          </p:cNvPr>
          <p:cNvSpPr/>
          <p:nvPr/>
        </p:nvSpPr>
        <p:spPr>
          <a:xfrm>
            <a:off x="4446111" y="5445808"/>
            <a:ext cx="649357" cy="43732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Arrow: Right 6">
            <a:extLst>
              <a:ext uri="{FF2B5EF4-FFF2-40B4-BE49-F238E27FC236}">
                <a16:creationId xmlns:a16="http://schemas.microsoft.com/office/drawing/2014/main" id="{D8262114-0E55-4524-B911-51575886717C}"/>
              </a:ext>
            </a:extLst>
          </p:cNvPr>
          <p:cNvSpPr/>
          <p:nvPr/>
        </p:nvSpPr>
        <p:spPr>
          <a:xfrm>
            <a:off x="6950767" y="5452438"/>
            <a:ext cx="649357" cy="43732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Rounded Corners 7">
            <a:extLst>
              <a:ext uri="{FF2B5EF4-FFF2-40B4-BE49-F238E27FC236}">
                <a16:creationId xmlns:a16="http://schemas.microsoft.com/office/drawing/2014/main" id="{65D303B7-5FEB-4D3C-91E0-0F69F72AC663}"/>
              </a:ext>
            </a:extLst>
          </p:cNvPr>
          <p:cNvSpPr/>
          <p:nvPr/>
        </p:nvSpPr>
        <p:spPr>
          <a:xfrm>
            <a:off x="-56321" y="3239083"/>
            <a:ext cx="874644" cy="379828"/>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8">
            <a:extLst>
              <a:ext uri="{FF2B5EF4-FFF2-40B4-BE49-F238E27FC236}">
                <a16:creationId xmlns:a16="http://schemas.microsoft.com/office/drawing/2014/main" id="{3E2C9D0C-67C4-46A5-A8E7-B2D062BEB85A}"/>
              </a:ext>
            </a:extLst>
          </p:cNvPr>
          <p:cNvSpPr/>
          <p:nvPr/>
        </p:nvSpPr>
        <p:spPr>
          <a:xfrm>
            <a:off x="5015947" y="6520070"/>
            <a:ext cx="2160105" cy="33793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a:extLst>
              <a:ext uri="{FF2B5EF4-FFF2-40B4-BE49-F238E27FC236}">
                <a16:creationId xmlns:a16="http://schemas.microsoft.com/office/drawing/2014/main" id="{5E55BE08-0286-40F3-8EDC-E7FC3DF0A323}"/>
              </a:ext>
            </a:extLst>
          </p:cNvPr>
          <p:cNvSpPr/>
          <p:nvPr/>
        </p:nvSpPr>
        <p:spPr>
          <a:xfrm>
            <a:off x="397565" y="457197"/>
            <a:ext cx="11343861" cy="72887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tx1"/>
                </a:solidFill>
                <a:latin typeface="Comic Sans MS" panose="030F0702030302020204" pitchFamily="66" charset="0"/>
              </a:rPr>
              <a:t>SUMBER-SUMBER TEOLOGI MORAL KATOLIK</a:t>
            </a:r>
          </a:p>
        </p:txBody>
      </p:sp>
      <p:pic>
        <p:nvPicPr>
          <p:cNvPr id="5122" name="Picture 2" descr="Introduction to Moral Theology, 2nd Edition -">
            <a:extLst>
              <a:ext uri="{FF2B5EF4-FFF2-40B4-BE49-F238E27FC236}">
                <a16:creationId xmlns:a16="http://schemas.microsoft.com/office/drawing/2014/main" id="{2C29D856-B1BA-4C91-9441-DEF279F077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8998" b="39874"/>
          <a:stretch/>
        </p:blipFill>
        <p:spPr bwMode="auto">
          <a:xfrm>
            <a:off x="4594366" y="1491944"/>
            <a:ext cx="2857500" cy="1747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558189"/>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C1ACF2-B57D-4C04-9831-2AD5C2137F03}"/>
              </a:ext>
            </a:extLst>
          </p:cNvPr>
          <p:cNvSpPr/>
          <p:nvPr/>
        </p:nvSpPr>
        <p:spPr>
          <a:xfrm>
            <a:off x="0" y="471268"/>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latin typeface="Comic Sans MS" panose="030F0702030302020204" pitchFamily="66" charset="0"/>
              </a:rPr>
              <a:t>CARA HIDUP BERMASYARAKAT</a:t>
            </a:r>
          </a:p>
        </p:txBody>
      </p:sp>
      <p:sp>
        <p:nvSpPr>
          <p:cNvPr id="3" name="Isosceles Triangle 2">
            <a:extLst>
              <a:ext uri="{FF2B5EF4-FFF2-40B4-BE49-F238E27FC236}">
                <a16:creationId xmlns:a16="http://schemas.microsoft.com/office/drawing/2014/main" id="{0BA3B791-3F96-4EEF-9B7F-8EA2EF6B996C}"/>
              </a:ext>
            </a:extLst>
          </p:cNvPr>
          <p:cNvSpPr/>
          <p:nvPr/>
        </p:nvSpPr>
        <p:spPr>
          <a:xfrm>
            <a:off x="3359834" y="1645923"/>
            <a:ext cx="5472332" cy="455793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 name="Isosceles Triangle 3">
            <a:extLst>
              <a:ext uri="{FF2B5EF4-FFF2-40B4-BE49-F238E27FC236}">
                <a16:creationId xmlns:a16="http://schemas.microsoft.com/office/drawing/2014/main" id="{C2C44329-97B3-48EF-AAB6-398F4128F7DB}"/>
              </a:ext>
            </a:extLst>
          </p:cNvPr>
          <p:cNvSpPr/>
          <p:nvPr/>
        </p:nvSpPr>
        <p:spPr>
          <a:xfrm>
            <a:off x="3770143" y="1674059"/>
            <a:ext cx="4656406" cy="3847514"/>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Isosceles Triangle 4">
            <a:extLst>
              <a:ext uri="{FF2B5EF4-FFF2-40B4-BE49-F238E27FC236}">
                <a16:creationId xmlns:a16="http://schemas.microsoft.com/office/drawing/2014/main" id="{AE4139AB-FA78-4728-977D-9D16F3294D0D}"/>
              </a:ext>
            </a:extLst>
          </p:cNvPr>
          <p:cNvSpPr/>
          <p:nvPr/>
        </p:nvSpPr>
        <p:spPr>
          <a:xfrm>
            <a:off x="4163634" y="1674059"/>
            <a:ext cx="3864732" cy="3193367"/>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Isosceles Triangle 5">
            <a:extLst>
              <a:ext uri="{FF2B5EF4-FFF2-40B4-BE49-F238E27FC236}">
                <a16:creationId xmlns:a16="http://schemas.microsoft.com/office/drawing/2014/main" id="{A70EB13F-F656-4689-8E9A-C1DE81D6E1E8}"/>
              </a:ext>
            </a:extLst>
          </p:cNvPr>
          <p:cNvSpPr/>
          <p:nvPr/>
        </p:nvSpPr>
        <p:spPr>
          <a:xfrm>
            <a:off x="4599907" y="1659991"/>
            <a:ext cx="2992186" cy="2472396"/>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a:extLst>
              <a:ext uri="{FF2B5EF4-FFF2-40B4-BE49-F238E27FC236}">
                <a16:creationId xmlns:a16="http://schemas.microsoft.com/office/drawing/2014/main" id="{2C0243A0-3251-4F21-8198-5D0CB54E87F0}"/>
              </a:ext>
            </a:extLst>
          </p:cNvPr>
          <p:cNvSpPr/>
          <p:nvPr/>
        </p:nvSpPr>
        <p:spPr>
          <a:xfrm>
            <a:off x="4599907" y="5621624"/>
            <a:ext cx="2874319" cy="4540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rPr>
              <a:t>SALING MENGHARGAI</a:t>
            </a:r>
          </a:p>
        </p:txBody>
      </p:sp>
      <p:sp>
        <p:nvSpPr>
          <p:cNvPr id="9" name="Rectangle 8">
            <a:extLst>
              <a:ext uri="{FF2B5EF4-FFF2-40B4-BE49-F238E27FC236}">
                <a16:creationId xmlns:a16="http://schemas.microsoft.com/office/drawing/2014/main" id="{C61D0F1F-E290-4D0A-96ED-F38F06B7158D}"/>
              </a:ext>
            </a:extLst>
          </p:cNvPr>
          <p:cNvSpPr/>
          <p:nvPr/>
        </p:nvSpPr>
        <p:spPr>
          <a:xfrm>
            <a:off x="4930186" y="3180522"/>
            <a:ext cx="2331627" cy="848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rPr>
              <a:t>MENJALIN KEBERSAMAAN</a:t>
            </a:r>
          </a:p>
        </p:txBody>
      </p:sp>
      <p:sp>
        <p:nvSpPr>
          <p:cNvPr id="10" name="Rectangle 9">
            <a:extLst>
              <a:ext uri="{FF2B5EF4-FFF2-40B4-BE49-F238E27FC236}">
                <a16:creationId xmlns:a16="http://schemas.microsoft.com/office/drawing/2014/main" id="{7777347A-8E87-4936-9900-A46BB5153398}"/>
              </a:ext>
            </a:extLst>
          </p:cNvPr>
          <p:cNvSpPr/>
          <p:nvPr/>
        </p:nvSpPr>
        <p:spPr>
          <a:xfrm>
            <a:off x="4599905" y="4257611"/>
            <a:ext cx="2874319" cy="4540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rPr>
              <a:t>TIDAK MENJATUHKAN</a:t>
            </a:r>
          </a:p>
        </p:txBody>
      </p:sp>
      <p:sp>
        <p:nvSpPr>
          <p:cNvPr id="11" name="Rectangle 10">
            <a:extLst>
              <a:ext uri="{FF2B5EF4-FFF2-40B4-BE49-F238E27FC236}">
                <a16:creationId xmlns:a16="http://schemas.microsoft.com/office/drawing/2014/main" id="{BFFB9BD4-5016-44CE-B1EE-CF438B5A6641}"/>
              </a:ext>
            </a:extLst>
          </p:cNvPr>
          <p:cNvSpPr/>
          <p:nvPr/>
        </p:nvSpPr>
        <p:spPr>
          <a:xfrm>
            <a:off x="4599906" y="4965155"/>
            <a:ext cx="2874319" cy="4540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rPr>
              <a:t>SALING MEMBANTU</a:t>
            </a:r>
          </a:p>
        </p:txBody>
      </p:sp>
    </p:spTree>
    <p:extLst>
      <p:ext uri="{BB962C8B-B14F-4D97-AF65-F5344CB8AC3E}">
        <p14:creationId xmlns:p14="http://schemas.microsoft.com/office/powerpoint/2010/main" val="115788287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4EB3148-BCEA-4CA8-B507-4E2A757D790C}"/>
              </a:ext>
            </a:extLst>
          </p:cNvPr>
          <p:cNvSpPr/>
          <p:nvPr/>
        </p:nvSpPr>
        <p:spPr>
          <a:xfrm>
            <a:off x="5054990" y="1814732"/>
            <a:ext cx="2082019" cy="253219"/>
          </a:xfrm>
          <a:prstGeom prst="roundRect">
            <a:avLst/>
          </a:prstGeom>
          <a:solidFill>
            <a:srgbClr val="BFC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Rectangle 2">
            <a:extLst>
              <a:ext uri="{FF2B5EF4-FFF2-40B4-BE49-F238E27FC236}">
                <a16:creationId xmlns:a16="http://schemas.microsoft.com/office/drawing/2014/main" id="{770DF27B-C449-4BC2-B16F-20F1185DF633}"/>
              </a:ext>
            </a:extLst>
          </p:cNvPr>
          <p:cNvSpPr/>
          <p:nvPr/>
        </p:nvSpPr>
        <p:spPr>
          <a:xfrm>
            <a:off x="3289494" y="1026942"/>
            <a:ext cx="5613009" cy="208201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id-ID"/>
          </a:p>
        </p:txBody>
      </p:sp>
      <p:sp>
        <p:nvSpPr>
          <p:cNvPr id="4" name="Rectangle 3">
            <a:extLst>
              <a:ext uri="{FF2B5EF4-FFF2-40B4-BE49-F238E27FC236}">
                <a16:creationId xmlns:a16="http://schemas.microsoft.com/office/drawing/2014/main" id="{A7DF7F7C-280E-4A5D-9D41-ED57705D2198}"/>
              </a:ext>
            </a:extLst>
          </p:cNvPr>
          <p:cNvSpPr/>
          <p:nvPr/>
        </p:nvSpPr>
        <p:spPr>
          <a:xfrm>
            <a:off x="1750276" y="675245"/>
            <a:ext cx="8719575" cy="222269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id-ID" sz="3200" b="1" dirty="0">
                <a:solidFill>
                  <a:schemeClr val="tx1"/>
                </a:solidFill>
                <a:latin typeface="Comic Sans MS" panose="030F0702030302020204" pitchFamily="66" charset="0"/>
              </a:rPr>
              <a:t>CARA JEMAAT KATOLIK BERTOLERANSI</a:t>
            </a:r>
          </a:p>
        </p:txBody>
      </p:sp>
      <p:sp>
        <p:nvSpPr>
          <p:cNvPr id="5" name="Rectangle: Rounded Corners 4">
            <a:extLst>
              <a:ext uri="{FF2B5EF4-FFF2-40B4-BE49-F238E27FC236}">
                <a16:creationId xmlns:a16="http://schemas.microsoft.com/office/drawing/2014/main" id="{A7B0AA7A-E27F-495A-A5FC-E0A5CAA1BF83}"/>
              </a:ext>
            </a:extLst>
          </p:cNvPr>
          <p:cNvSpPr/>
          <p:nvPr/>
        </p:nvSpPr>
        <p:spPr>
          <a:xfrm>
            <a:off x="6975227" y="4603652"/>
            <a:ext cx="1786597" cy="2454812"/>
          </a:xfrm>
          <a:prstGeom prst="round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bg1"/>
                </a:solidFill>
              </a:rPr>
              <a:t>Pengertian</a:t>
            </a:r>
          </a:p>
        </p:txBody>
      </p:sp>
      <p:sp>
        <p:nvSpPr>
          <p:cNvPr id="6" name="Rectangle: Rounded Corners 5">
            <a:extLst>
              <a:ext uri="{FF2B5EF4-FFF2-40B4-BE49-F238E27FC236}">
                <a16:creationId xmlns:a16="http://schemas.microsoft.com/office/drawing/2014/main" id="{AA5D5395-946C-451C-93B9-9B69AD7D1C0C}"/>
              </a:ext>
            </a:extLst>
          </p:cNvPr>
          <p:cNvSpPr/>
          <p:nvPr/>
        </p:nvSpPr>
        <p:spPr>
          <a:xfrm>
            <a:off x="3430169" y="3749041"/>
            <a:ext cx="1786597" cy="3256669"/>
          </a:xfrm>
          <a:prstGeom prst="roundRect">
            <a:avLst/>
          </a:prstGeom>
          <a:solidFill>
            <a:srgbClr val="94A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bg2">
                    <a:lumMod val="10000"/>
                  </a:schemeClr>
                </a:solidFill>
              </a:rPr>
              <a:t>Kesadaran</a:t>
            </a:r>
          </a:p>
        </p:txBody>
      </p:sp>
      <p:sp>
        <p:nvSpPr>
          <p:cNvPr id="7" name="Rectangle: Rounded Corners 6">
            <a:extLst>
              <a:ext uri="{FF2B5EF4-FFF2-40B4-BE49-F238E27FC236}">
                <a16:creationId xmlns:a16="http://schemas.microsoft.com/office/drawing/2014/main" id="{CCFE6285-ECB6-49D6-9830-CADD0D6F0001}"/>
              </a:ext>
            </a:extLst>
          </p:cNvPr>
          <p:cNvSpPr/>
          <p:nvPr/>
        </p:nvSpPr>
        <p:spPr>
          <a:xfrm>
            <a:off x="5216766" y="2855741"/>
            <a:ext cx="1786597" cy="420272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rgbClr val="94AEDC"/>
                </a:solidFill>
                <a:latin typeface="Comic Sans MS" panose="030F0702030302020204" pitchFamily="66" charset="0"/>
              </a:rPr>
              <a:t>Penerimaan</a:t>
            </a:r>
          </a:p>
        </p:txBody>
      </p:sp>
      <p:sp>
        <p:nvSpPr>
          <p:cNvPr id="8" name="Rectangle: Rounded Corners 7">
            <a:extLst>
              <a:ext uri="{FF2B5EF4-FFF2-40B4-BE49-F238E27FC236}">
                <a16:creationId xmlns:a16="http://schemas.microsoft.com/office/drawing/2014/main" id="{768FF4FC-9402-4310-91FC-39009A62BAFB}"/>
              </a:ext>
            </a:extLst>
          </p:cNvPr>
          <p:cNvSpPr/>
          <p:nvPr/>
        </p:nvSpPr>
        <p:spPr>
          <a:xfrm rot="5400000">
            <a:off x="5586631" y="4420392"/>
            <a:ext cx="939020" cy="42343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d-ID" sz="1050" dirty="0">
                <a:solidFill>
                  <a:schemeClr val="tx1"/>
                </a:solidFill>
                <a:effectLst/>
                <a:latin typeface="Times New Roman" panose="02020603050405020304" pitchFamily="18" charset="0"/>
                <a:ea typeface="Calibri" panose="020F0502020204030204" pitchFamily="34" charset="0"/>
              </a:rPr>
              <a:t>. Cara hidup yang beretiket ini dituntut dari kenyataan bahwa jemaat mula-mula adalah majemuk, datang dari berbagai suku bangsa dan tradisi yang berbeda, dan mereka hidup di konteks masyarakat yang majemuk pula.</a:t>
            </a:r>
            <a:endParaRPr lang="id-ID" sz="1050" dirty="0">
              <a:solidFill>
                <a:schemeClr val="tx1"/>
              </a:solidFill>
            </a:endParaRPr>
          </a:p>
        </p:txBody>
      </p:sp>
      <p:sp>
        <p:nvSpPr>
          <p:cNvPr id="9" name="Rectangle 8">
            <a:extLst>
              <a:ext uri="{FF2B5EF4-FFF2-40B4-BE49-F238E27FC236}">
                <a16:creationId xmlns:a16="http://schemas.microsoft.com/office/drawing/2014/main" id="{7A0F7EBD-57C9-4C8D-94B8-9EF691C1F344}"/>
              </a:ext>
            </a:extLst>
          </p:cNvPr>
          <p:cNvSpPr/>
          <p:nvPr/>
        </p:nvSpPr>
        <p:spPr>
          <a:xfrm>
            <a:off x="5751338" y="3108960"/>
            <a:ext cx="689317"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rgbClr val="94AEDC"/>
                </a:solidFill>
                <a:latin typeface="Comic Sans MS" panose="030F0702030302020204" pitchFamily="66" charset="0"/>
              </a:rPr>
              <a:t>1</a:t>
            </a:r>
          </a:p>
        </p:txBody>
      </p:sp>
      <p:sp>
        <p:nvSpPr>
          <p:cNvPr id="10" name="Rectangle 9">
            <a:extLst>
              <a:ext uri="{FF2B5EF4-FFF2-40B4-BE49-F238E27FC236}">
                <a16:creationId xmlns:a16="http://schemas.microsoft.com/office/drawing/2014/main" id="{6D5D0324-97A8-4431-B606-71A3795D4811}"/>
              </a:ext>
            </a:extLst>
          </p:cNvPr>
          <p:cNvSpPr/>
          <p:nvPr/>
        </p:nvSpPr>
        <p:spPr>
          <a:xfrm>
            <a:off x="3888542" y="4026879"/>
            <a:ext cx="689317" cy="502920"/>
          </a:xfrm>
          <a:prstGeom prst="rect">
            <a:avLst/>
          </a:prstGeom>
          <a:solidFill>
            <a:srgbClr val="94A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chemeClr val="tx1">
                    <a:lumMod val="85000"/>
                    <a:lumOff val="15000"/>
                  </a:schemeClr>
                </a:solidFill>
                <a:latin typeface="Comic Sans MS" panose="030F0702030302020204" pitchFamily="66" charset="0"/>
              </a:rPr>
              <a:t>2</a:t>
            </a:r>
          </a:p>
        </p:txBody>
      </p:sp>
      <p:sp>
        <p:nvSpPr>
          <p:cNvPr id="11" name="Rectangle 10">
            <a:extLst>
              <a:ext uri="{FF2B5EF4-FFF2-40B4-BE49-F238E27FC236}">
                <a16:creationId xmlns:a16="http://schemas.microsoft.com/office/drawing/2014/main" id="{20EBE164-5534-45A1-B5C2-C71F78A58EC5}"/>
              </a:ext>
            </a:extLst>
          </p:cNvPr>
          <p:cNvSpPr/>
          <p:nvPr/>
        </p:nvSpPr>
        <p:spPr>
          <a:xfrm>
            <a:off x="7537935" y="4726742"/>
            <a:ext cx="689317" cy="50292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a:solidFill>
                  <a:srgbClr val="FFFFFF"/>
                </a:solidFill>
                <a:latin typeface="Comic Sans MS" panose="030F0702030302020204" pitchFamily="66" charset="0"/>
              </a:rPr>
              <a:t>3</a:t>
            </a:r>
          </a:p>
        </p:txBody>
      </p:sp>
    </p:spTree>
    <p:extLst>
      <p:ext uri="{BB962C8B-B14F-4D97-AF65-F5344CB8AC3E}">
        <p14:creationId xmlns:p14="http://schemas.microsoft.com/office/powerpoint/2010/main" val="1746486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30A186-12D8-4ABE-9E5D-A0E7C6A8F3CF}"/>
              </a:ext>
            </a:extLst>
          </p:cNvPr>
          <p:cNvSpPr/>
          <p:nvPr/>
        </p:nvSpPr>
        <p:spPr>
          <a:xfrm>
            <a:off x="2325858" y="661182"/>
            <a:ext cx="7540283" cy="562707"/>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id-ID" b="1" dirty="0">
                <a:solidFill>
                  <a:schemeClr val="tx1"/>
                </a:solidFill>
                <a:latin typeface="Comic Sans MS" panose="030F0702030302020204" pitchFamily="66" charset="0"/>
              </a:rPr>
              <a:t>FUNGSI DAN MANFAAT MORAL</a:t>
            </a:r>
          </a:p>
        </p:txBody>
      </p:sp>
      <p:sp>
        <p:nvSpPr>
          <p:cNvPr id="3" name="Rectangle 2">
            <a:extLst>
              <a:ext uri="{FF2B5EF4-FFF2-40B4-BE49-F238E27FC236}">
                <a16:creationId xmlns:a16="http://schemas.microsoft.com/office/drawing/2014/main" id="{C355288F-82FA-4C7E-ABD2-3BFE9A742671}"/>
              </a:ext>
            </a:extLst>
          </p:cNvPr>
          <p:cNvSpPr/>
          <p:nvPr/>
        </p:nvSpPr>
        <p:spPr>
          <a:xfrm>
            <a:off x="0" y="3910816"/>
            <a:ext cx="12210762" cy="29190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0F4B737B-2247-4358-9B44-F866DFE26736}"/>
              </a:ext>
            </a:extLst>
          </p:cNvPr>
          <p:cNvSpPr/>
          <p:nvPr/>
        </p:nvSpPr>
        <p:spPr>
          <a:xfrm>
            <a:off x="386276" y="2319130"/>
            <a:ext cx="1846715" cy="401948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a:extLst>
              <a:ext uri="{FF2B5EF4-FFF2-40B4-BE49-F238E27FC236}">
                <a16:creationId xmlns:a16="http://schemas.microsoft.com/office/drawing/2014/main" id="{A09DF81C-86F3-4D9F-B2A1-ED908892BC41}"/>
              </a:ext>
            </a:extLst>
          </p:cNvPr>
          <p:cNvSpPr/>
          <p:nvPr/>
        </p:nvSpPr>
        <p:spPr>
          <a:xfrm>
            <a:off x="233876" y="2665824"/>
            <a:ext cx="1846715" cy="35309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effectLst/>
                <a:latin typeface="Comic Sans MS" panose="030F0702030302020204" pitchFamily="66" charset="0"/>
                <a:ea typeface="Calibri" panose="020F0502020204030204" pitchFamily="34" charset="0"/>
              </a:rPr>
              <a:t>Memotivasi manusia untuk bertindak dengan penuh kebaikan yang didasari dan dilandasi oleh kewajiban untuk bermoral.</a:t>
            </a:r>
            <a:endParaRPr lang="id-ID" dirty="0">
              <a:solidFill>
                <a:schemeClr val="tx1"/>
              </a:solidFill>
              <a:latin typeface="Comic Sans MS" panose="030F0702030302020204" pitchFamily="66" charset="0"/>
            </a:endParaRPr>
          </a:p>
        </p:txBody>
      </p:sp>
      <p:sp>
        <p:nvSpPr>
          <p:cNvPr id="11" name="Rectangle 10">
            <a:extLst>
              <a:ext uri="{FF2B5EF4-FFF2-40B4-BE49-F238E27FC236}">
                <a16:creationId xmlns:a16="http://schemas.microsoft.com/office/drawing/2014/main" id="{16874D43-02FB-4F35-8C9C-8ACC8A34B452}"/>
              </a:ext>
            </a:extLst>
          </p:cNvPr>
          <p:cNvSpPr/>
          <p:nvPr/>
        </p:nvSpPr>
        <p:spPr>
          <a:xfrm>
            <a:off x="237417" y="2113669"/>
            <a:ext cx="1846715"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bg1"/>
                </a:solidFill>
                <a:latin typeface="Comic Sans MS" panose="030F0702030302020204" pitchFamily="66" charset="0"/>
              </a:rPr>
              <a:t>1</a:t>
            </a:r>
          </a:p>
        </p:txBody>
      </p:sp>
      <p:sp>
        <p:nvSpPr>
          <p:cNvPr id="23" name="Rectangle 22">
            <a:extLst>
              <a:ext uri="{FF2B5EF4-FFF2-40B4-BE49-F238E27FC236}">
                <a16:creationId xmlns:a16="http://schemas.microsoft.com/office/drawing/2014/main" id="{8D4A5233-5E6C-41A7-9903-EAD91782E569}"/>
              </a:ext>
            </a:extLst>
          </p:cNvPr>
          <p:cNvSpPr/>
          <p:nvPr/>
        </p:nvSpPr>
        <p:spPr>
          <a:xfrm>
            <a:off x="2699144" y="2319128"/>
            <a:ext cx="1846715" cy="401948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Rectangle 23">
            <a:extLst>
              <a:ext uri="{FF2B5EF4-FFF2-40B4-BE49-F238E27FC236}">
                <a16:creationId xmlns:a16="http://schemas.microsoft.com/office/drawing/2014/main" id="{DBA8F530-D96A-4509-8393-E13A78A8E183}"/>
              </a:ext>
            </a:extLst>
          </p:cNvPr>
          <p:cNvSpPr/>
          <p:nvPr/>
        </p:nvSpPr>
        <p:spPr>
          <a:xfrm>
            <a:off x="7471866" y="2319128"/>
            <a:ext cx="1846715" cy="401948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Rectangle 24">
            <a:extLst>
              <a:ext uri="{FF2B5EF4-FFF2-40B4-BE49-F238E27FC236}">
                <a16:creationId xmlns:a16="http://schemas.microsoft.com/office/drawing/2014/main" id="{F0C8EF36-D868-42D3-B744-186F260A4DBB}"/>
              </a:ext>
            </a:extLst>
          </p:cNvPr>
          <p:cNvSpPr/>
          <p:nvPr/>
        </p:nvSpPr>
        <p:spPr>
          <a:xfrm>
            <a:off x="5015555" y="2319129"/>
            <a:ext cx="1846715" cy="401948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Rectangle 25">
            <a:extLst>
              <a:ext uri="{FF2B5EF4-FFF2-40B4-BE49-F238E27FC236}">
                <a16:creationId xmlns:a16="http://schemas.microsoft.com/office/drawing/2014/main" id="{3E4D3AB7-911C-4504-AC40-69F2BE9720EE}"/>
              </a:ext>
            </a:extLst>
          </p:cNvPr>
          <p:cNvSpPr/>
          <p:nvPr/>
        </p:nvSpPr>
        <p:spPr>
          <a:xfrm>
            <a:off x="9959009" y="2319129"/>
            <a:ext cx="1846715" cy="401948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ectangle 26">
            <a:extLst>
              <a:ext uri="{FF2B5EF4-FFF2-40B4-BE49-F238E27FC236}">
                <a16:creationId xmlns:a16="http://schemas.microsoft.com/office/drawing/2014/main" id="{9FAE1D94-E68C-4BA0-A175-D8219CABEE64}"/>
              </a:ext>
            </a:extLst>
          </p:cNvPr>
          <p:cNvSpPr/>
          <p:nvPr/>
        </p:nvSpPr>
        <p:spPr>
          <a:xfrm>
            <a:off x="2559239" y="2665824"/>
            <a:ext cx="1846715" cy="35309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800"/>
              </a:spcAft>
            </a:pPr>
            <a:r>
              <a:rPr lang="id-ID"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Meberikan sanksi sosial, sehingga setiap individu (manusia) akan memikirkan dan mempertimbangkan semua tindakan yang akan dilakukannya.</a:t>
            </a:r>
          </a:p>
        </p:txBody>
      </p:sp>
      <p:sp>
        <p:nvSpPr>
          <p:cNvPr id="28" name="Rectangle 27">
            <a:extLst>
              <a:ext uri="{FF2B5EF4-FFF2-40B4-BE49-F238E27FC236}">
                <a16:creationId xmlns:a16="http://schemas.microsoft.com/office/drawing/2014/main" id="{F7A3E719-1784-4749-AA80-2BA8C4F3D086}"/>
              </a:ext>
            </a:extLst>
          </p:cNvPr>
          <p:cNvSpPr/>
          <p:nvPr/>
        </p:nvSpPr>
        <p:spPr>
          <a:xfrm>
            <a:off x="4872297" y="2665824"/>
            <a:ext cx="1846715" cy="35309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solidFill>
                  <a:schemeClr val="tx1"/>
                </a:solidFill>
                <a:effectLst/>
                <a:latin typeface="Comic Sans MS" panose="030F0702030302020204" pitchFamily="66" charset="0"/>
                <a:ea typeface="Times New Roman" panose="02020603050405020304" pitchFamily="18" charset="0"/>
              </a:rPr>
              <a:t>Manusia akan </a:t>
            </a:r>
            <a:r>
              <a:rPr lang="en-US" sz="1800" dirty="0" err="1">
                <a:solidFill>
                  <a:schemeClr val="tx1"/>
                </a:solidFill>
                <a:effectLst/>
                <a:latin typeface="Comic Sans MS" panose="030F0702030302020204" pitchFamily="66" charset="0"/>
                <a:ea typeface="Times New Roman" panose="02020603050405020304" pitchFamily="18" charset="0"/>
              </a:rPr>
              <a:t>saling</a:t>
            </a:r>
            <a:r>
              <a:rPr lang="en-US" sz="1800" dirty="0">
                <a:solidFill>
                  <a:schemeClr val="tx1"/>
                </a:solidFill>
                <a:effectLst/>
                <a:latin typeface="Comic Sans MS" panose="030F0702030302020204" pitchFamily="66" charset="0"/>
                <a:ea typeface="Times New Roman" panose="02020603050405020304" pitchFamily="18" charset="0"/>
              </a:rPr>
              <a:t> </a:t>
            </a:r>
            <a:r>
              <a:rPr lang="en-US" sz="1800" dirty="0" err="1">
                <a:solidFill>
                  <a:schemeClr val="tx1"/>
                </a:solidFill>
                <a:effectLst/>
                <a:latin typeface="Comic Sans MS" panose="030F0702030302020204" pitchFamily="66" charset="0"/>
                <a:ea typeface="Times New Roman" panose="02020603050405020304" pitchFamily="18" charset="0"/>
              </a:rPr>
              <a:t>menghormati</a:t>
            </a:r>
            <a:r>
              <a:rPr lang="en-US" sz="1800" dirty="0">
                <a:solidFill>
                  <a:schemeClr val="tx1"/>
                </a:solidFill>
                <a:effectLst/>
                <a:latin typeface="Comic Sans MS" panose="030F0702030302020204" pitchFamily="66" charset="0"/>
                <a:ea typeface="Times New Roman" panose="02020603050405020304" pitchFamily="18" charset="0"/>
              </a:rPr>
              <a:t> </a:t>
            </a:r>
            <a:r>
              <a:rPr lang="id-ID" sz="1800" dirty="0">
                <a:solidFill>
                  <a:schemeClr val="tx1"/>
                </a:solidFill>
                <a:effectLst/>
                <a:latin typeface="Comic Sans MS" panose="030F0702030302020204" pitchFamily="66" charset="0"/>
                <a:ea typeface="Times New Roman" panose="02020603050405020304" pitchFamily="18" charset="0"/>
              </a:rPr>
              <a:t>dan</a:t>
            </a:r>
            <a:r>
              <a:rPr lang="en-US" sz="1800" dirty="0">
                <a:solidFill>
                  <a:schemeClr val="tx1"/>
                </a:solidFill>
                <a:effectLst/>
                <a:latin typeface="Comic Sans MS" panose="030F0702030302020204" pitchFamily="66" charset="0"/>
                <a:ea typeface="Times New Roman" panose="02020603050405020304" pitchFamily="18" charset="0"/>
              </a:rPr>
              <a:t> </a:t>
            </a:r>
            <a:r>
              <a:rPr lang="en-US" sz="1800" dirty="0" err="1">
                <a:solidFill>
                  <a:schemeClr val="tx1"/>
                </a:solidFill>
                <a:effectLst/>
                <a:latin typeface="Comic Sans MS" panose="030F0702030302020204" pitchFamily="66" charset="0"/>
                <a:ea typeface="Times New Roman" panose="02020603050405020304" pitchFamily="18" charset="0"/>
              </a:rPr>
              <a:t>menghargai</a:t>
            </a:r>
            <a:r>
              <a:rPr lang="en-US" sz="1800" dirty="0">
                <a:solidFill>
                  <a:schemeClr val="tx1"/>
                </a:solidFill>
                <a:effectLst/>
                <a:latin typeface="Comic Sans MS" panose="030F0702030302020204" pitchFamily="66" charset="0"/>
                <a:ea typeface="Times New Roman" panose="02020603050405020304" pitchFamily="18" charset="0"/>
              </a:rPr>
              <a:t> </a:t>
            </a:r>
            <a:r>
              <a:rPr lang="en-US" sz="1800" dirty="0" err="1">
                <a:solidFill>
                  <a:schemeClr val="tx1"/>
                </a:solidFill>
                <a:effectLst/>
                <a:latin typeface="Comic Sans MS" panose="030F0702030302020204" pitchFamily="66" charset="0"/>
                <a:ea typeface="Times New Roman" panose="02020603050405020304" pitchFamily="18" charset="0"/>
              </a:rPr>
              <a:t>perbedaan</a:t>
            </a:r>
            <a:r>
              <a:rPr lang="en-US" sz="1800" dirty="0">
                <a:solidFill>
                  <a:schemeClr val="tx1"/>
                </a:solidFill>
                <a:effectLst/>
                <a:latin typeface="Comic Sans MS" panose="030F0702030302020204" pitchFamily="66" charset="0"/>
                <a:ea typeface="Times New Roman" panose="02020603050405020304" pitchFamily="18" charset="0"/>
              </a:rPr>
              <a:t> </a:t>
            </a:r>
            <a:r>
              <a:rPr lang="en-US" sz="1800" dirty="0" err="1">
                <a:solidFill>
                  <a:schemeClr val="tx1"/>
                </a:solidFill>
                <a:effectLst/>
                <a:latin typeface="Comic Sans MS" panose="030F0702030302020204" pitchFamily="66" charset="0"/>
                <a:ea typeface="Times New Roman" panose="02020603050405020304" pitchFamily="18" charset="0"/>
              </a:rPr>
              <a:t>pendapat</a:t>
            </a:r>
            <a:r>
              <a:rPr lang="en-US" sz="1800" dirty="0">
                <a:solidFill>
                  <a:schemeClr val="tx1"/>
                </a:solidFill>
                <a:effectLst/>
                <a:latin typeface="Comic Sans MS" panose="030F0702030302020204" pitchFamily="66" charset="0"/>
                <a:ea typeface="Times New Roman" panose="02020603050405020304" pitchFamily="18" charset="0"/>
              </a:rPr>
              <a:t> pada </a:t>
            </a:r>
            <a:r>
              <a:rPr lang="en-US" sz="1800" dirty="0" err="1">
                <a:solidFill>
                  <a:schemeClr val="tx1"/>
                </a:solidFill>
                <a:effectLst/>
                <a:latin typeface="Comic Sans MS" panose="030F0702030302020204" pitchFamily="66" charset="0"/>
                <a:ea typeface="Times New Roman" panose="02020603050405020304" pitchFamily="18" charset="0"/>
              </a:rPr>
              <a:t>setiap</a:t>
            </a:r>
            <a:r>
              <a:rPr lang="en-US" sz="1800" dirty="0">
                <a:solidFill>
                  <a:schemeClr val="tx1"/>
                </a:solidFill>
                <a:effectLst/>
                <a:latin typeface="Comic Sans MS" panose="030F0702030302020204" pitchFamily="66" charset="0"/>
                <a:ea typeface="Times New Roman" panose="02020603050405020304" pitchFamily="18" charset="0"/>
              </a:rPr>
              <a:t> </a:t>
            </a:r>
            <a:r>
              <a:rPr lang="en-US" sz="1800" dirty="0" err="1">
                <a:solidFill>
                  <a:schemeClr val="tx1"/>
                </a:solidFill>
                <a:effectLst/>
                <a:latin typeface="Comic Sans MS" panose="030F0702030302020204" pitchFamily="66" charset="0"/>
                <a:ea typeface="Times New Roman" panose="02020603050405020304" pitchFamily="18" charset="0"/>
              </a:rPr>
              <a:t>individu</a:t>
            </a:r>
            <a:r>
              <a:rPr lang="en-US" sz="1800" dirty="0">
                <a:solidFill>
                  <a:schemeClr val="tx1"/>
                </a:solidFill>
                <a:effectLst/>
                <a:latin typeface="Comic Sans MS" panose="030F0702030302020204" pitchFamily="66" charset="0"/>
                <a:ea typeface="Times New Roman" panose="02020603050405020304" pitchFamily="18" charset="0"/>
              </a:rPr>
              <a:t>, </a:t>
            </a:r>
            <a:r>
              <a:rPr lang="en-US" sz="1800" dirty="0" err="1">
                <a:solidFill>
                  <a:schemeClr val="tx1"/>
                </a:solidFill>
                <a:effectLst/>
                <a:latin typeface="Comic Sans MS" panose="030F0702030302020204" pitchFamily="66" charset="0"/>
                <a:ea typeface="Times New Roman" panose="02020603050405020304" pitchFamily="18" charset="0"/>
              </a:rPr>
              <a:t>sehingga</a:t>
            </a:r>
            <a:r>
              <a:rPr lang="en-US" sz="1800" dirty="0">
                <a:solidFill>
                  <a:schemeClr val="tx1"/>
                </a:solidFill>
                <a:effectLst/>
                <a:latin typeface="Comic Sans MS" panose="030F0702030302020204" pitchFamily="66" charset="0"/>
                <a:ea typeface="Times New Roman" panose="02020603050405020304" pitchFamily="18" charset="0"/>
              </a:rPr>
              <a:t> </a:t>
            </a:r>
            <a:r>
              <a:rPr lang="en-US" sz="1800" dirty="0" err="1">
                <a:solidFill>
                  <a:schemeClr val="tx1"/>
                </a:solidFill>
                <a:effectLst/>
                <a:latin typeface="Comic Sans MS" panose="030F0702030302020204" pitchFamily="66" charset="0"/>
                <a:ea typeface="Times New Roman" panose="02020603050405020304" pitchFamily="18" charset="0"/>
              </a:rPr>
              <a:t>terjalin</a:t>
            </a:r>
            <a:r>
              <a:rPr lang="en-US" sz="1800" dirty="0">
                <a:solidFill>
                  <a:schemeClr val="tx1"/>
                </a:solidFill>
                <a:effectLst/>
                <a:latin typeface="Comic Sans MS" panose="030F0702030302020204" pitchFamily="66" charset="0"/>
                <a:ea typeface="Times New Roman" panose="02020603050405020304" pitchFamily="18" charset="0"/>
              </a:rPr>
              <a:t> </a:t>
            </a:r>
            <a:r>
              <a:rPr lang="en-US" sz="1800" dirty="0" err="1">
                <a:solidFill>
                  <a:schemeClr val="tx1"/>
                </a:solidFill>
                <a:effectLst/>
                <a:latin typeface="Comic Sans MS" panose="030F0702030302020204" pitchFamily="66" charset="0"/>
                <a:ea typeface="Times New Roman" panose="02020603050405020304" pitchFamily="18" charset="0"/>
              </a:rPr>
              <a:t>keselarasan</a:t>
            </a:r>
            <a:r>
              <a:rPr lang="en-US" sz="1800" dirty="0">
                <a:solidFill>
                  <a:schemeClr val="tx1"/>
                </a:solidFill>
                <a:effectLst/>
                <a:latin typeface="Comic Sans MS" panose="030F0702030302020204" pitchFamily="66" charset="0"/>
                <a:ea typeface="Times New Roman" panose="02020603050405020304" pitchFamily="18" charset="0"/>
              </a:rPr>
              <a:t> dan </a:t>
            </a:r>
            <a:r>
              <a:rPr lang="en-US" sz="1800" dirty="0" err="1">
                <a:solidFill>
                  <a:schemeClr val="tx1"/>
                </a:solidFill>
                <a:effectLst/>
                <a:latin typeface="Comic Sans MS" panose="030F0702030302020204" pitchFamily="66" charset="0"/>
                <a:ea typeface="Times New Roman" panose="02020603050405020304" pitchFamily="18" charset="0"/>
              </a:rPr>
              <a:t>keharmonisan</a:t>
            </a:r>
            <a:r>
              <a:rPr lang="en-US" sz="1800" dirty="0">
                <a:solidFill>
                  <a:schemeClr val="tx1"/>
                </a:solidFill>
                <a:effectLst/>
                <a:latin typeface="Comic Sans MS" panose="030F0702030302020204" pitchFamily="66" charset="0"/>
                <a:ea typeface="Times New Roman" panose="02020603050405020304" pitchFamily="18" charset="0"/>
              </a:rPr>
              <a:t>.</a:t>
            </a:r>
            <a:endParaRPr lang="id-ID" sz="1800" dirty="0">
              <a:solidFill>
                <a:schemeClr val="tx1"/>
              </a:solidFill>
              <a:effectLst/>
              <a:latin typeface="Comic Sans MS" panose="030F0702030302020204" pitchFamily="66" charset="0"/>
              <a:ea typeface="Times New Roman" panose="02020603050405020304" pitchFamily="18" charset="0"/>
            </a:endParaRPr>
          </a:p>
        </p:txBody>
      </p:sp>
      <p:sp>
        <p:nvSpPr>
          <p:cNvPr id="29" name="Rectangle 28">
            <a:extLst>
              <a:ext uri="{FF2B5EF4-FFF2-40B4-BE49-F238E27FC236}">
                <a16:creationId xmlns:a16="http://schemas.microsoft.com/office/drawing/2014/main" id="{5BA84353-8164-45FD-B9EF-8ED027C21DD5}"/>
              </a:ext>
            </a:extLst>
          </p:cNvPr>
          <p:cNvSpPr/>
          <p:nvPr/>
        </p:nvSpPr>
        <p:spPr>
          <a:xfrm>
            <a:off x="7319466" y="2665824"/>
            <a:ext cx="1846715" cy="35309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30" name="Rectangle 29">
            <a:extLst>
              <a:ext uri="{FF2B5EF4-FFF2-40B4-BE49-F238E27FC236}">
                <a16:creationId xmlns:a16="http://schemas.microsoft.com/office/drawing/2014/main" id="{6B60F9AF-BA33-4D08-9D71-EA4CBD8BE72F}"/>
              </a:ext>
            </a:extLst>
          </p:cNvPr>
          <p:cNvSpPr/>
          <p:nvPr/>
        </p:nvSpPr>
        <p:spPr>
          <a:xfrm>
            <a:off x="9806609" y="2676376"/>
            <a:ext cx="1846715" cy="35309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M</a:t>
            </a:r>
            <a:r>
              <a:rPr lang="id-ID" sz="18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enjaga keharmonisan dalam suatu hubungan sosial. karena dengan adanya moral maka setiap manusia akan lebih percaya dan menghargai orang lain.</a:t>
            </a:r>
          </a:p>
        </p:txBody>
      </p:sp>
      <p:sp>
        <p:nvSpPr>
          <p:cNvPr id="31" name="Rectangle 30">
            <a:extLst>
              <a:ext uri="{FF2B5EF4-FFF2-40B4-BE49-F238E27FC236}">
                <a16:creationId xmlns:a16="http://schemas.microsoft.com/office/drawing/2014/main" id="{C3211541-A4C3-407B-AF52-F0008F571668}"/>
              </a:ext>
            </a:extLst>
          </p:cNvPr>
          <p:cNvSpPr/>
          <p:nvPr/>
        </p:nvSpPr>
        <p:spPr>
          <a:xfrm>
            <a:off x="2537786" y="2132123"/>
            <a:ext cx="1846715"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2</a:t>
            </a:r>
          </a:p>
        </p:txBody>
      </p:sp>
      <p:sp>
        <p:nvSpPr>
          <p:cNvPr id="32" name="Rectangle 31">
            <a:extLst>
              <a:ext uri="{FF2B5EF4-FFF2-40B4-BE49-F238E27FC236}">
                <a16:creationId xmlns:a16="http://schemas.microsoft.com/office/drawing/2014/main" id="{DD6044FC-24DD-4215-8649-B065BB5FA660}"/>
              </a:ext>
            </a:extLst>
          </p:cNvPr>
          <p:cNvSpPr/>
          <p:nvPr/>
        </p:nvSpPr>
        <p:spPr>
          <a:xfrm>
            <a:off x="9787513" y="2132123"/>
            <a:ext cx="1846715"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5</a:t>
            </a:r>
          </a:p>
        </p:txBody>
      </p:sp>
      <p:sp>
        <p:nvSpPr>
          <p:cNvPr id="33" name="Rectangle 32">
            <a:extLst>
              <a:ext uri="{FF2B5EF4-FFF2-40B4-BE49-F238E27FC236}">
                <a16:creationId xmlns:a16="http://schemas.microsoft.com/office/drawing/2014/main" id="{5DC9AAA2-647B-475F-9C54-B961F5C34A87}"/>
              </a:ext>
            </a:extLst>
          </p:cNvPr>
          <p:cNvSpPr/>
          <p:nvPr/>
        </p:nvSpPr>
        <p:spPr>
          <a:xfrm>
            <a:off x="7319466" y="2103117"/>
            <a:ext cx="1846715"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4</a:t>
            </a:r>
          </a:p>
        </p:txBody>
      </p:sp>
      <p:sp>
        <p:nvSpPr>
          <p:cNvPr id="34" name="Rectangle 33">
            <a:extLst>
              <a:ext uri="{FF2B5EF4-FFF2-40B4-BE49-F238E27FC236}">
                <a16:creationId xmlns:a16="http://schemas.microsoft.com/office/drawing/2014/main" id="{FDC9642F-73ED-4428-924B-602AD54DB02E}"/>
              </a:ext>
            </a:extLst>
          </p:cNvPr>
          <p:cNvSpPr/>
          <p:nvPr/>
        </p:nvSpPr>
        <p:spPr>
          <a:xfrm>
            <a:off x="4863155" y="2113669"/>
            <a:ext cx="1846715"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3</a:t>
            </a:r>
          </a:p>
        </p:txBody>
      </p:sp>
      <p:sp>
        <p:nvSpPr>
          <p:cNvPr id="35" name="Rectangle 34">
            <a:extLst>
              <a:ext uri="{FF2B5EF4-FFF2-40B4-BE49-F238E27FC236}">
                <a16:creationId xmlns:a16="http://schemas.microsoft.com/office/drawing/2014/main" id="{E8941991-8330-4F10-BF9C-73D820287503}"/>
              </a:ext>
            </a:extLst>
          </p:cNvPr>
          <p:cNvSpPr/>
          <p:nvPr/>
        </p:nvSpPr>
        <p:spPr>
          <a:xfrm>
            <a:off x="7319466" y="2694830"/>
            <a:ext cx="1846715" cy="35309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solidFill>
                  <a:schemeClr val="tx1"/>
                </a:solidFill>
                <a:effectLst/>
                <a:latin typeface="Comic Sans MS" panose="030F0702030302020204" pitchFamily="66" charset="0"/>
                <a:ea typeface="Calibri" panose="020F0502020204030204" pitchFamily="34" charset="0"/>
              </a:rPr>
              <a:t>membentengi kita dari hal sehingga kita akan terhindar dari kejahatan-kejahatan dan tetap bertindak benar meskipun ada godaan.</a:t>
            </a:r>
            <a:endParaRPr lang="id-ID"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85797732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30A186-12D8-4ABE-9E5D-A0E7C6A8F3CF}"/>
              </a:ext>
            </a:extLst>
          </p:cNvPr>
          <p:cNvSpPr/>
          <p:nvPr/>
        </p:nvSpPr>
        <p:spPr>
          <a:xfrm>
            <a:off x="2325858" y="661182"/>
            <a:ext cx="7540283" cy="562707"/>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id-ID" b="1" dirty="0">
                <a:solidFill>
                  <a:schemeClr val="tx1"/>
                </a:solidFill>
                <a:latin typeface="Comic Sans MS" panose="030F0702030302020204" pitchFamily="66" charset="0"/>
              </a:rPr>
              <a:t>JENIS DAN WUJUD MORAL</a:t>
            </a:r>
          </a:p>
        </p:txBody>
      </p:sp>
      <p:sp>
        <p:nvSpPr>
          <p:cNvPr id="3" name="Rectangle 2">
            <a:extLst>
              <a:ext uri="{FF2B5EF4-FFF2-40B4-BE49-F238E27FC236}">
                <a16:creationId xmlns:a16="http://schemas.microsoft.com/office/drawing/2014/main" id="{C355288F-82FA-4C7E-ABD2-3BFE9A742671}"/>
              </a:ext>
            </a:extLst>
          </p:cNvPr>
          <p:cNvSpPr/>
          <p:nvPr/>
        </p:nvSpPr>
        <p:spPr>
          <a:xfrm>
            <a:off x="0" y="3910816"/>
            <a:ext cx="12210762" cy="29190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0F4B737B-2247-4358-9B44-F866DFE26736}"/>
              </a:ext>
            </a:extLst>
          </p:cNvPr>
          <p:cNvSpPr/>
          <p:nvPr/>
        </p:nvSpPr>
        <p:spPr>
          <a:xfrm>
            <a:off x="291898" y="2828778"/>
            <a:ext cx="2236763" cy="248998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F467D8B7-F781-499F-BA50-03E88A3155C8}"/>
              </a:ext>
            </a:extLst>
          </p:cNvPr>
          <p:cNvSpPr/>
          <p:nvPr/>
        </p:nvSpPr>
        <p:spPr>
          <a:xfrm>
            <a:off x="3550666" y="2811777"/>
            <a:ext cx="2236763" cy="248998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505C10EB-06AD-4102-A43D-F2A5B3FB9DD3}"/>
              </a:ext>
            </a:extLst>
          </p:cNvPr>
          <p:cNvSpPr/>
          <p:nvPr/>
        </p:nvSpPr>
        <p:spPr>
          <a:xfrm>
            <a:off x="9842119" y="2838789"/>
            <a:ext cx="2236763" cy="248998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a:extLst>
              <a:ext uri="{FF2B5EF4-FFF2-40B4-BE49-F238E27FC236}">
                <a16:creationId xmlns:a16="http://schemas.microsoft.com/office/drawing/2014/main" id="{A09DF81C-86F3-4D9F-B2A1-ED908892BC41}"/>
              </a:ext>
            </a:extLst>
          </p:cNvPr>
          <p:cNvSpPr/>
          <p:nvPr/>
        </p:nvSpPr>
        <p:spPr>
          <a:xfrm>
            <a:off x="154744" y="2665824"/>
            <a:ext cx="2236763" cy="24899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solidFill>
                  <a:schemeClr val="tx1"/>
                </a:solidFill>
                <a:effectLst/>
                <a:latin typeface="Comic Sans MS" panose="030F0702030302020204" pitchFamily="66" charset="0"/>
                <a:ea typeface="Times New Roman" panose="02020603050405020304" pitchFamily="18" charset="0"/>
              </a:rPr>
              <a:t>WUJUD:</a:t>
            </a:r>
          </a:p>
          <a:p>
            <a:pPr algn="ctr"/>
            <a:r>
              <a:rPr lang="id-ID" dirty="0">
                <a:solidFill>
                  <a:schemeClr val="tx1"/>
                </a:solidFill>
                <a:latin typeface="Comic Sans MS" panose="030F0702030302020204" pitchFamily="66" charset="0"/>
                <a:ea typeface="Times New Roman" panose="02020603050405020304" pitchFamily="18" charset="0"/>
              </a:rPr>
              <a:t>M</a:t>
            </a:r>
            <a:r>
              <a:rPr lang="id-ID" sz="1800" dirty="0">
                <a:solidFill>
                  <a:schemeClr val="tx1"/>
                </a:solidFill>
                <a:effectLst/>
                <a:latin typeface="Comic Sans MS" panose="030F0702030302020204" pitchFamily="66" charset="0"/>
                <a:ea typeface="Times New Roman" panose="02020603050405020304" pitchFamily="18" charset="0"/>
              </a:rPr>
              <a:t>elaksanakan ajaran agama yang dianut dengan sebaik-baiknya</a:t>
            </a:r>
            <a:r>
              <a:rPr lang="id-ID" dirty="0">
                <a:solidFill>
                  <a:schemeClr val="tx1"/>
                </a:solidFill>
                <a:latin typeface="Comic Sans MS" panose="030F0702030302020204" pitchFamily="66" charset="0"/>
                <a:ea typeface="Times New Roman" panose="02020603050405020304" pitchFamily="18" charset="0"/>
              </a:rPr>
              <a:t>.</a:t>
            </a:r>
            <a:r>
              <a:rPr lang="id-ID" sz="1800" dirty="0">
                <a:effectLst/>
                <a:latin typeface="Comic Sans MS" panose="030F0702030302020204" pitchFamily="66" charset="0"/>
                <a:ea typeface="Times New Roman" panose="02020603050405020304" pitchFamily="18" charset="0"/>
              </a:rPr>
              <a:t> </a:t>
            </a:r>
            <a:endParaRPr lang="id-ID" dirty="0">
              <a:latin typeface="Comic Sans MS" panose="030F0702030302020204" pitchFamily="66" charset="0"/>
            </a:endParaRPr>
          </a:p>
        </p:txBody>
      </p:sp>
      <p:sp>
        <p:nvSpPr>
          <p:cNvPr id="8" name="Rectangle 7">
            <a:extLst>
              <a:ext uri="{FF2B5EF4-FFF2-40B4-BE49-F238E27FC236}">
                <a16:creationId xmlns:a16="http://schemas.microsoft.com/office/drawing/2014/main" id="{C4B82CDA-3CBD-4288-B348-1E801596F0F6}"/>
              </a:ext>
            </a:extLst>
          </p:cNvPr>
          <p:cNvSpPr/>
          <p:nvPr/>
        </p:nvSpPr>
        <p:spPr>
          <a:xfrm>
            <a:off x="9685950" y="2665824"/>
            <a:ext cx="2236763" cy="24899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rPr>
              <a:t>WUJUD:</a:t>
            </a:r>
          </a:p>
          <a:p>
            <a:pPr algn="ctr"/>
            <a:r>
              <a:rPr lang="id-ID" sz="1800" dirty="0">
                <a:solidFill>
                  <a:schemeClr val="tx1"/>
                </a:solidFill>
                <a:effectLst/>
                <a:latin typeface="Comic Sans MS" panose="030F0702030302020204" pitchFamily="66" charset="0"/>
                <a:ea typeface="Times New Roman" panose="02020603050405020304" pitchFamily="18" charset="0"/>
              </a:rPr>
              <a:t>melakukan suatu aktivitas sesuai dengan aturan yang berlaku.</a:t>
            </a:r>
            <a:endParaRPr lang="id-ID" dirty="0">
              <a:solidFill>
                <a:schemeClr val="tx1"/>
              </a:solidFill>
              <a:latin typeface="Comic Sans MS" panose="030F0702030302020204" pitchFamily="66" charset="0"/>
            </a:endParaRPr>
          </a:p>
        </p:txBody>
      </p:sp>
      <p:sp>
        <p:nvSpPr>
          <p:cNvPr id="9" name="Rectangle 8">
            <a:extLst>
              <a:ext uri="{FF2B5EF4-FFF2-40B4-BE49-F238E27FC236}">
                <a16:creationId xmlns:a16="http://schemas.microsoft.com/office/drawing/2014/main" id="{9BFCF507-7F82-44CB-8D2A-53972E81D1A2}"/>
              </a:ext>
            </a:extLst>
          </p:cNvPr>
          <p:cNvSpPr/>
          <p:nvPr/>
        </p:nvSpPr>
        <p:spPr>
          <a:xfrm>
            <a:off x="3390843" y="2665824"/>
            <a:ext cx="2236763" cy="24899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ea typeface="Times New Roman" panose="02020603050405020304" pitchFamily="18" charset="0"/>
              </a:rPr>
              <a:t>WUJUD:</a:t>
            </a:r>
          </a:p>
          <a:p>
            <a:pPr algn="ctr"/>
            <a:r>
              <a:rPr lang="id-ID" sz="1800" dirty="0">
                <a:solidFill>
                  <a:schemeClr val="tx1"/>
                </a:solidFill>
                <a:effectLst/>
                <a:latin typeface="Comic Sans MS" panose="030F0702030302020204" pitchFamily="66" charset="0"/>
                <a:ea typeface="Times New Roman" panose="02020603050405020304" pitchFamily="18" charset="0"/>
              </a:rPr>
              <a:t>Menjunjung tinggi dasar negara Indonesia yaitu Pancasila.</a:t>
            </a:r>
            <a:endParaRPr lang="id-ID" dirty="0">
              <a:solidFill>
                <a:schemeClr val="tx1"/>
              </a:solidFill>
              <a:latin typeface="Comic Sans MS" panose="030F0702030302020204" pitchFamily="66" charset="0"/>
            </a:endParaRPr>
          </a:p>
        </p:txBody>
      </p:sp>
      <p:sp>
        <p:nvSpPr>
          <p:cNvPr id="11" name="Rectangle 10">
            <a:extLst>
              <a:ext uri="{FF2B5EF4-FFF2-40B4-BE49-F238E27FC236}">
                <a16:creationId xmlns:a16="http://schemas.microsoft.com/office/drawing/2014/main" id="{16874D43-02FB-4F35-8C9C-8ACC8A34B452}"/>
              </a:ext>
            </a:extLst>
          </p:cNvPr>
          <p:cNvSpPr/>
          <p:nvPr/>
        </p:nvSpPr>
        <p:spPr>
          <a:xfrm>
            <a:off x="154744" y="2089812"/>
            <a:ext cx="2236763"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Ketuhanan</a:t>
            </a:r>
          </a:p>
        </p:txBody>
      </p:sp>
      <p:sp>
        <p:nvSpPr>
          <p:cNvPr id="12" name="Rectangle 11">
            <a:extLst>
              <a:ext uri="{FF2B5EF4-FFF2-40B4-BE49-F238E27FC236}">
                <a16:creationId xmlns:a16="http://schemas.microsoft.com/office/drawing/2014/main" id="{64E8C0D6-890D-425F-BB4D-836806FBECB3}"/>
              </a:ext>
            </a:extLst>
          </p:cNvPr>
          <p:cNvSpPr/>
          <p:nvPr/>
        </p:nvSpPr>
        <p:spPr>
          <a:xfrm>
            <a:off x="9685949" y="2089811"/>
            <a:ext cx="2236763"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Disiplin dan Hukum</a:t>
            </a:r>
          </a:p>
        </p:txBody>
      </p:sp>
      <p:sp>
        <p:nvSpPr>
          <p:cNvPr id="13" name="Rectangle 12">
            <a:extLst>
              <a:ext uri="{FF2B5EF4-FFF2-40B4-BE49-F238E27FC236}">
                <a16:creationId xmlns:a16="http://schemas.microsoft.com/office/drawing/2014/main" id="{6A3DF6CD-1E09-473B-954E-6818F144CA4E}"/>
              </a:ext>
            </a:extLst>
          </p:cNvPr>
          <p:cNvSpPr/>
          <p:nvPr/>
        </p:nvSpPr>
        <p:spPr>
          <a:xfrm>
            <a:off x="3395518" y="2103117"/>
            <a:ext cx="2236763"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Ideologi dan Filsafat</a:t>
            </a:r>
          </a:p>
        </p:txBody>
      </p:sp>
      <p:sp>
        <p:nvSpPr>
          <p:cNvPr id="16" name="Rectangle 15">
            <a:extLst>
              <a:ext uri="{FF2B5EF4-FFF2-40B4-BE49-F238E27FC236}">
                <a16:creationId xmlns:a16="http://schemas.microsoft.com/office/drawing/2014/main" id="{C425690F-DDA5-4F96-AD0F-D32AD14ECEE3}"/>
              </a:ext>
            </a:extLst>
          </p:cNvPr>
          <p:cNvSpPr/>
          <p:nvPr/>
        </p:nvSpPr>
        <p:spPr>
          <a:xfrm>
            <a:off x="6696392" y="2811777"/>
            <a:ext cx="2236763" cy="248998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a:extLst>
              <a:ext uri="{FF2B5EF4-FFF2-40B4-BE49-F238E27FC236}">
                <a16:creationId xmlns:a16="http://schemas.microsoft.com/office/drawing/2014/main" id="{5A44A0A5-1E22-49D7-8BC2-777A5BCA988D}"/>
              </a:ext>
            </a:extLst>
          </p:cNvPr>
          <p:cNvSpPr/>
          <p:nvPr/>
        </p:nvSpPr>
        <p:spPr>
          <a:xfrm>
            <a:off x="6551138" y="2652519"/>
            <a:ext cx="2236763" cy="24899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latin typeface="Comic Sans MS" panose="030F0702030302020204" pitchFamily="66" charset="0"/>
              </a:rPr>
              <a:t>WUJUD:</a:t>
            </a:r>
          </a:p>
          <a:p>
            <a:pPr algn="ctr"/>
            <a:r>
              <a:rPr lang="id-ID" sz="1800" dirty="0">
                <a:solidFill>
                  <a:schemeClr val="tx1"/>
                </a:solidFill>
                <a:effectLst/>
                <a:latin typeface="Comic Sans MS" panose="030F0702030302020204" pitchFamily="66" charset="0"/>
                <a:ea typeface="Times New Roman" panose="02020603050405020304" pitchFamily="18" charset="0"/>
              </a:rPr>
              <a:t>menghargai orang lain yang berbeda pendapat, baik dalam perkataan maupun perbuatan.</a:t>
            </a:r>
            <a:endParaRPr lang="id-ID" dirty="0">
              <a:solidFill>
                <a:schemeClr val="tx1"/>
              </a:solidFill>
              <a:latin typeface="Comic Sans MS" panose="030F0702030302020204" pitchFamily="66" charset="0"/>
            </a:endParaRPr>
          </a:p>
        </p:txBody>
      </p:sp>
      <p:sp>
        <p:nvSpPr>
          <p:cNvPr id="18" name="Rectangle 17">
            <a:extLst>
              <a:ext uri="{FF2B5EF4-FFF2-40B4-BE49-F238E27FC236}">
                <a16:creationId xmlns:a16="http://schemas.microsoft.com/office/drawing/2014/main" id="{F7E02B85-A6C8-4330-AFFD-90DBF61E8E43}"/>
              </a:ext>
            </a:extLst>
          </p:cNvPr>
          <p:cNvSpPr/>
          <p:nvPr/>
        </p:nvSpPr>
        <p:spPr>
          <a:xfrm>
            <a:off x="6551138" y="2089811"/>
            <a:ext cx="2236763" cy="56270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Etika dan Kesusilaan</a:t>
            </a:r>
          </a:p>
        </p:txBody>
      </p:sp>
    </p:spTree>
    <p:extLst>
      <p:ext uri="{BB962C8B-B14F-4D97-AF65-F5344CB8AC3E}">
        <p14:creationId xmlns:p14="http://schemas.microsoft.com/office/powerpoint/2010/main" val="3980847920"/>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E8310F-3ECF-497B-A77B-7276C39A55BE}"/>
              </a:ext>
            </a:extLst>
          </p:cNvPr>
          <p:cNvSpPr/>
          <p:nvPr/>
        </p:nvSpPr>
        <p:spPr>
          <a:xfrm>
            <a:off x="2705686" y="478302"/>
            <a:ext cx="6780628" cy="5767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latin typeface="Comic Sans MS" panose="030F0702030302020204" pitchFamily="66" charset="0"/>
            </a:endParaRPr>
          </a:p>
        </p:txBody>
      </p:sp>
      <p:sp>
        <p:nvSpPr>
          <p:cNvPr id="4" name="Rectangle 3">
            <a:extLst>
              <a:ext uri="{FF2B5EF4-FFF2-40B4-BE49-F238E27FC236}">
                <a16:creationId xmlns:a16="http://schemas.microsoft.com/office/drawing/2014/main" id="{6656EF72-1CF6-4B02-B40B-0E37D83549B4}"/>
              </a:ext>
            </a:extLst>
          </p:cNvPr>
          <p:cNvSpPr/>
          <p:nvPr/>
        </p:nvSpPr>
        <p:spPr>
          <a:xfrm>
            <a:off x="2705685" y="366426"/>
            <a:ext cx="6780628" cy="57677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NILAI MORAL</a:t>
            </a:r>
          </a:p>
        </p:txBody>
      </p:sp>
      <p:sp>
        <p:nvSpPr>
          <p:cNvPr id="5" name="Rectangle 4">
            <a:extLst>
              <a:ext uri="{FF2B5EF4-FFF2-40B4-BE49-F238E27FC236}">
                <a16:creationId xmlns:a16="http://schemas.microsoft.com/office/drawing/2014/main" id="{F5CD929F-B7EF-40F1-9C83-7C7ECA91A930}"/>
              </a:ext>
            </a:extLst>
          </p:cNvPr>
          <p:cNvSpPr/>
          <p:nvPr/>
        </p:nvSpPr>
        <p:spPr>
          <a:xfrm>
            <a:off x="5294141" y="6379698"/>
            <a:ext cx="1603717" cy="47830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Flowchart: Alternate Process 9">
            <a:extLst>
              <a:ext uri="{FF2B5EF4-FFF2-40B4-BE49-F238E27FC236}">
                <a16:creationId xmlns:a16="http://schemas.microsoft.com/office/drawing/2014/main" id="{8DE91E94-BA86-41D6-826B-85386A4E31D5}"/>
              </a:ext>
            </a:extLst>
          </p:cNvPr>
          <p:cNvSpPr/>
          <p:nvPr/>
        </p:nvSpPr>
        <p:spPr>
          <a:xfrm>
            <a:off x="4688995" y="3117823"/>
            <a:ext cx="473612" cy="2809658"/>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RELIGIUS</a:t>
            </a:r>
          </a:p>
        </p:txBody>
      </p:sp>
      <p:sp>
        <p:nvSpPr>
          <p:cNvPr id="11" name="Flowchart: Alternate Process 10">
            <a:extLst>
              <a:ext uri="{FF2B5EF4-FFF2-40B4-BE49-F238E27FC236}">
                <a16:creationId xmlns:a16="http://schemas.microsoft.com/office/drawing/2014/main" id="{F30ACF4A-3D73-410F-9C6E-947DDED60A6F}"/>
              </a:ext>
            </a:extLst>
          </p:cNvPr>
          <p:cNvSpPr/>
          <p:nvPr/>
        </p:nvSpPr>
        <p:spPr>
          <a:xfrm>
            <a:off x="6448277" y="1974575"/>
            <a:ext cx="473612" cy="2890500"/>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KREATIF</a:t>
            </a:r>
          </a:p>
        </p:txBody>
      </p:sp>
      <p:sp>
        <p:nvSpPr>
          <p:cNvPr id="12" name="Flowchart: Alternate Process 11">
            <a:extLst>
              <a:ext uri="{FF2B5EF4-FFF2-40B4-BE49-F238E27FC236}">
                <a16:creationId xmlns:a16="http://schemas.microsoft.com/office/drawing/2014/main" id="{ABE351E8-FDD7-4D67-978A-B43AB2D35602}"/>
              </a:ext>
            </a:extLst>
          </p:cNvPr>
          <p:cNvSpPr/>
          <p:nvPr/>
        </p:nvSpPr>
        <p:spPr>
          <a:xfrm>
            <a:off x="5270109" y="1974575"/>
            <a:ext cx="473612" cy="2890500"/>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TOLERANSI</a:t>
            </a:r>
          </a:p>
        </p:txBody>
      </p:sp>
      <p:sp>
        <p:nvSpPr>
          <p:cNvPr id="13" name="Flowchart: Alternate Process 12">
            <a:extLst>
              <a:ext uri="{FF2B5EF4-FFF2-40B4-BE49-F238E27FC236}">
                <a16:creationId xmlns:a16="http://schemas.microsoft.com/office/drawing/2014/main" id="{771925FD-69B9-411D-804A-5508C51C1EBA}"/>
              </a:ext>
            </a:extLst>
          </p:cNvPr>
          <p:cNvSpPr/>
          <p:nvPr/>
        </p:nvSpPr>
        <p:spPr>
          <a:xfrm>
            <a:off x="5859193" y="3144128"/>
            <a:ext cx="473612" cy="2809658"/>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MANDIRI</a:t>
            </a:r>
          </a:p>
        </p:txBody>
      </p:sp>
      <p:sp>
        <p:nvSpPr>
          <p:cNvPr id="14" name="Flowchart: Alternate Process 13">
            <a:extLst>
              <a:ext uri="{FF2B5EF4-FFF2-40B4-BE49-F238E27FC236}">
                <a16:creationId xmlns:a16="http://schemas.microsoft.com/office/drawing/2014/main" id="{D769770A-2AF0-430A-A0DF-C7F6D2C90DC6}"/>
              </a:ext>
            </a:extLst>
          </p:cNvPr>
          <p:cNvSpPr/>
          <p:nvPr/>
        </p:nvSpPr>
        <p:spPr>
          <a:xfrm>
            <a:off x="7038256" y="3144128"/>
            <a:ext cx="473612" cy="2890500"/>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KERJA KERAS</a:t>
            </a:r>
          </a:p>
        </p:txBody>
      </p:sp>
      <p:sp>
        <p:nvSpPr>
          <p:cNvPr id="15" name="Oval 14">
            <a:extLst>
              <a:ext uri="{FF2B5EF4-FFF2-40B4-BE49-F238E27FC236}">
                <a16:creationId xmlns:a16="http://schemas.microsoft.com/office/drawing/2014/main" id="{BEA4CE29-4B32-4E78-9694-09DE16AAFB04}"/>
              </a:ext>
            </a:extLst>
          </p:cNvPr>
          <p:cNvSpPr/>
          <p:nvPr/>
        </p:nvSpPr>
        <p:spPr>
          <a:xfrm>
            <a:off x="1398283" y="3852200"/>
            <a:ext cx="396241" cy="379827"/>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Oval 15">
            <a:extLst>
              <a:ext uri="{FF2B5EF4-FFF2-40B4-BE49-F238E27FC236}">
                <a16:creationId xmlns:a16="http://schemas.microsoft.com/office/drawing/2014/main" id="{40B407E1-4620-4522-B18D-D6EE2ED54441}"/>
              </a:ext>
            </a:extLst>
          </p:cNvPr>
          <p:cNvSpPr/>
          <p:nvPr/>
        </p:nvSpPr>
        <p:spPr>
          <a:xfrm>
            <a:off x="10397476" y="3910296"/>
            <a:ext cx="396241" cy="379827"/>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Oval 16">
            <a:extLst>
              <a:ext uri="{FF2B5EF4-FFF2-40B4-BE49-F238E27FC236}">
                <a16:creationId xmlns:a16="http://schemas.microsoft.com/office/drawing/2014/main" id="{C60338AA-8BE6-464D-B32F-31D67EA8F1DA}"/>
              </a:ext>
            </a:extLst>
          </p:cNvPr>
          <p:cNvSpPr/>
          <p:nvPr/>
        </p:nvSpPr>
        <p:spPr>
          <a:xfrm>
            <a:off x="1066071" y="3910296"/>
            <a:ext cx="198121" cy="22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Oval 17">
            <a:extLst>
              <a:ext uri="{FF2B5EF4-FFF2-40B4-BE49-F238E27FC236}">
                <a16:creationId xmlns:a16="http://schemas.microsoft.com/office/drawing/2014/main" id="{BC1BF1CE-23C1-4EAE-800F-400D59664AB0}"/>
              </a:ext>
            </a:extLst>
          </p:cNvPr>
          <p:cNvSpPr/>
          <p:nvPr/>
        </p:nvSpPr>
        <p:spPr>
          <a:xfrm>
            <a:off x="10965731" y="3990009"/>
            <a:ext cx="198121" cy="22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Flowchart: Alternate Process 18">
            <a:extLst>
              <a:ext uri="{FF2B5EF4-FFF2-40B4-BE49-F238E27FC236}">
                <a16:creationId xmlns:a16="http://schemas.microsoft.com/office/drawing/2014/main" id="{1BAE0AD1-A486-4EC4-B33B-15CBBE0AD23D}"/>
              </a:ext>
            </a:extLst>
          </p:cNvPr>
          <p:cNvSpPr/>
          <p:nvPr/>
        </p:nvSpPr>
        <p:spPr>
          <a:xfrm>
            <a:off x="3474387" y="3117822"/>
            <a:ext cx="473612" cy="2809659"/>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TANGGUNG JAWAB</a:t>
            </a:r>
          </a:p>
        </p:txBody>
      </p:sp>
      <p:sp>
        <p:nvSpPr>
          <p:cNvPr id="20" name="Flowchart: Alternate Process 19">
            <a:extLst>
              <a:ext uri="{FF2B5EF4-FFF2-40B4-BE49-F238E27FC236}">
                <a16:creationId xmlns:a16="http://schemas.microsoft.com/office/drawing/2014/main" id="{0B2003BD-5DD2-4765-8321-F858F913C30F}"/>
              </a:ext>
            </a:extLst>
          </p:cNvPr>
          <p:cNvSpPr/>
          <p:nvPr/>
        </p:nvSpPr>
        <p:spPr>
          <a:xfrm>
            <a:off x="2837830" y="1974574"/>
            <a:ext cx="473612" cy="2809659"/>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KEJUJURAN</a:t>
            </a:r>
          </a:p>
        </p:txBody>
      </p:sp>
      <p:sp>
        <p:nvSpPr>
          <p:cNvPr id="21" name="Flowchart: Alternate Process 20">
            <a:extLst>
              <a:ext uri="{FF2B5EF4-FFF2-40B4-BE49-F238E27FC236}">
                <a16:creationId xmlns:a16="http://schemas.microsoft.com/office/drawing/2014/main" id="{05283A70-7F6D-4690-814E-84E3C09F762F}"/>
              </a:ext>
            </a:extLst>
          </p:cNvPr>
          <p:cNvSpPr/>
          <p:nvPr/>
        </p:nvSpPr>
        <p:spPr>
          <a:xfrm>
            <a:off x="4077618" y="1974575"/>
            <a:ext cx="473612" cy="2809660"/>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DISIPLIN</a:t>
            </a:r>
          </a:p>
        </p:txBody>
      </p:sp>
      <p:sp>
        <p:nvSpPr>
          <p:cNvPr id="22" name="Flowchart: Alternate Process 21">
            <a:extLst>
              <a:ext uri="{FF2B5EF4-FFF2-40B4-BE49-F238E27FC236}">
                <a16:creationId xmlns:a16="http://schemas.microsoft.com/office/drawing/2014/main" id="{330E566B-907A-43F2-8394-0DB9AEA118DC}"/>
              </a:ext>
            </a:extLst>
          </p:cNvPr>
          <p:cNvSpPr/>
          <p:nvPr/>
        </p:nvSpPr>
        <p:spPr>
          <a:xfrm>
            <a:off x="8214634" y="3144128"/>
            <a:ext cx="473612" cy="2890500"/>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PEDULI LINGKUNGAN</a:t>
            </a:r>
          </a:p>
        </p:txBody>
      </p:sp>
      <p:sp>
        <p:nvSpPr>
          <p:cNvPr id="23" name="Flowchart: Alternate Process 22">
            <a:extLst>
              <a:ext uri="{FF2B5EF4-FFF2-40B4-BE49-F238E27FC236}">
                <a16:creationId xmlns:a16="http://schemas.microsoft.com/office/drawing/2014/main" id="{154A5D65-93AB-4E2A-836A-71C0A13BB340}"/>
              </a:ext>
            </a:extLst>
          </p:cNvPr>
          <p:cNvSpPr/>
          <p:nvPr/>
        </p:nvSpPr>
        <p:spPr>
          <a:xfrm>
            <a:off x="7626445" y="1893736"/>
            <a:ext cx="473612" cy="2890500"/>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NASIONALISME</a:t>
            </a:r>
          </a:p>
        </p:txBody>
      </p:sp>
      <p:sp>
        <p:nvSpPr>
          <p:cNvPr id="24" name="Flowchart: Alternate Process 23">
            <a:extLst>
              <a:ext uri="{FF2B5EF4-FFF2-40B4-BE49-F238E27FC236}">
                <a16:creationId xmlns:a16="http://schemas.microsoft.com/office/drawing/2014/main" id="{38864428-C849-4D26-9AD5-8E313BD37A76}"/>
              </a:ext>
            </a:extLst>
          </p:cNvPr>
          <p:cNvSpPr/>
          <p:nvPr/>
        </p:nvSpPr>
        <p:spPr>
          <a:xfrm>
            <a:off x="8876959" y="1893737"/>
            <a:ext cx="473612" cy="2971338"/>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id-ID" sz="1050" b="1" dirty="0">
                <a:solidFill>
                  <a:schemeClr val="tx1"/>
                </a:solidFill>
                <a:latin typeface="Comic Sans MS" panose="030F0702030302020204" pitchFamily="66" charset="0"/>
              </a:rPr>
              <a:t>KEINGINTAHUAN</a:t>
            </a:r>
          </a:p>
        </p:txBody>
      </p:sp>
    </p:spTree>
    <p:extLst>
      <p:ext uri="{BB962C8B-B14F-4D97-AF65-F5344CB8AC3E}">
        <p14:creationId xmlns:p14="http://schemas.microsoft.com/office/powerpoint/2010/main" val="1104213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136F1D5C-FCE2-426A-9FD7-F4A907BC1C48}"/>
              </a:ext>
            </a:extLst>
          </p:cNvPr>
          <p:cNvSpPr/>
          <p:nvPr/>
        </p:nvSpPr>
        <p:spPr>
          <a:xfrm>
            <a:off x="0" y="0"/>
            <a:ext cx="12192000" cy="6858000"/>
          </a:xfrm>
          <a:prstGeom prst="rtTriangl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Parallelogram 2">
            <a:extLst>
              <a:ext uri="{FF2B5EF4-FFF2-40B4-BE49-F238E27FC236}">
                <a16:creationId xmlns:a16="http://schemas.microsoft.com/office/drawing/2014/main" id="{58AC31EA-F853-4908-B4CE-B91E43FD7C7F}"/>
              </a:ext>
            </a:extLst>
          </p:cNvPr>
          <p:cNvSpPr/>
          <p:nvPr/>
        </p:nvSpPr>
        <p:spPr>
          <a:xfrm>
            <a:off x="2332892" y="3189849"/>
            <a:ext cx="7526215" cy="478301"/>
          </a:xfrm>
          <a:prstGeom prst="parallelogram">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bg1"/>
                </a:solidFill>
                <a:latin typeface="Comic Sans MS" panose="030F0702030302020204" pitchFamily="66" charset="0"/>
              </a:rPr>
              <a:t>100% KATOLIK 100% INDONESIA</a:t>
            </a:r>
          </a:p>
        </p:txBody>
      </p:sp>
      <p:sp>
        <p:nvSpPr>
          <p:cNvPr id="4" name="Rectangle: Rounded Corners 3">
            <a:extLst>
              <a:ext uri="{FF2B5EF4-FFF2-40B4-BE49-F238E27FC236}">
                <a16:creationId xmlns:a16="http://schemas.microsoft.com/office/drawing/2014/main" id="{297DFA83-9ECD-42AD-951F-47BA309DBBD8}"/>
              </a:ext>
            </a:extLst>
          </p:cNvPr>
          <p:cNvSpPr/>
          <p:nvPr/>
        </p:nvSpPr>
        <p:spPr>
          <a:xfrm>
            <a:off x="11887200" y="436728"/>
            <a:ext cx="359391" cy="477672"/>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758FDA07-C7BF-48AE-A82F-1A0B3198B389}"/>
              </a:ext>
            </a:extLst>
          </p:cNvPr>
          <p:cNvSpPr/>
          <p:nvPr/>
        </p:nvSpPr>
        <p:spPr>
          <a:xfrm>
            <a:off x="4227442" y="3747663"/>
            <a:ext cx="3737113" cy="318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Mgr. Soegijopranoto</a:t>
            </a:r>
            <a:endParaRPr lang="id-ID" dirty="0">
              <a:solidFill>
                <a:schemeClr val="bg1"/>
              </a:solidFill>
              <a:latin typeface="Comic Sans MS" panose="030F0702030302020204" pitchFamily="66" charset="0"/>
            </a:endParaRPr>
          </a:p>
        </p:txBody>
      </p:sp>
      <p:sp>
        <p:nvSpPr>
          <p:cNvPr id="6" name="Rectangle 5">
            <a:extLst>
              <a:ext uri="{FF2B5EF4-FFF2-40B4-BE49-F238E27FC236}">
                <a16:creationId xmlns:a16="http://schemas.microsoft.com/office/drawing/2014/main" id="{48B58BEF-F61C-4C41-B68F-F1574B2CAE90}"/>
              </a:ext>
            </a:extLst>
          </p:cNvPr>
          <p:cNvSpPr/>
          <p:nvPr/>
        </p:nvSpPr>
        <p:spPr>
          <a:xfrm>
            <a:off x="488748" y="4065715"/>
            <a:ext cx="4651513" cy="2498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d-ID" sz="1800" dirty="0">
                <a:effectLst/>
                <a:latin typeface="Calibri" panose="020F0502020204030204" pitchFamily="34" charset="0"/>
                <a:ea typeface="Calibri" panose="020F0502020204030204" pitchFamily="34" charset="0"/>
                <a:cs typeface="Times New Roman" panose="02020603050405020304" pitchFamily="18" charset="0"/>
              </a:rPr>
              <a:t> </a:t>
            </a:r>
            <a:r>
              <a:rPr lang="id-ID" sz="1800" dirty="0">
                <a:effectLst/>
                <a:latin typeface="Comic Sans MS" panose="030F0702030302020204" pitchFamily="66" charset="0"/>
                <a:ea typeface="Calibri" panose="020F0502020204030204" pitchFamily="34" charset="0"/>
                <a:cs typeface="Times New Roman" panose="02020603050405020304" pitchFamily="18" charset="0"/>
              </a:rPr>
              <a:t>Idealnya, seorang Warga Negara Indonesia yang beragama Katolik, justru  karena imannya, bergerak melibatkan diri dalam kegembiraan dan harapan, duka dan kecemasan masyarakat Indonesia khususnya yang kecil lemah miskin, tersingkir dan difabel.</a:t>
            </a:r>
          </a:p>
        </p:txBody>
      </p:sp>
      <p:sp>
        <p:nvSpPr>
          <p:cNvPr id="8" name="Rectangle 7">
            <a:extLst>
              <a:ext uri="{FF2B5EF4-FFF2-40B4-BE49-F238E27FC236}">
                <a16:creationId xmlns:a16="http://schemas.microsoft.com/office/drawing/2014/main" id="{6C0EE5C5-BBC6-45A7-A4DB-5E3031F00096}"/>
              </a:ext>
            </a:extLst>
          </p:cNvPr>
          <p:cNvSpPr/>
          <p:nvPr/>
        </p:nvSpPr>
        <p:spPr>
          <a:xfrm>
            <a:off x="6710643" y="612300"/>
            <a:ext cx="4651513" cy="24980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id-ID"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“Dan raja itu akan menjawab mereka: Aku berkata kepadamu, sesungguhnya segala sesuatu yang kamu lakukan untuk salah seorang dari saudara-Ku yang paling hina ini, kamu telah melakukannya untuk Aku”</a:t>
            </a:r>
          </a:p>
          <a:p>
            <a:pPr algn="ctr"/>
            <a:r>
              <a:rPr lang="id-ID" sz="1800" dirty="0">
                <a:effectLst/>
                <a:latin typeface="Comic Sans MS" panose="030F0702030302020204" pitchFamily="66" charset="0"/>
                <a:ea typeface="Calibri" panose="020F0502020204030204" pitchFamily="34" charset="0"/>
                <a:cs typeface="Times New Roman" panose="02020603050405020304" pitchFamily="18" charset="0"/>
              </a:rPr>
              <a:t>(Bdk GS 1, Mat 25: 40)</a:t>
            </a:r>
            <a:endParaRPr lang="id-ID" dirty="0">
              <a:latin typeface="Comic Sans MS" panose="030F0702030302020204" pitchFamily="66" charset="0"/>
            </a:endParaRPr>
          </a:p>
          <a:p>
            <a:pPr algn="ctr"/>
            <a:endParaRPr lang="id-ID" dirty="0">
              <a:latin typeface="Comic Sans MS" panose="030F0702030302020204" pitchFamily="66" charset="0"/>
            </a:endParaRPr>
          </a:p>
        </p:txBody>
      </p:sp>
    </p:spTree>
    <p:extLst>
      <p:ext uri="{BB962C8B-B14F-4D97-AF65-F5344CB8AC3E}">
        <p14:creationId xmlns:p14="http://schemas.microsoft.com/office/powerpoint/2010/main" val="466407780"/>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a:extLst>
              <a:ext uri="{FF2B5EF4-FFF2-40B4-BE49-F238E27FC236}">
                <a16:creationId xmlns:a16="http://schemas.microsoft.com/office/drawing/2014/main" id="{0CBCB43C-A8AF-4171-BAD1-15E2BD069613}"/>
              </a:ext>
            </a:extLst>
          </p:cNvPr>
          <p:cNvSpPr/>
          <p:nvPr/>
        </p:nvSpPr>
        <p:spPr>
          <a:xfrm>
            <a:off x="3936228" y="0"/>
            <a:ext cx="12393640" cy="6858000"/>
          </a:xfrm>
          <a:prstGeom prst="trapezoid">
            <a:avLst>
              <a:gd name="adj" fmla="val 51667"/>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Parallelogram 2">
            <a:extLst>
              <a:ext uri="{FF2B5EF4-FFF2-40B4-BE49-F238E27FC236}">
                <a16:creationId xmlns:a16="http://schemas.microsoft.com/office/drawing/2014/main" id="{CBED0EF7-5E73-4C7F-8AA6-B10CFCAEFBEC}"/>
              </a:ext>
            </a:extLst>
          </p:cNvPr>
          <p:cNvSpPr/>
          <p:nvPr/>
        </p:nvSpPr>
        <p:spPr>
          <a:xfrm>
            <a:off x="-372794" y="460718"/>
            <a:ext cx="13427612" cy="478301"/>
          </a:xfrm>
          <a:prstGeom prst="parallelogram">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effectLst/>
                <a:latin typeface="Comic Sans MS" panose="030F0702030302020204" pitchFamily="66" charset="0"/>
                <a:ea typeface="Calibri" panose="020F0502020204030204" pitchFamily="34" charset="0"/>
                <a:cs typeface="Times New Roman" panose="02020603050405020304" pitchFamily="18" charset="0"/>
              </a:rPr>
              <a:t>Agama dan budaya saling mempengaruhi satu sama lain</a:t>
            </a:r>
            <a:endParaRPr lang="id-ID" dirty="0">
              <a:latin typeface="Comic Sans MS" panose="030F0702030302020204" pitchFamily="66" charset="0"/>
            </a:endParaRPr>
          </a:p>
        </p:txBody>
      </p:sp>
      <p:sp>
        <p:nvSpPr>
          <p:cNvPr id="4" name="Arrow: Down 3">
            <a:extLst>
              <a:ext uri="{FF2B5EF4-FFF2-40B4-BE49-F238E27FC236}">
                <a16:creationId xmlns:a16="http://schemas.microsoft.com/office/drawing/2014/main" id="{1433C708-B564-4F81-8BF0-F87AC0E014BB}"/>
              </a:ext>
            </a:extLst>
          </p:cNvPr>
          <p:cNvSpPr/>
          <p:nvPr/>
        </p:nvSpPr>
        <p:spPr>
          <a:xfrm rot="5400000">
            <a:off x="5709436" y="1959806"/>
            <a:ext cx="506437" cy="844062"/>
          </a:xfrm>
          <a:prstGeom prst="down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Arrow: Down 4">
            <a:extLst>
              <a:ext uri="{FF2B5EF4-FFF2-40B4-BE49-F238E27FC236}">
                <a16:creationId xmlns:a16="http://schemas.microsoft.com/office/drawing/2014/main" id="{A173E612-1B34-44B3-9BF0-1BD36DD385A0}"/>
              </a:ext>
            </a:extLst>
          </p:cNvPr>
          <p:cNvSpPr/>
          <p:nvPr/>
        </p:nvSpPr>
        <p:spPr>
          <a:xfrm rot="16200000">
            <a:off x="6087794" y="2515658"/>
            <a:ext cx="506437" cy="844062"/>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596B9CF0-B911-428A-99C8-A0816D613940}"/>
              </a:ext>
            </a:extLst>
          </p:cNvPr>
          <p:cNvSpPr/>
          <p:nvPr/>
        </p:nvSpPr>
        <p:spPr>
          <a:xfrm>
            <a:off x="877235" y="1283927"/>
            <a:ext cx="3043450" cy="270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Agama adalah pedoman hidup manusia yang diciptakan oleh Tuhan dalam menjalani kehidupan.</a:t>
            </a:r>
            <a:endParaRPr lang="id-ID" dirty="0">
              <a:solidFill>
                <a:schemeClr val="accent1">
                  <a:lumMod val="50000"/>
                </a:schemeClr>
              </a:solidFill>
            </a:endParaRPr>
          </a:p>
        </p:txBody>
      </p:sp>
      <p:sp>
        <p:nvSpPr>
          <p:cNvPr id="7" name="Rectangle 6">
            <a:extLst>
              <a:ext uri="{FF2B5EF4-FFF2-40B4-BE49-F238E27FC236}">
                <a16:creationId xmlns:a16="http://schemas.microsoft.com/office/drawing/2014/main" id="{1970EECB-8276-4DB9-919B-1F67484FFA38}"/>
              </a:ext>
            </a:extLst>
          </p:cNvPr>
          <p:cNvSpPr/>
          <p:nvPr/>
        </p:nvSpPr>
        <p:spPr>
          <a:xfrm>
            <a:off x="8611323" y="1283927"/>
            <a:ext cx="3043450" cy="2702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effectLst/>
                <a:latin typeface="Calibri" panose="020F0502020204030204" pitchFamily="34" charset="0"/>
                <a:ea typeface="Calibri" panose="020F0502020204030204" pitchFamily="34" charset="0"/>
                <a:cs typeface="Times New Roman" panose="02020603050405020304" pitchFamily="18" charset="0"/>
              </a:rPr>
              <a:t>Budaya adalah sebagai kebiasaan tata cara hidup manusia yang diciptakan oleh manusia itu sendiri dari hasil daya cipta, rasa dan karsanya yang diberikan oleh Tuhan </a:t>
            </a:r>
            <a:endParaRPr lang="id-ID" dirty="0"/>
          </a:p>
        </p:txBody>
      </p:sp>
      <p:sp>
        <p:nvSpPr>
          <p:cNvPr id="8" name="Rectangle 7">
            <a:extLst>
              <a:ext uri="{FF2B5EF4-FFF2-40B4-BE49-F238E27FC236}">
                <a16:creationId xmlns:a16="http://schemas.microsoft.com/office/drawing/2014/main" id="{3675B67A-A684-484F-B68E-5355E13EA023}"/>
              </a:ext>
            </a:extLst>
          </p:cNvPr>
          <p:cNvSpPr/>
          <p:nvPr/>
        </p:nvSpPr>
        <p:spPr>
          <a:xfrm>
            <a:off x="3271651" y="5143380"/>
            <a:ext cx="5612482" cy="107135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1200" dirty="0">
              <a:ln w="0"/>
              <a:solidFill>
                <a:schemeClr val="bg1"/>
              </a:solidFill>
              <a:effectLst>
                <a:outerShdw blurRad="38100" dist="19050" dir="2700000" algn="tl" rotWithShape="0">
                  <a:schemeClr val="dk1">
                    <a:alpha val="40000"/>
                  </a:schemeClr>
                </a:outerShdw>
              </a:effectLst>
              <a:latin typeface="Comic Sans MS" panose="030F0702030302020204" pitchFamily="66" charset="0"/>
            </a:endParaRPr>
          </a:p>
        </p:txBody>
      </p:sp>
      <p:sp>
        <p:nvSpPr>
          <p:cNvPr id="10" name="Rectangle: Rounded Corners 9">
            <a:extLst>
              <a:ext uri="{FF2B5EF4-FFF2-40B4-BE49-F238E27FC236}">
                <a16:creationId xmlns:a16="http://schemas.microsoft.com/office/drawing/2014/main" id="{F8F95609-86F5-4AB4-8B7F-7E9C065B85F5}"/>
              </a:ext>
            </a:extLst>
          </p:cNvPr>
          <p:cNvSpPr/>
          <p:nvPr/>
        </p:nvSpPr>
        <p:spPr>
          <a:xfrm>
            <a:off x="2871436" y="5789568"/>
            <a:ext cx="6182436" cy="926711"/>
          </a:xfrm>
          <a:prstGeom prst="roundRect">
            <a:avLst>
              <a:gd name="adj" fmla="val 37049"/>
            </a:avLst>
          </a:prstGeom>
          <a:solidFill>
            <a:srgbClr val="BFCF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ln w="0"/>
                <a:solidFill>
                  <a:schemeClr val="tx1"/>
                </a:solidFill>
                <a:effectLst>
                  <a:outerShdw blurRad="38100" dist="19050" dir="2700000" algn="tl" rotWithShape="0">
                    <a:schemeClr val="dk1">
                      <a:alpha val="40000"/>
                    </a:schemeClr>
                  </a:outerShdw>
                </a:effectLst>
                <a:latin typeface="Comic Sans MS" panose="030F0702030302020204" pitchFamily="66" charset="0"/>
                <a:ea typeface="Calibri" panose="020F0502020204030204" pitchFamily="34" charset="0"/>
                <a:cs typeface="Times New Roman" panose="02020603050405020304" pitchFamily="18" charset="0"/>
              </a:rPr>
              <a:t>Agama mempengaruhi kebudayaan, kelompok masyarakat, dan suku bangsa. Kebudayaan cenderung berubah-ubah yang berimplikasi pada keaslian agama sehingga menghasilkan penafsiran berlainan.</a:t>
            </a:r>
            <a:endParaRPr lang="id-ID" sz="1400" dirty="0">
              <a:ln w="0"/>
              <a:solidFill>
                <a:schemeClr val="tx1"/>
              </a:solidFill>
              <a:effectLst>
                <a:outerShdw blurRad="38100" dist="19050" dir="2700000" algn="tl" rotWithShape="0">
                  <a:schemeClr val="dk1">
                    <a:alpha val="40000"/>
                  </a:schemeClr>
                </a:outerShdw>
              </a:effectLst>
              <a:latin typeface="Comic Sans MS" panose="030F0702030302020204" pitchFamily="66" charset="0"/>
            </a:endParaRPr>
          </a:p>
        </p:txBody>
      </p:sp>
      <p:pic>
        <p:nvPicPr>
          <p:cNvPr id="13" name="Picture 12">
            <a:extLst>
              <a:ext uri="{FF2B5EF4-FFF2-40B4-BE49-F238E27FC236}">
                <a16:creationId xmlns:a16="http://schemas.microsoft.com/office/drawing/2014/main" id="{1A6F162D-6B65-4268-BD38-A9246089E1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052" y="3882573"/>
            <a:ext cx="3935896" cy="1721955"/>
          </a:xfrm>
          <a:prstGeom prst="rect">
            <a:avLst/>
          </a:prstGeom>
        </p:spPr>
      </p:pic>
    </p:spTree>
    <p:extLst>
      <p:ext uri="{BB962C8B-B14F-4D97-AF65-F5344CB8AC3E}">
        <p14:creationId xmlns:p14="http://schemas.microsoft.com/office/powerpoint/2010/main" val="3335724507"/>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D21EEF-A85C-46FC-A664-712AD5CF43CC}"/>
              </a:ext>
            </a:extLst>
          </p:cNvPr>
          <p:cNvSpPr/>
          <p:nvPr/>
        </p:nvSpPr>
        <p:spPr>
          <a:xfrm>
            <a:off x="331304" y="145774"/>
            <a:ext cx="11516139" cy="6546574"/>
          </a:xfrm>
          <a:prstGeom prst="rect">
            <a:avLst/>
          </a:prstGeom>
          <a:solidFill>
            <a:srgbClr val="AABF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endParaRPr lang="id-ID" sz="2000" dirty="0">
              <a:solidFill>
                <a:srgbClr val="0000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d-ID" sz="2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endParaRPr lang="id-ID" sz="2000" dirty="0">
              <a:solidFill>
                <a:srgbClr val="0000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d-ID" sz="2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endParaRPr lang="id-ID" sz="2000" dirty="0">
              <a:solidFill>
                <a:srgbClr val="0000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d-ID" sz="2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endParaRPr lang="id-ID" sz="2000" dirty="0">
              <a:solidFill>
                <a:srgbClr val="000000"/>
              </a:solidFill>
              <a:latin typeface="Comic Sans MS" panose="030F0702030302020204" pitchFamily="66" charset="0"/>
              <a:ea typeface="Calibri" panose="020F0502020204030204" pitchFamily="34" charset="0"/>
              <a:cs typeface="Times New Roman" panose="02020603050405020304" pitchFamily="18" charset="0"/>
            </a:endParaRPr>
          </a:p>
          <a:p>
            <a:pPr algn="ctr"/>
            <a:endParaRPr lang="id-ID" sz="2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r>
              <a:rPr lang="id-ID" sz="2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Bermoral dalam bermasyarakat, apalagi jika kita hidup di lingkungan yang teguh memegang nilai-nilai keagamaan, maka moral masyarakat kadang berasal dari serapan moral yang diajarkan agama. Tentunya nilai moral yang dari agama tidak hanya berasal dari salah satu agama saja, namun berasal dari semua agama yang sudah dianggap oleh seluruh masyarakat keberadaanya. Dengan begitu, maka semua agama mengajarkan hal yang sama, yaitu bagaimana menjadi manusia yang bermoral. Jika kita persempit, maka kita sebagai pengikut Kristus, kita belajar untuk dapat hidup bermoral secara moral Kristiani dalam hidup sementara di dunia ini.</a:t>
            </a:r>
            <a:endParaRPr lang="id-ID" sz="2000" dirty="0">
              <a:latin typeface="Comic Sans MS" panose="030F0702030302020204" pitchFamily="66" charset="0"/>
            </a:endParaRPr>
          </a:p>
        </p:txBody>
      </p:sp>
      <p:pic>
        <p:nvPicPr>
          <p:cNvPr id="5" name="Picture 4">
            <a:extLst>
              <a:ext uri="{FF2B5EF4-FFF2-40B4-BE49-F238E27FC236}">
                <a16:creationId xmlns:a16="http://schemas.microsoft.com/office/drawing/2014/main" id="{8733F624-68E7-406A-9C4F-6F3265647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356" y="678346"/>
            <a:ext cx="3997457" cy="2369654"/>
          </a:xfrm>
          <a:prstGeom prst="rect">
            <a:avLst/>
          </a:prstGeom>
        </p:spPr>
      </p:pic>
      <p:sp>
        <p:nvSpPr>
          <p:cNvPr id="3" name="Rectangle: Rounded Corners 2">
            <a:extLst>
              <a:ext uri="{FF2B5EF4-FFF2-40B4-BE49-F238E27FC236}">
                <a16:creationId xmlns:a16="http://schemas.microsoft.com/office/drawing/2014/main" id="{68F0B2C3-58BF-47F3-BBE0-6F1532C5ABEB}"/>
              </a:ext>
            </a:extLst>
          </p:cNvPr>
          <p:cNvSpPr/>
          <p:nvPr/>
        </p:nvSpPr>
        <p:spPr>
          <a:xfrm>
            <a:off x="5393635" y="6374295"/>
            <a:ext cx="1113182" cy="61622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5346097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3A0D154E-312A-42BC-BC92-4FD8BAAF00FA}"/>
              </a:ext>
            </a:extLst>
          </p:cNvPr>
          <p:cNvSpPr/>
          <p:nvPr/>
        </p:nvSpPr>
        <p:spPr>
          <a:xfrm>
            <a:off x="8778240" y="1880381"/>
            <a:ext cx="2546252" cy="42203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solidFill>
                  <a:schemeClr val="tx1"/>
                </a:solidFill>
              </a:rPr>
              <a:t>Kelompok 2</a:t>
            </a:r>
          </a:p>
        </p:txBody>
      </p:sp>
      <p:sp>
        <p:nvSpPr>
          <p:cNvPr id="4" name="Parallelogram 3">
            <a:extLst>
              <a:ext uri="{FF2B5EF4-FFF2-40B4-BE49-F238E27FC236}">
                <a16:creationId xmlns:a16="http://schemas.microsoft.com/office/drawing/2014/main" id="{7FD067AB-0A7D-46C1-A6AA-3BE2965D8516}"/>
              </a:ext>
            </a:extLst>
          </p:cNvPr>
          <p:cNvSpPr/>
          <p:nvPr/>
        </p:nvSpPr>
        <p:spPr>
          <a:xfrm>
            <a:off x="5008100" y="3863926"/>
            <a:ext cx="6888477" cy="337625"/>
          </a:xfrm>
          <a:prstGeom prst="parallelogram">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8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Don Bosco Carmel S P (41819068)</a:t>
            </a:r>
          </a:p>
        </p:txBody>
      </p:sp>
      <p:sp>
        <p:nvSpPr>
          <p:cNvPr id="5" name="Parallelogram 4">
            <a:extLst>
              <a:ext uri="{FF2B5EF4-FFF2-40B4-BE49-F238E27FC236}">
                <a16:creationId xmlns:a16="http://schemas.microsoft.com/office/drawing/2014/main" id="{82B96D32-F3C4-434E-8DDA-116D07D98CE4}"/>
              </a:ext>
            </a:extLst>
          </p:cNvPr>
          <p:cNvSpPr/>
          <p:nvPr/>
        </p:nvSpPr>
        <p:spPr>
          <a:xfrm>
            <a:off x="5303521" y="3528646"/>
            <a:ext cx="6593058" cy="337625"/>
          </a:xfrm>
          <a:prstGeom prst="parallelogram">
            <a:avLst/>
          </a:prstGeom>
          <a:solidFill>
            <a:srgbClr val="BFC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8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Benedictus Rangga (41819073)</a:t>
            </a:r>
          </a:p>
        </p:txBody>
      </p:sp>
      <p:sp>
        <p:nvSpPr>
          <p:cNvPr id="6" name="Parallelogram 5">
            <a:extLst>
              <a:ext uri="{FF2B5EF4-FFF2-40B4-BE49-F238E27FC236}">
                <a16:creationId xmlns:a16="http://schemas.microsoft.com/office/drawing/2014/main" id="{C4DA44F9-FAD1-4293-A72E-7BDC89D62E7F}"/>
              </a:ext>
            </a:extLst>
          </p:cNvPr>
          <p:cNvSpPr/>
          <p:nvPr/>
        </p:nvSpPr>
        <p:spPr>
          <a:xfrm>
            <a:off x="5542673" y="3195711"/>
            <a:ext cx="6353906" cy="337625"/>
          </a:xfrm>
          <a:prstGeom prst="parallelogram">
            <a:avLst/>
          </a:prstGeom>
          <a:solidFill>
            <a:srgbClr val="94A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8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Pintubatu Jeslin Fransisca (21119138)</a:t>
            </a:r>
          </a:p>
        </p:txBody>
      </p:sp>
      <p:sp>
        <p:nvSpPr>
          <p:cNvPr id="7" name="Parallelogram 6">
            <a:extLst>
              <a:ext uri="{FF2B5EF4-FFF2-40B4-BE49-F238E27FC236}">
                <a16:creationId xmlns:a16="http://schemas.microsoft.com/office/drawing/2014/main" id="{678DA49F-AEBD-4FFE-B21F-31B8C252A82A}"/>
              </a:ext>
            </a:extLst>
          </p:cNvPr>
          <p:cNvSpPr/>
          <p:nvPr/>
        </p:nvSpPr>
        <p:spPr>
          <a:xfrm>
            <a:off x="5838093" y="2860431"/>
            <a:ext cx="6058486" cy="337625"/>
          </a:xfrm>
          <a:prstGeom prst="parallelogram">
            <a:avLst/>
          </a:prstGeom>
          <a:solidFill>
            <a:srgbClr val="3A6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8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Raja Bintang R S (41819115)</a:t>
            </a:r>
          </a:p>
        </p:txBody>
      </p:sp>
      <p:sp>
        <p:nvSpPr>
          <p:cNvPr id="8" name="Parallelogram 7">
            <a:extLst>
              <a:ext uri="{FF2B5EF4-FFF2-40B4-BE49-F238E27FC236}">
                <a16:creationId xmlns:a16="http://schemas.microsoft.com/office/drawing/2014/main" id="{9A1A4197-8AC4-4828-BC91-8F2D5FD65DC9}"/>
              </a:ext>
            </a:extLst>
          </p:cNvPr>
          <p:cNvSpPr/>
          <p:nvPr/>
        </p:nvSpPr>
        <p:spPr>
          <a:xfrm>
            <a:off x="6105377" y="2522806"/>
            <a:ext cx="5791201" cy="337625"/>
          </a:xfrm>
          <a:prstGeom prst="parallelogram">
            <a:avLst/>
          </a:prstGeom>
          <a:solidFill>
            <a:srgbClr val="305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latin typeface="Comic Sans MS" panose="030F0702030302020204" pitchFamily="66" charset="0"/>
              </a:rPr>
              <a:t>Theovila Putri M A (21119155)</a:t>
            </a:r>
          </a:p>
        </p:txBody>
      </p:sp>
      <p:sp>
        <p:nvSpPr>
          <p:cNvPr id="9" name="Rectangle 8">
            <a:extLst>
              <a:ext uri="{FF2B5EF4-FFF2-40B4-BE49-F238E27FC236}">
                <a16:creationId xmlns:a16="http://schemas.microsoft.com/office/drawing/2014/main" id="{57520D27-477D-461F-898E-B8AD0CA95E83}"/>
              </a:ext>
            </a:extLst>
          </p:cNvPr>
          <p:cNvSpPr/>
          <p:nvPr/>
        </p:nvSpPr>
        <p:spPr>
          <a:xfrm>
            <a:off x="11549575" y="0"/>
            <a:ext cx="642425" cy="68580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583187208"/>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2" name="Chord 11">
            <a:extLst>
              <a:ext uri="{FF2B5EF4-FFF2-40B4-BE49-F238E27FC236}">
                <a16:creationId xmlns:a16="http://schemas.microsoft.com/office/drawing/2014/main" id="{D9B75D30-50DE-4882-9B9E-0780CB4F56A5}"/>
              </a:ext>
            </a:extLst>
          </p:cNvPr>
          <p:cNvSpPr/>
          <p:nvPr/>
        </p:nvSpPr>
        <p:spPr>
          <a:xfrm rot="17598937">
            <a:off x="5247861" y="-5173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Chord 12">
            <a:extLst>
              <a:ext uri="{FF2B5EF4-FFF2-40B4-BE49-F238E27FC236}">
                <a16:creationId xmlns:a16="http://schemas.microsoft.com/office/drawing/2014/main" id="{0A6AA542-1F22-4C7B-846A-9684BB42E3F0}"/>
              </a:ext>
            </a:extLst>
          </p:cNvPr>
          <p:cNvSpPr/>
          <p:nvPr/>
        </p:nvSpPr>
        <p:spPr>
          <a:xfrm rot="17598937">
            <a:off x="9455905" y="-52752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Chord 13">
            <a:extLst>
              <a:ext uri="{FF2B5EF4-FFF2-40B4-BE49-F238E27FC236}">
                <a16:creationId xmlns:a16="http://schemas.microsoft.com/office/drawing/2014/main" id="{156B6389-AA71-4373-AA60-7B4EDE3956CA}"/>
              </a:ext>
            </a:extLst>
          </p:cNvPr>
          <p:cNvSpPr/>
          <p:nvPr/>
        </p:nvSpPr>
        <p:spPr>
          <a:xfrm rot="17598937">
            <a:off x="8029011" y="-51427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Chord 14">
            <a:extLst>
              <a:ext uri="{FF2B5EF4-FFF2-40B4-BE49-F238E27FC236}">
                <a16:creationId xmlns:a16="http://schemas.microsoft.com/office/drawing/2014/main" id="{703B7138-E74D-4100-A6AA-F5D96263B0CE}"/>
              </a:ext>
            </a:extLst>
          </p:cNvPr>
          <p:cNvSpPr/>
          <p:nvPr/>
        </p:nvSpPr>
        <p:spPr>
          <a:xfrm rot="17598937">
            <a:off x="6650542" y="-5275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Chord 15">
            <a:extLst>
              <a:ext uri="{FF2B5EF4-FFF2-40B4-BE49-F238E27FC236}">
                <a16:creationId xmlns:a16="http://schemas.microsoft.com/office/drawing/2014/main" id="{E07A0ED1-F6EE-4D52-84C4-FEF3787F242F}"/>
              </a:ext>
            </a:extLst>
          </p:cNvPr>
          <p:cNvSpPr/>
          <p:nvPr/>
        </p:nvSpPr>
        <p:spPr>
          <a:xfrm rot="17598937">
            <a:off x="-534711" y="-56928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Chord 16">
            <a:extLst>
              <a:ext uri="{FF2B5EF4-FFF2-40B4-BE49-F238E27FC236}">
                <a16:creationId xmlns:a16="http://schemas.microsoft.com/office/drawing/2014/main" id="{0EEE2066-2501-4161-A13C-39E86422811F}"/>
              </a:ext>
            </a:extLst>
          </p:cNvPr>
          <p:cNvSpPr/>
          <p:nvPr/>
        </p:nvSpPr>
        <p:spPr>
          <a:xfrm rot="17598937">
            <a:off x="824654" y="-55298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Chord 17">
            <a:extLst>
              <a:ext uri="{FF2B5EF4-FFF2-40B4-BE49-F238E27FC236}">
                <a16:creationId xmlns:a16="http://schemas.microsoft.com/office/drawing/2014/main" id="{B2220D42-115A-4DB9-9A94-A0B944C33B98}"/>
              </a:ext>
            </a:extLst>
          </p:cNvPr>
          <p:cNvSpPr/>
          <p:nvPr/>
        </p:nvSpPr>
        <p:spPr>
          <a:xfrm rot="17598937">
            <a:off x="3845179" y="-52037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Chord 18">
            <a:extLst>
              <a:ext uri="{FF2B5EF4-FFF2-40B4-BE49-F238E27FC236}">
                <a16:creationId xmlns:a16="http://schemas.microsoft.com/office/drawing/2014/main" id="{59D351BB-78B0-4B2D-BDCA-919DE7CDCFB6}"/>
              </a:ext>
            </a:extLst>
          </p:cNvPr>
          <p:cNvSpPr/>
          <p:nvPr/>
        </p:nvSpPr>
        <p:spPr>
          <a:xfrm rot="17598937">
            <a:off x="2334917" y="-536682"/>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Chord 19">
            <a:extLst>
              <a:ext uri="{FF2B5EF4-FFF2-40B4-BE49-F238E27FC236}">
                <a16:creationId xmlns:a16="http://schemas.microsoft.com/office/drawing/2014/main" id="{4987E1D7-8C90-44E4-BD1D-A0536EDCEBA5}"/>
              </a:ext>
            </a:extLst>
          </p:cNvPr>
          <p:cNvSpPr/>
          <p:nvPr/>
        </p:nvSpPr>
        <p:spPr>
          <a:xfrm rot="17598937">
            <a:off x="10855755" y="-52037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Rounded Corners 21">
            <a:extLst>
              <a:ext uri="{FF2B5EF4-FFF2-40B4-BE49-F238E27FC236}">
                <a16:creationId xmlns:a16="http://schemas.microsoft.com/office/drawing/2014/main" id="{EF9F60F9-468B-4A51-AD00-3A946144BB9A}"/>
              </a:ext>
            </a:extLst>
          </p:cNvPr>
          <p:cNvSpPr/>
          <p:nvPr/>
        </p:nvSpPr>
        <p:spPr>
          <a:xfrm>
            <a:off x="3061252" y="3326295"/>
            <a:ext cx="6069495" cy="251791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Hidup sebagai seorang Kristiani yang juga bermoral Kristiani akan dilihat dalam beberapa hal yang menyangkut yaitu, Iman Kristiani, Norma, Pilihan dasar, Hati Nurani, Hukum, dan Dosa. </a:t>
            </a:r>
            <a:endParaRPr lang="id-ID" sz="20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24" name="Arrow: Right 23">
            <a:extLst>
              <a:ext uri="{FF2B5EF4-FFF2-40B4-BE49-F238E27FC236}">
                <a16:creationId xmlns:a16="http://schemas.microsoft.com/office/drawing/2014/main" id="{8FD7D519-F555-430E-9104-D8E01A7BE065}"/>
              </a:ext>
            </a:extLst>
          </p:cNvPr>
          <p:cNvSpPr/>
          <p:nvPr/>
        </p:nvSpPr>
        <p:spPr>
          <a:xfrm>
            <a:off x="9462052" y="4333459"/>
            <a:ext cx="1351721" cy="68911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24630963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2" name="Chord 11">
            <a:extLst>
              <a:ext uri="{FF2B5EF4-FFF2-40B4-BE49-F238E27FC236}">
                <a16:creationId xmlns:a16="http://schemas.microsoft.com/office/drawing/2014/main" id="{D9B75D30-50DE-4882-9B9E-0780CB4F56A5}"/>
              </a:ext>
            </a:extLst>
          </p:cNvPr>
          <p:cNvSpPr/>
          <p:nvPr/>
        </p:nvSpPr>
        <p:spPr>
          <a:xfrm rot="17598937">
            <a:off x="5247861" y="-5173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hord 12">
            <a:extLst>
              <a:ext uri="{FF2B5EF4-FFF2-40B4-BE49-F238E27FC236}">
                <a16:creationId xmlns:a16="http://schemas.microsoft.com/office/drawing/2014/main" id="{0A6AA542-1F22-4C7B-846A-9684BB42E3F0}"/>
              </a:ext>
            </a:extLst>
          </p:cNvPr>
          <p:cNvSpPr/>
          <p:nvPr/>
        </p:nvSpPr>
        <p:spPr>
          <a:xfrm rot="17598937">
            <a:off x="9455905" y="-52752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hord 13">
            <a:extLst>
              <a:ext uri="{FF2B5EF4-FFF2-40B4-BE49-F238E27FC236}">
                <a16:creationId xmlns:a16="http://schemas.microsoft.com/office/drawing/2014/main" id="{156B6389-AA71-4373-AA60-7B4EDE3956CA}"/>
              </a:ext>
            </a:extLst>
          </p:cNvPr>
          <p:cNvSpPr/>
          <p:nvPr/>
        </p:nvSpPr>
        <p:spPr>
          <a:xfrm rot="17598937">
            <a:off x="8029011" y="-51427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hord 14">
            <a:extLst>
              <a:ext uri="{FF2B5EF4-FFF2-40B4-BE49-F238E27FC236}">
                <a16:creationId xmlns:a16="http://schemas.microsoft.com/office/drawing/2014/main" id="{703B7138-E74D-4100-A6AA-F5D96263B0CE}"/>
              </a:ext>
            </a:extLst>
          </p:cNvPr>
          <p:cNvSpPr/>
          <p:nvPr/>
        </p:nvSpPr>
        <p:spPr>
          <a:xfrm rot="17598937">
            <a:off x="6650542" y="-5275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hord 15">
            <a:extLst>
              <a:ext uri="{FF2B5EF4-FFF2-40B4-BE49-F238E27FC236}">
                <a16:creationId xmlns:a16="http://schemas.microsoft.com/office/drawing/2014/main" id="{E07A0ED1-F6EE-4D52-84C4-FEF3787F242F}"/>
              </a:ext>
            </a:extLst>
          </p:cNvPr>
          <p:cNvSpPr/>
          <p:nvPr/>
        </p:nvSpPr>
        <p:spPr>
          <a:xfrm rot="17598937">
            <a:off x="-534711" y="-56928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hord 16">
            <a:extLst>
              <a:ext uri="{FF2B5EF4-FFF2-40B4-BE49-F238E27FC236}">
                <a16:creationId xmlns:a16="http://schemas.microsoft.com/office/drawing/2014/main" id="{0EEE2066-2501-4161-A13C-39E86422811F}"/>
              </a:ext>
            </a:extLst>
          </p:cNvPr>
          <p:cNvSpPr/>
          <p:nvPr/>
        </p:nvSpPr>
        <p:spPr>
          <a:xfrm rot="17598937">
            <a:off x="824654" y="-55298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Chord 17">
            <a:extLst>
              <a:ext uri="{FF2B5EF4-FFF2-40B4-BE49-F238E27FC236}">
                <a16:creationId xmlns:a16="http://schemas.microsoft.com/office/drawing/2014/main" id="{B2220D42-115A-4DB9-9A94-A0B944C33B98}"/>
              </a:ext>
            </a:extLst>
          </p:cNvPr>
          <p:cNvSpPr/>
          <p:nvPr/>
        </p:nvSpPr>
        <p:spPr>
          <a:xfrm rot="17598937">
            <a:off x="3845179" y="-52037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hord 18">
            <a:extLst>
              <a:ext uri="{FF2B5EF4-FFF2-40B4-BE49-F238E27FC236}">
                <a16:creationId xmlns:a16="http://schemas.microsoft.com/office/drawing/2014/main" id="{59D351BB-78B0-4B2D-BDCA-919DE7CDCFB6}"/>
              </a:ext>
            </a:extLst>
          </p:cNvPr>
          <p:cNvSpPr/>
          <p:nvPr/>
        </p:nvSpPr>
        <p:spPr>
          <a:xfrm rot="17598937">
            <a:off x="2334917" y="-536682"/>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Chord 19">
            <a:extLst>
              <a:ext uri="{FF2B5EF4-FFF2-40B4-BE49-F238E27FC236}">
                <a16:creationId xmlns:a16="http://schemas.microsoft.com/office/drawing/2014/main" id="{4987E1D7-8C90-44E4-BD1D-A0536EDCEBA5}"/>
              </a:ext>
            </a:extLst>
          </p:cNvPr>
          <p:cNvSpPr/>
          <p:nvPr/>
        </p:nvSpPr>
        <p:spPr>
          <a:xfrm rot="17598937">
            <a:off x="10855755" y="-52037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EF9F60F9-468B-4A51-AD00-3A946144BB9A}"/>
              </a:ext>
            </a:extLst>
          </p:cNvPr>
          <p:cNvSpPr/>
          <p:nvPr/>
        </p:nvSpPr>
        <p:spPr>
          <a:xfrm>
            <a:off x="1202626" y="4214749"/>
            <a:ext cx="2962886" cy="132853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457200" algn="ctr">
              <a:spcAft>
                <a:spcPts val="1125"/>
              </a:spcAft>
            </a:pPr>
            <a:endParaRPr lang="id-ID" sz="18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24" name="Arrow: Right 23">
            <a:extLst>
              <a:ext uri="{FF2B5EF4-FFF2-40B4-BE49-F238E27FC236}">
                <a16:creationId xmlns:a16="http://schemas.microsoft.com/office/drawing/2014/main" id="{8FD7D519-F555-430E-9104-D8E01A7BE065}"/>
              </a:ext>
            </a:extLst>
          </p:cNvPr>
          <p:cNvSpPr/>
          <p:nvPr/>
        </p:nvSpPr>
        <p:spPr>
          <a:xfrm>
            <a:off x="9448800" y="3260033"/>
            <a:ext cx="1351721" cy="68911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A26BC729-D434-423D-B371-13D2D0F14776}"/>
              </a:ext>
            </a:extLst>
          </p:cNvPr>
          <p:cNvSpPr/>
          <p:nvPr/>
        </p:nvSpPr>
        <p:spPr>
          <a:xfrm>
            <a:off x="1753385" y="4558689"/>
            <a:ext cx="4024077" cy="640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Aft>
                <a:spcPts val="800"/>
              </a:spcAft>
            </a:pPr>
            <a:r>
              <a:rPr lang="id-ID" sz="2000" b="1"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Iman Kristiani</a:t>
            </a:r>
            <a:endParaRPr lang="id-ID" sz="2000" b="1"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5D865D8F-F346-4D4B-B1E7-63CC568A6D4E}"/>
              </a:ext>
            </a:extLst>
          </p:cNvPr>
          <p:cNvSpPr/>
          <p:nvPr/>
        </p:nvSpPr>
        <p:spPr>
          <a:xfrm>
            <a:off x="371551" y="1345682"/>
            <a:ext cx="649357" cy="640650"/>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1</a:t>
            </a:r>
          </a:p>
        </p:txBody>
      </p:sp>
      <p:pic>
        <p:nvPicPr>
          <p:cNvPr id="2050" name="Picture 2" descr="EDDIE DANDEL: Iman Kristen">
            <a:extLst>
              <a:ext uri="{FF2B5EF4-FFF2-40B4-BE49-F238E27FC236}">
                <a16:creationId xmlns:a16="http://schemas.microsoft.com/office/drawing/2014/main" id="{8A2AD79E-3F2D-4DAE-8633-EE8365655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2626" y="1246844"/>
            <a:ext cx="2978158" cy="3266047"/>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139CB1A3-9181-4FB2-9464-9B6E035D4834}"/>
              </a:ext>
            </a:extLst>
          </p:cNvPr>
          <p:cNvSpPr/>
          <p:nvPr/>
        </p:nvSpPr>
        <p:spPr>
          <a:xfrm>
            <a:off x="5359924" y="3974204"/>
            <a:ext cx="4277513" cy="24502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effectLst/>
                <a:latin typeface="Comic Sans MS" panose="030F0702030302020204" pitchFamily="66" charset="0"/>
                <a:ea typeface="Times New Roman" panose="02020603050405020304" pitchFamily="18" charset="0"/>
              </a:rPr>
              <a:t>Pandangan yang baik mengenai hidup bermoral ialah untuk menyebarkan kasih yang sudah kita terima lebih dulu dari Tuhan Yesus, anak Bapa yang tunggal yang Bapa relakan untuk menggantikan kita dalam menebus dosa yang abadi.</a:t>
            </a:r>
            <a:endParaRPr lang="id-ID" dirty="0">
              <a:latin typeface="Comic Sans MS" panose="030F0702030302020204" pitchFamily="66" charset="0"/>
            </a:endParaRPr>
          </a:p>
        </p:txBody>
      </p:sp>
    </p:spTree>
    <p:extLst>
      <p:ext uri="{BB962C8B-B14F-4D97-AF65-F5344CB8AC3E}">
        <p14:creationId xmlns:p14="http://schemas.microsoft.com/office/powerpoint/2010/main" val="3951323893"/>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2" name="Chord 11">
            <a:extLst>
              <a:ext uri="{FF2B5EF4-FFF2-40B4-BE49-F238E27FC236}">
                <a16:creationId xmlns:a16="http://schemas.microsoft.com/office/drawing/2014/main" id="{D9B75D30-50DE-4882-9B9E-0780CB4F56A5}"/>
              </a:ext>
            </a:extLst>
          </p:cNvPr>
          <p:cNvSpPr/>
          <p:nvPr/>
        </p:nvSpPr>
        <p:spPr>
          <a:xfrm rot="17598937">
            <a:off x="5247861" y="-5173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hord 12">
            <a:extLst>
              <a:ext uri="{FF2B5EF4-FFF2-40B4-BE49-F238E27FC236}">
                <a16:creationId xmlns:a16="http://schemas.microsoft.com/office/drawing/2014/main" id="{0A6AA542-1F22-4C7B-846A-9684BB42E3F0}"/>
              </a:ext>
            </a:extLst>
          </p:cNvPr>
          <p:cNvSpPr/>
          <p:nvPr/>
        </p:nvSpPr>
        <p:spPr>
          <a:xfrm rot="17598937">
            <a:off x="9455905" y="-52752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hord 13">
            <a:extLst>
              <a:ext uri="{FF2B5EF4-FFF2-40B4-BE49-F238E27FC236}">
                <a16:creationId xmlns:a16="http://schemas.microsoft.com/office/drawing/2014/main" id="{156B6389-AA71-4373-AA60-7B4EDE3956CA}"/>
              </a:ext>
            </a:extLst>
          </p:cNvPr>
          <p:cNvSpPr/>
          <p:nvPr/>
        </p:nvSpPr>
        <p:spPr>
          <a:xfrm rot="17598937">
            <a:off x="8029011" y="-51427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hord 14">
            <a:extLst>
              <a:ext uri="{FF2B5EF4-FFF2-40B4-BE49-F238E27FC236}">
                <a16:creationId xmlns:a16="http://schemas.microsoft.com/office/drawing/2014/main" id="{703B7138-E74D-4100-A6AA-F5D96263B0CE}"/>
              </a:ext>
            </a:extLst>
          </p:cNvPr>
          <p:cNvSpPr/>
          <p:nvPr/>
        </p:nvSpPr>
        <p:spPr>
          <a:xfrm rot="17598937">
            <a:off x="6650542" y="-5275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hord 15">
            <a:extLst>
              <a:ext uri="{FF2B5EF4-FFF2-40B4-BE49-F238E27FC236}">
                <a16:creationId xmlns:a16="http://schemas.microsoft.com/office/drawing/2014/main" id="{E07A0ED1-F6EE-4D52-84C4-FEF3787F242F}"/>
              </a:ext>
            </a:extLst>
          </p:cNvPr>
          <p:cNvSpPr/>
          <p:nvPr/>
        </p:nvSpPr>
        <p:spPr>
          <a:xfrm rot="17598937">
            <a:off x="-534711" y="-56928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hord 16">
            <a:extLst>
              <a:ext uri="{FF2B5EF4-FFF2-40B4-BE49-F238E27FC236}">
                <a16:creationId xmlns:a16="http://schemas.microsoft.com/office/drawing/2014/main" id="{0EEE2066-2501-4161-A13C-39E86422811F}"/>
              </a:ext>
            </a:extLst>
          </p:cNvPr>
          <p:cNvSpPr/>
          <p:nvPr/>
        </p:nvSpPr>
        <p:spPr>
          <a:xfrm rot="17598937">
            <a:off x="824654" y="-55298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Chord 17">
            <a:extLst>
              <a:ext uri="{FF2B5EF4-FFF2-40B4-BE49-F238E27FC236}">
                <a16:creationId xmlns:a16="http://schemas.microsoft.com/office/drawing/2014/main" id="{B2220D42-115A-4DB9-9A94-A0B944C33B98}"/>
              </a:ext>
            </a:extLst>
          </p:cNvPr>
          <p:cNvSpPr/>
          <p:nvPr/>
        </p:nvSpPr>
        <p:spPr>
          <a:xfrm rot="17598937">
            <a:off x="3845179" y="-52037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hord 18">
            <a:extLst>
              <a:ext uri="{FF2B5EF4-FFF2-40B4-BE49-F238E27FC236}">
                <a16:creationId xmlns:a16="http://schemas.microsoft.com/office/drawing/2014/main" id="{59D351BB-78B0-4B2D-BDCA-919DE7CDCFB6}"/>
              </a:ext>
            </a:extLst>
          </p:cNvPr>
          <p:cNvSpPr/>
          <p:nvPr/>
        </p:nvSpPr>
        <p:spPr>
          <a:xfrm rot="17598937">
            <a:off x="2334917" y="-536682"/>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Chord 19">
            <a:extLst>
              <a:ext uri="{FF2B5EF4-FFF2-40B4-BE49-F238E27FC236}">
                <a16:creationId xmlns:a16="http://schemas.microsoft.com/office/drawing/2014/main" id="{4987E1D7-8C90-44E4-BD1D-A0536EDCEBA5}"/>
              </a:ext>
            </a:extLst>
          </p:cNvPr>
          <p:cNvSpPr/>
          <p:nvPr/>
        </p:nvSpPr>
        <p:spPr>
          <a:xfrm rot="17598937">
            <a:off x="10855755" y="-52037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EF9F60F9-468B-4A51-AD00-3A946144BB9A}"/>
              </a:ext>
            </a:extLst>
          </p:cNvPr>
          <p:cNvSpPr/>
          <p:nvPr/>
        </p:nvSpPr>
        <p:spPr>
          <a:xfrm>
            <a:off x="1397572" y="3073252"/>
            <a:ext cx="2981740" cy="12831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457200" algn="ctr" defTabSz="914400" rtl="0" eaLnBrk="1" fontAlgn="auto" latinLnBrk="0" hangingPunct="1">
              <a:lnSpc>
                <a:spcPct val="100000"/>
              </a:lnSpc>
              <a:spcBef>
                <a:spcPts val="0"/>
              </a:spcBef>
              <a:spcAft>
                <a:spcPts val="1125"/>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sp>
        <p:nvSpPr>
          <p:cNvPr id="24" name="Arrow: Right 23">
            <a:extLst>
              <a:ext uri="{FF2B5EF4-FFF2-40B4-BE49-F238E27FC236}">
                <a16:creationId xmlns:a16="http://schemas.microsoft.com/office/drawing/2014/main" id="{8FD7D519-F555-430E-9104-D8E01A7BE065}"/>
              </a:ext>
            </a:extLst>
          </p:cNvPr>
          <p:cNvSpPr/>
          <p:nvPr/>
        </p:nvSpPr>
        <p:spPr>
          <a:xfrm>
            <a:off x="9442707" y="3271839"/>
            <a:ext cx="1351721" cy="68911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Oval 2">
            <a:extLst>
              <a:ext uri="{FF2B5EF4-FFF2-40B4-BE49-F238E27FC236}">
                <a16:creationId xmlns:a16="http://schemas.microsoft.com/office/drawing/2014/main" id="{5D865D8F-F346-4D4B-B1E7-63CC568A6D4E}"/>
              </a:ext>
            </a:extLst>
          </p:cNvPr>
          <p:cNvSpPr/>
          <p:nvPr/>
        </p:nvSpPr>
        <p:spPr>
          <a:xfrm>
            <a:off x="371551" y="1345682"/>
            <a:ext cx="649357" cy="640650"/>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dirty="0">
                <a:solidFill>
                  <a:prstClr val="white"/>
                </a:solidFill>
                <a:latin typeface="Comic Sans MS" panose="030F0702030302020204" pitchFamily="66" charset="0"/>
              </a:rPr>
              <a:t>2</a:t>
            </a: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23" name="Rectangle 22">
            <a:extLst>
              <a:ext uri="{FF2B5EF4-FFF2-40B4-BE49-F238E27FC236}">
                <a16:creationId xmlns:a16="http://schemas.microsoft.com/office/drawing/2014/main" id="{0886E913-D7F0-4E09-A6CA-C5D8A95DF51A}"/>
              </a:ext>
            </a:extLst>
          </p:cNvPr>
          <p:cNvSpPr/>
          <p:nvPr/>
        </p:nvSpPr>
        <p:spPr>
          <a:xfrm>
            <a:off x="2367273" y="3470935"/>
            <a:ext cx="4024077" cy="640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spcAft>
                <a:spcPts val="800"/>
              </a:spcAft>
            </a:pPr>
            <a:r>
              <a:rPr lang="id-ID" sz="2000" b="1" dirty="0">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a:t>Norma</a:t>
            </a:r>
            <a:endParaRPr lang="id-ID" sz="2000" b="1"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3074" name="Picture 2" descr="Apa saja macam-macam norma yang ada di Indonesia? - Diskusi ...">
            <a:extLst>
              <a:ext uri="{FF2B5EF4-FFF2-40B4-BE49-F238E27FC236}">
                <a16:creationId xmlns:a16="http://schemas.microsoft.com/office/drawing/2014/main" id="{6362531C-052F-4838-90BB-AF37DA26DB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572" y="1483108"/>
            <a:ext cx="2981740" cy="1987827"/>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AC20399C-9900-471C-B26D-4FCB7A1F3B76}"/>
              </a:ext>
            </a:extLst>
          </p:cNvPr>
          <p:cNvSpPr/>
          <p:nvPr/>
        </p:nvSpPr>
        <p:spPr>
          <a:xfrm>
            <a:off x="5359924" y="3974204"/>
            <a:ext cx="4277513" cy="24502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effectLst/>
                <a:latin typeface="Comic Sans MS" panose="030F0702030302020204" pitchFamily="66" charset="0"/>
                <a:ea typeface="Times New Roman" panose="02020603050405020304" pitchFamily="18" charset="0"/>
              </a:rPr>
              <a:t>Dalam pengertian dasariah, kata norma berarti pegangan atau pedoman, aturan, tolak ukur. Sedangkan norma moral ialah terkait dengan kebebasan, dan tugas, keadaan lingkungan hidup dan tingkah laku moral.</a:t>
            </a:r>
            <a:endParaRPr lang="id-ID" dirty="0">
              <a:latin typeface="Comic Sans MS" panose="030F0702030302020204" pitchFamily="66" charset="0"/>
            </a:endParaRPr>
          </a:p>
        </p:txBody>
      </p:sp>
    </p:spTree>
    <p:extLst>
      <p:ext uri="{BB962C8B-B14F-4D97-AF65-F5344CB8AC3E}">
        <p14:creationId xmlns:p14="http://schemas.microsoft.com/office/powerpoint/2010/main" val="2410282937"/>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2" name="Chord 11">
            <a:extLst>
              <a:ext uri="{FF2B5EF4-FFF2-40B4-BE49-F238E27FC236}">
                <a16:creationId xmlns:a16="http://schemas.microsoft.com/office/drawing/2014/main" id="{D9B75D30-50DE-4882-9B9E-0780CB4F56A5}"/>
              </a:ext>
            </a:extLst>
          </p:cNvPr>
          <p:cNvSpPr/>
          <p:nvPr/>
        </p:nvSpPr>
        <p:spPr>
          <a:xfrm rot="17598937">
            <a:off x="5247861" y="-5173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hord 12">
            <a:extLst>
              <a:ext uri="{FF2B5EF4-FFF2-40B4-BE49-F238E27FC236}">
                <a16:creationId xmlns:a16="http://schemas.microsoft.com/office/drawing/2014/main" id="{0A6AA542-1F22-4C7B-846A-9684BB42E3F0}"/>
              </a:ext>
            </a:extLst>
          </p:cNvPr>
          <p:cNvSpPr/>
          <p:nvPr/>
        </p:nvSpPr>
        <p:spPr>
          <a:xfrm rot="17598937">
            <a:off x="9455905" y="-52752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hord 13">
            <a:extLst>
              <a:ext uri="{FF2B5EF4-FFF2-40B4-BE49-F238E27FC236}">
                <a16:creationId xmlns:a16="http://schemas.microsoft.com/office/drawing/2014/main" id="{156B6389-AA71-4373-AA60-7B4EDE3956CA}"/>
              </a:ext>
            </a:extLst>
          </p:cNvPr>
          <p:cNvSpPr/>
          <p:nvPr/>
        </p:nvSpPr>
        <p:spPr>
          <a:xfrm rot="17598937">
            <a:off x="8029011" y="-51427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hord 14">
            <a:extLst>
              <a:ext uri="{FF2B5EF4-FFF2-40B4-BE49-F238E27FC236}">
                <a16:creationId xmlns:a16="http://schemas.microsoft.com/office/drawing/2014/main" id="{703B7138-E74D-4100-A6AA-F5D96263B0CE}"/>
              </a:ext>
            </a:extLst>
          </p:cNvPr>
          <p:cNvSpPr/>
          <p:nvPr/>
        </p:nvSpPr>
        <p:spPr>
          <a:xfrm rot="17598937">
            <a:off x="6650542" y="-5275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hord 15">
            <a:extLst>
              <a:ext uri="{FF2B5EF4-FFF2-40B4-BE49-F238E27FC236}">
                <a16:creationId xmlns:a16="http://schemas.microsoft.com/office/drawing/2014/main" id="{E07A0ED1-F6EE-4D52-84C4-FEF3787F242F}"/>
              </a:ext>
            </a:extLst>
          </p:cNvPr>
          <p:cNvSpPr/>
          <p:nvPr/>
        </p:nvSpPr>
        <p:spPr>
          <a:xfrm rot="17598937">
            <a:off x="-534711" y="-56928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hord 16">
            <a:extLst>
              <a:ext uri="{FF2B5EF4-FFF2-40B4-BE49-F238E27FC236}">
                <a16:creationId xmlns:a16="http://schemas.microsoft.com/office/drawing/2014/main" id="{0EEE2066-2501-4161-A13C-39E86422811F}"/>
              </a:ext>
            </a:extLst>
          </p:cNvPr>
          <p:cNvSpPr/>
          <p:nvPr/>
        </p:nvSpPr>
        <p:spPr>
          <a:xfrm rot="17598937">
            <a:off x="824654" y="-55298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Chord 17">
            <a:extLst>
              <a:ext uri="{FF2B5EF4-FFF2-40B4-BE49-F238E27FC236}">
                <a16:creationId xmlns:a16="http://schemas.microsoft.com/office/drawing/2014/main" id="{B2220D42-115A-4DB9-9A94-A0B944C33B98}"/>
              </a:ext>
            </a:extLst>
          </p:cNvPr>
          <p:cNvSpPr/>
          <p:nvPr/>
        </p:nvSpPr>
        <p:spPr>
          <a:xfrm rot="17598937">
            <a:off x="3845179" y="-52037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hord 18">
            <a:extLst>
              <a:ext uri="{FF2B5EF4-FFF2-40B4-BE49-F238E27FC236}">
                <a16:creationId xmlns:a16="http://schemas.microsoft.com/office/drawing/2014/main" id="{59D351BB-78B0-4B2D-BDCA-919DE7CDCFB6}"/>
              </a:ext>
            </a:extLst>
          </p:cNvPr>
          <p:cNvSpPr/>
          <p:nvPr/>
        </p:nvSpPr>
        <p:spPr>
          <a:xfrm rot="17598937">
            <a:off x="2334917" y="-536682"/>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Chord 19">
            <a:extLst>
              <a:ext uri="{FF2B5EF4-FFF2-40B4-BE49-F238E27FC236}">
                <a16:creationId xmlns:a16="http://schemas.microsoft.com/office/drawing/2014/main" id="{4987E1D7-8C90-44E4-BD1D-A0536EDCEBA5}"/>
              </a:ext>
            </a:extLst>
          </p:cNvPr>
          <p:cNvSpPr/>
          <p:nvPr/>
        </p:nvSpPr>
        <p:spPr>
          <a:xfrm rot="17598937">
            <a:off x="10855755" y="-52037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EF9F60F9-468B-4A51-AD00-3A946144BB9A}"/>
              </a:ext>
            </a:extLst>
          </p:cNvPr>
          <p:cNvSpPr/>
          <p:nvPr/>
        </p:nvSpPr>
        <p:spPr>
          <a:xfrm>
            <a:off x="1378227" y="3248223"/>
            <a:ext cx="2981740" cy="12831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457200" algn="ctr" defTabSz="914400" rtl="0" eaLnBrk="1" fontAlgn="auto" latinLnBrk="0" hangingPunct="1">
              <a:lnSpc>
                <a:spcPct val="100000"/>
              </a:lnSpc>
              <a:spcBef>
                <a:spcPts val="0"/>
              </a:spcBef>
              <a:spcAft>
                <a:spcPts val="1125"/>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sp>
        <p:nvSpPr>
          <p:cNvPr id="24" name="Arrow: Right 23">
            <a:extLst>
              <a:ext uri="{FF2B5EF4-FFF2-40B4-BE49-F238E27FC236}">
                <a16:creationId xmlns:a16="http://schemas.microsoft.com/office/drawing/2014/main" id="{8FD7D519-F555-430E-9104-D8E01A7BE065}"/>
              </a:ext>
            </a:extLst>
          </p:cNvPr>
          <p:cNvSpPr/>
          <p:nvPr/>
        </p:nvSpPr>
        <p:spPr>
          <a:xfrm>
            <a:off x="9400601" y="3271840"/>
            <a:ext cx="1351721" cy="68911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Oval 2">
            <a:extLst>
              <a:ext uri="{FF2B5EF4-FFF2-40B4-BE49-F238E27FC236}">
                <a16:creationId xmlns:a16="http://schemas.microsoft.com/office/drawing/2014/main" id="{5D865D8F-F346-4D4B-B1E7-63CC568A6D4E}"/>
              </a:ext>
            </a:extLst>
          </p:cNvPr>
          <p:cNvSpPr/>
          <p:nvPr/>
        </p:nvSpPr>
        <p:spPr>
          <a:xfrm>
            <a:off x="371551" y="1345682"/>
            <a:ext cx="649357" cy="640650"/>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dirty="0">
                <a:solidFill>
                  <a:prstClr val="white"/>
                </a:solidFill>
                <a:latin typeface="Comic Sans MS" panose="030F0702030302020204" pitchFamily="66" charset="0"/>
              </a:rPr>
              <a:t>3</a:t>
            </a: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23" name="Rectangle 22">
            <a:extLst>
              <a:ext uri="{FF2B5EF4-FFF2-40B4-BE49-F238E27FC236}">
                <a16:creationId xmlns:a16="http://schemas.microsoft.com/office/drawing/2014/main" id="{0886E913-D7F0-4E09-A6CA-C5D8A95DF51A}"/>
              </a:ext>
            </a:extLst>
          </p:cNvPr>
          <p:cNvSpPr/>
          <p:nvPr/>
        </p:nvSpPr>
        <p:spPr>
          <a:xfrm>
            <a:off x="1672793" y="3569491"/>
            <a:ext cx="4024077" cy="640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800"/>
              </a:spcAft>
              <a:buClrTx/>
              <a:buSzTx/>
              <a:buFontTx/>
              <a:buNone/>
              <a:tabLst/>
              <a:defRPr/>
            </a:pPr>
            <a:r>
              <a:rPr kumimoji="0" lang="id-ID" sz="2000" b="1" i="0" u="none" strike="noStrike" kern="1200" cap="none" spc="0" normalizeH="0" baseline="0" noProof="0" dirty="0">
                <a:ln>
                  <a:noFill/>
                </a:ln>
                <a:solidFill>
                  <a:srgbClr val="000000"/>
                </a:solidFill>
                <a:effectLst/>
                <a:uLnTx/>
                <a:uFillTx/>
                <a:latin typeface="Comic Sans MS" panose="030F0702030302020204" pitchFamily="66" charset="0"/>
                <a:ea typeface="Calibri" panose="020F0502020204030204" pitchFamily="34" charset="0"/>
                <a:cs typeface="Times New Roman" panose="02020603050405020304" pitchFamily="18" charset="0"/>
              </a:rPr>
              <a:t>PILIHAN DASAR</a:t>
            </a:r>
            <a:endParaRPr kumimoji="0" lang="id-ID" sz="2000" b="1"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pic>
        <p:nvPicPr>
          <p:cNvPr id="4098" name="Picture 2" descr="Berani Memilih, Karena Hidup Penuh Pilihan | celotehyori">
            <a:extLst>
              <a:ext uri="{FF2B5EF4-FFF2-40B4-BE49-F238E27FC236}">
                <a16:creationId xmlns:a16="http://schemas.microsoft.com/office/drawing/2014/main" id="{028F73C7-8516-4695-B01B-E089DE8D3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572" y="1556467"/>
            <a:ext cx="2981740" cy="1872533"/>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69E609CA-6A3C-43CC-8D09-3C30959FDABA}"/>
              </a:ext>
            </a:extLst>
          </p:cNvPr>
          <p:cNvSpPr/>
          <p:nvPr/>
        </p:nvSpPr>
        <p:spPr>
          <a:xfrm>
            <a:off x="5359924" y="3974204"/>
            <a:ext cx="4277513" cy="255911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effectLst/>
                <a:latin typeface="Comic Sans MS" panose="030F0702030302020204" pitchFamily="66" charset="0"/>
                <a:ea typeface="Times New Roman" panose="02020603050405020304" pitchFamily="18" charset="0"/>
              </a:rPr>
              <a:t>Tindakan manusia dalam berproses untuk menentukan sebuah pilihan dasar merupakan arah hidup dalam pribadi manusia. Manusia akan selalu disodori dengan banyak pilihan di hidupnya, karena Tuhan sendiri yang memberikan kita kebebasan dalam menentukan diri kita bagaimana cara menjalani hidup. </a:t>
            </a:r>
            <a:endParaRPr lang="id-ID" dirty="0">
              <a:latin typeface="Comic Sans MS" panose="030F0702030302020204" pitchFamily="66" charset="0"/>
            </a:endParaRPr>
          </a:p>
        </p:txBody>
      </p:sp>
    </p:spTree>
    <p:extLst>
      <p:ext uri="{BB962C8B-B14F-4D97-AF65-F5344CB8AC3E}">
        <p14:creationId xmlns:p14="http://schemas.microsoft.com/office/powerpoint/2010/main" val="569122221"/>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2" name="Chord 11">
            <a:extLst>
              <a:ext uri="{FF2B5EF4-FFF2-40B4-BE49-F238E27FC236}">
                <a16:creationId xmlns:a16="http://schemas.microsoft.com/office/drawing/2014/main" id="{D9B75D30-50DE-4882-9B9E-0780CB4F56A5}"/>
              </a:ext>
            </a:extLst>
          </p:cNvPr>
          <p:cNvSpPr/>
          <p:nvPr/>
        </p:nvSpPr>
        <p:spPr>
          <a:xfrm rot="17598937">
            <a:off x="5247861" y="-5173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hord 12">
            <a:extLst>
              <a:ext uri="{FF2B5EF4-FFF2-40B4-BE49-F238E27FC236}">
                <a16:creationId xmlns:a16="http://schemas.microsoft.com/office/drawing/2014/main" id="{0A6AA542-1F22-4C7B-846A-9684BB42E3F0}"/>
              </a:ext>
            </a:extLst>
          </p:cNvPr>
          <p:cNvSpPr/>
          <p:nvPr/>
        </p:nvSpPr>
        <p:spPr>
          <a:xfrm rot="17598937">
            <a:off x="9455905" y="-52752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hord 13">
            <a:extLst>
              <a:ext uri="{FF2B5EF4-FFF2-40B4-BE49-F238E27FC236}">
                <a16:creationId xmlns:a16="http://schemas.microsoft.com/office/drawing/2014/main" id="{156B6389-AA71-4373-AA60-7B4EDE3956CA}"/>
              </a:ext>
            </a:extLst>
          </p:cNvPr>
          <p:cNvSpPr/>
          <p:nvPr/>
        </p:nvSpPr>
        <p:spPr>
          <a:xfrm rot="17598937">
            <a:off x="8029011" y="-51427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hord 14">
            <a:extLst>
              <a:ext uri="{FF2B5EF4-FFF2-40B4-BE49-F238E27FC236}">
                <a16:creationId xmlns:a16="http://schemas.microsoft.com/office/drawing/2014/main" id="{703B7138-E74D-4100-A6AA-F5D96263B0CE}"/>
              </a:ext>
            </a:extLst>
          </p:cNvPr>
          <p:cNvSpPr/>
          <p:nvPr/>
        </p:nvSpPr>
        <p:spPr>
          <a:xfrm rot="17598937">
            <a:off x="6650542" y="-5275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hord 15">
            <a:extLst>
              <a:ext uri="{FF2B5EF4-FFF2-40B4-BE49-F238E27FC236}">
                <a16:creationId xmlns:a16="http://schemas.microsoft.com/office/drawing/2014/main" id="{E07A0ED1-F6EE-4D52-84C4-FEF3787F242F}"/>
              </a:ext>
            </a:extLst>
          </p:cNvPr>
          <p:cNvSpPr/>
          <p:nvPr/>
        </p:nvSpPr>
        <p:spPr>
          <a:xfrm rot="17598937">
            <a:off x="-534711" y="-56928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hord 16">
            <a:extLst>
              <a:ext uri="{FF2B5EF4-FFF2-40B4-BE49-F238E27FC236}">
                <a16:creationId xmlns:a16="http://schemas.microsoft.com/office/drawing/2014/main" id="{0EEE2066-2501-4161-A13C-39E86422811F}"/>
              </a:ext>
            </a:extLst>
          </p:cNvPr>
          <p:cNvSpPr/>
          <p:nvPr/>
        </p:nvSpPr>
        <p:spPr>
          <a:xfrm rot="17598937">
            <a:off x="824654" y="-55298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Chord 17">
            <a:extLst>
              <a:ext uri="{FF2B5EF4-FFF2-40B4-BE49-F238E27FC236}">
                <a16:creationId xmlns:a16="http://schemas.microsoft.com/office/drawing/2014/main" id="{B2220D42-115A-4DB9-9A94-A0B944C33B98}"/>
              </a:ext>
            </a:extLst>
          </p:cNvPr>
          <p:cNvSpPr/>
          <p:nvPr/>
        </p:nvSpPr>
        <p:spPr>
          <a:xfrm rot="17598937">
            <a:off x="3845179" y="-52037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hord 18">
            <a:extLst>
              <a:ext uri="{FF2B5EF4-FFF2-40B4-BE49-F238E27FC236}">
                <a16:creationId xmlns:a16="http://schemas.microsoft.com/office/drawing/2014/main" id="{59D351BB-78B0-4B2D-BDCA-919DE7CDCFB6}"/>
              </a:ext>
            </a:extLst>
          </p:cNvPr>
          <p:cNvSpPr/>
          <p:nvPr/>
        </p:nvSpPr>
        <p:spPr>
          <a:xfrm rot="17598937">
            <a:off x="2334917" y="-536682"/>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Chord 19">
            <a:extLst>
              <a:ext uri="{FF2B5EF4-FFF2-40B4-BE49-F238E27FC236}">
                <a16:creationId xmlns:a16="http://schemas.microsoft.com/office/drawing/2014/main" id="{4987E1D7-8C90-44E4-BD1D-A0536EDCEBA5}"/>
              </a:ext>
            </a:extLst>
          </p:cNvPr>
          <p:cNvSpPr/>
          <p:nvPr/>
        </p:nvSpPr>
        <p:spPr>
          <a:xfrm rot="17598937">
            <a:off x="10855755" y="-52037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EF9F60F9-468B-4A51-AD00-3A946144BB9A}"/>
              </a:ext>
            </a:extLst>
          </p:cNvPr>
          <p:cNvSpPr/>
          <p:nvPr/>
        </p:nvSpPr>
        <p:spPr>
          <a:xfrm>
            <a:off x="2319757" y="2145813"/>
            <a:ext cx="2981740" cy="12831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457200" algn="ctr" defTabSz="914400" rtl="0" eaLnBrk="1" fontAlgn="auto" latinLnBrk="0" hangingPunct="1">
              <a:lnSpc>
                <a:spcPct val="100000"/>
              </a:lnSpc>
              <a:spcBef>
                <a:spcPts val="0"/>
              </a:spcBef>
              <a:spcAft>
                <a:spcPts val="1125"/>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sp>
        <p:nvSpPr>
          <p:cNvPr id="24" name="Arrow: Right 23">
            <a:extLst>
              <a:ext uri="{FF2B5EF4-FFF2-40B4-BE49-F238E27FC236}">
                <a16:creationId xmlns:a16="http://schemas.microsoft.com/office/drawing/2014/main" id="{8FD7D519-F555-430E-9104-D8E01A7BE065}"/>
              </a:ext>
            </a:extLst>
          </p:cNvPr>
          <p:cNvSpPr/>
          <p:nvPr/>
        </p:nvSpPr>
        <p:spPr>
          <a:xfrm>
            <a:off x="9392530" y="3277482"/>
            <a:ext cx="1351721" cy="68911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Oval 2">
            <a:extLst>
              <a:ext uri="{FF2B5EF4-FFF2-40B4-BE49-F238E27FC236}">
                <a16:creationId xmlns:a16="http://schemas.microsoft.com/office/drawing/2014/main" id="{5D865D8F-F346-4D4B-B1E7-63CC568A6D4E}"/>
              </a:ext>
            </a:extLst>
          </p:cNvPr>
          <p:cNvSpPr/>
          <p:nvPr/>
        </p:nvSpPr>
        <p:spPr>
          <a:xfrm>
            <a:off x="371551" y="1345682"/>
            <a:ext cx="649357" cy="640650"/>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dirty="0">
                <a:solidFill>
                  <a:prstClr val="white"/>
                </a:solidFill>
                <a:latin typeface="Comic Sans MS" panose="030F0702030302020204" pitchFamily="66" charset="0"/>
              </a:rPr>
              <a:t>4</a:t>
            </a: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23" name="Rectangle 22">
            <a:extLst>
              <a:ext uri="{FF2B5EF4-FFF2-40B4-BE49-F238E27FC236}">
                <a16:creationId xmlns:a16="http://schemas.microsoft.com/office/drawing/2014/main" id="{0886E913-D7F0-4E09-A6CA-C5D8A95DF51A}"/>
              </a:ext>
            </a:extLst>
          </p:cNvPr>
          <p:cNvSpPr/>
          <p:nvPr/>
        </p:nvSpPr>
        <p:spPr>
          <a:xfrm>
            <a:off x="3183056" y="2449824"/>
            <a:ext cx="4024077" cy="640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800"/>
              </a:spcAft>
              <a:buClrTx/>
              <a:buSzTx/>
              <a:buFontTx/>
              <a:buNone/>
              <a:tabLst/>
              <a:defRPr/>
            </a:pPr>
            <a:r>
              <a:rPr lang="id-ID" sz="20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HATI NURANI</a:t>
            </a:r>
            <a:endParaRPr kumimoji="0" lang="id-ID" sz="2000" b="1"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sp>
        <p:nvSpPr>
          <p:cNvPr id="2" name="Heart 1">
            <a:extLst>
              <a:ext uri="{FF2B5EF4-FFF2-40B4-BE49-F238E27FC236}">
                <a16:creationId xmlns:a16="http://schemas.microsoft.com/office/drawing/2014/main" id="{31F44B5C-947E-4C32-AE61-621D19973CE0}"/>
              </a:ext>
            </a:extLst>
          </p:cNvPr>
          <p:cNvSpPr/>
          <p:nvPr/>
        </p:nvSpPr>
        <p:spPr>
          <a:xfrm>
            <a:off x="1469868" y="1511936"/>
            <a:ext cx="1958059" cy="1917064"/>
          </a:xfrm>
          <a:prstGeom prst="hear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790AC6E6-2995-4754-B15B-1C01522E7214}"/>
              </a:ext>
            </a:extLst>
          </p:cNvPr>
          <p:cNvSpPr/>
          <p:nvPr/>
        </p:nvSpPr>
        <p:spPr>
          <a:xfrm>
            <a:off x="5564512" y="4087851"/>
            <a:ext cx="4277513" cy="24502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ea typeface="Times New Roman" panose="02020603050405020304" pitchFamily="18" charset="0"/>
              </a:rPr>
              <a:t>H</a:t>
            </a:r>
            <a:r>
              <a:rPr lang="id-ID" sz="1800" dirty="0">
                <a:effectLst/>
                <a:latin typeface="Comic Sans MS" panose="030F0702030302020204" pitchFamily="66" charset="0"/>
                <a:ea typeface="Times New Roman" panose="02020603050405020304" pitchFamily="18" charset="0"/>
              </a:rPr>
              <a:t>ati nurani dapat disadari sudah muncul dalam diri kita sebagai manusia meski kita tidak pernah berpikir untuk berbuat demikian. Hati nurani dalam aspek teologal lebih condong membahas keputusan manusia yang menyangkut hubungannya dengan Tuhan.</a:t>
            </a:r>
            <a:endParaRPr lang="id-ID" dirty="0">
              <a:latin typeface="Comic Sans MS" panose="030F0702030302020204" pitchFamily="66" charset="0"/>
            </a:endParaRPr>
          </a:p>
        </p:txBody>
      </p:sp>
    </p:spTree>
    <p:extLst>
      <p:ext uri="{BB962C8B-B14F-4D97-AF65-F5344CB8AC3E}">
        <p14:creationId xmlns:p14="http://schemas.microsoft.com/office/powerpoint/2010/main" val="308182374"/>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2" name="Chord 11">
            <a:extLst>
              <a:ext uri="{FF2B5EF4-FFF2-40B4-BE49-F238E27FC236}">
                <a16:creationId xmlns:a16="http://schemas.microsoft.com/office/drawing/2014/main" id="{D9B75D30-50DE-4882-9B9E-0780CB4F56A5}"/>
              </a:ext>
            </a:extLst>
          </p:cNvPr>
          <p:cNvSpPr/>
          <p:nvPr/>
        </p:nvSpPr>
        <p:spPr>
          <a:xfrm rot="17598937">
            <a:off x="5247861" y="-5173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hord 12">
            <a:extLst>
              <a:ext uri="{FF2B5EF4-FFF2-40B4-BE49-F238E27FC236}">
                <a16:creationId xmlns:a16="http://schemas.microsoft.com/office/drawing/2014/main" id="{0A6AA542-1F22-4C7B-846A-9684BB42E3F0}"/>
              </a:ext>
            </a:extLst>
          </p:cNvPr>
          <p:cNvSpPr/>
          <p:nvPr/>
        </p:nvSpPr>
        <p:spPr>
          <a:xfrm rot="17598937">
            <a:off x="9455905" y="-52752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hord 13">
            <a:extLst>
              <a:ext uri="{FF2B5EF4-FFF2-40B4-BE49-F238E27FC236}">
                <a16:creationId xmlns:a16="http://schemas.microsoft.com/office/drawing/2014/main" id="{156B6389-AA71-4373-AA60-7B4EDE3956CA}"/>
              </a:ext>
            </a:extLst>
          </p:cNvPr>
          <p:cNvSpPr/>
          <p:nvPr/>
        </p:nvSpPr>
        <p:spPr>
          <a:xfrm rot="17598937">
            <a:off x="8029011" y="-51427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hord 14">
            <a:extLst>
              <a:ext uri="{FF2B5EF4-FFF2-40B4-BE49-F238E27FC236}">
                <a16:creationId xmlns:a16="http://schemas.microsoft.com/office/drawing/2014/main" id="{703B7138-E74D-4100-A6AA-F5D96263B0CE}"/>
              </a:ext>
            </a:extLst>
          </p:cNvPr>
          <p:cNvSpPr/>
          <p:nvPr/>
        </p:nvSpPr>
        <p:spPr>
          <a:xfrm rot="17598937">
            <a:off x="6650542" y="-5275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hord 15">
            <a:extLst>
              <a:ext uri="{FF2B5EF4-FFF2-40B4-BE49-F238E27FC236}">
                <a16:creationId xmlns:a16="http://schemas.microsoft.com/office/drawing/2014/main" id="{E07A0ED1-F6EE-4D52-84C4-FEF3787F242F}"/>
              </a:ext>
            </a:extLst>
          </p:cNvPr>
          <p:cNvSpPr/>
          <p:nvPr/>
        </p:nvSpPr>
        <p:spPr>
          <a:xfrm rot="17598937">
            <a:off x="-534711" y="-56928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hord 16">
            <a:extLst>
              <a:ext uri="{FF2B5EF4-FFF2-40B4-BE49-F238E27FC236}">
                <a16:creationId xmlns:a16="http://schemas.microsoft.com/office/drawing/2014/main" id="{0EEE2066-2501-4161-A13C-39E86422811F}"/>
              </a:ext>
            </a:extLst>
          </p:cNvPr>
          <p:cNvSpPr/>
          <p:nvPr/>
        </p:nvSpPr>
        <p:spPr>
          <a:xfrm rot="17598937">
            <a:off x="824654" y="-55298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Chord 17">
            <a:extLst>
              <a:ext uri="{FF2B5EF4-FFF2-40B4-BE49-F238E27FC236}">
                <a16:creationId xmlns:a16="http://schemas.microsoft.com/office/drawing/2014/main" id="{B2220D42-115A-4DB9-9A94-A0B944C33B98}"/>
              </a:ext>
            </a:extLst>
          </p:cNvPr>
          <p:cNvSpPr/>
          <p:nvPr/>
        </p:nvSpPr>
        <p:spPr>
          <a:xfrm rot="17598937">
            <a:off x="3845179" y="-52037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hord 18">
            <a:extLst>
              <a:ext uri="{FF2B5EF4-FFF2-40B4-BE49-F238E27FC236}">
                <a16:creationId xmlns:a16="http://schemas.microsoft.com/office/drawing/2014/main" id="{59D351BB-78B0-4B2D-BDCA-919DE7CDCFB6}"/>
              </a:ext>
            </a:extLst>
          </p:cNvPr>
          <p:cNvSpPr/>
          <p:nvPr/>
        </p:nvSpPr>
        <p:spPr>
          <a:xfrm rot="17598937">
            <a:off x="2334917" y="-536682"/>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Chord 19">
            <a:extLst>
              <a:ext uri="{FF2B5EF4-FFF2-40B4-BE49-F238E27FC236}">
                <a16:creationId xmlns:a16="http://schemas.microsoft.com/office/drawing/2014/main" id="{4987E1D7-8C90-44E4-BD1D-A0536EDCEBA5}"/>
              </a:ext>
            </a:extLst>
          </p:cNvPr>
          <p:cNvSpPr/>
          <p:nvPr/>
        </p:nvSpPr>
        <p:spPr>
          <a:xfrm rot="17598937">
            <a:off x="10855755" y="-52037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EF9F60F9-468B-4A51-AD00-3A946144BB9A}"/>
              </a:ext>
            </a:extLst>
          </p:cNvPr>
          <p:cNvSpPr/>
          <p:nvPr/>
        </p:nvSpPr>
        <p:spPr>
          <a:xfrm>
            <a:off x="1692186" y="3012995"/>
            <a:ext cx="2981740" cy="12831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457200" algn="ctr" defTabSz="914400" rtl="0" eaLnBrk="1" fontAlgn="auto" latinLnBrk="0" hangingPunct="1">
              <a:lnSpc>
                <a:spcPct val="100000"/>
              </a:lnSpc>
              <a:spcBef>
                <a:spcPts val="0"/>
              </a:spcBef>
              <a:spcAft>
                <a:spcPts val="1125"/>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5D865D8F-F346-4D4B-B1E7-63CC568A6D4E}"/>
              </a:ext>
            </a:extLst>
          </p:cNvPr>
          <p:cNvSpPr/>
          <p:nvPr/>
        </p:nvSpPr>
        <p:spPr>
          <a:xfrm>
            <a:off x="371551" y="1345682"/>
            <a:ext cx="649357" cy="640650"/>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dirty="0">
                <a:solidFill>
                  <a:prstClr val="white"/>
                </a:solidFill>
                <a:latin typeface="Comic Sans MS" panose="030F0702030302020204" pitchFamily="66" charset="0"/>
              </a:rPr>
              <a:t>5</a:t>
            </a: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23" name="Rectangle 22">
            <a:extLst>
              <a:ext uri="{FF2B5EF4-FFF2-40B4-BE49-F238E27FC236}">
                <a16:creationId xmlns:a16="http://schemas.microsoft.com/office/drawing/2014/main" id="{0886E913-D7F0-4E09-A6CA-C5D8A95DF51A}"/>
              </a:ext>
            </a:extLst>
          </p:cNvPr>
          <p:cNvSpPr/>
          <p:nvPr/>
        </p:nvSpPr>
        <p:spPr>
          <a:xfrm>
            <a:off x="2458627" y="3236381"/>
            <a:ext cx="4024077" cy="640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800"/>
              </a:spcAft>
              <a:buClrTx/>
              <a:buSzTx/>
              <a:buFontTx/>
              <a:buNone/>
              <a:tabLst/>
              <a:defRPr/>
            </a:pPr>
            <a:r>
              <a:rPr lang="id-ID" sz="2000" b="1" dirty="0">
                <a:solidFill>
                  <a:srgbClr val="000000"/>
                </a:solidFill>
                <a:latin typeface="Comic Sans MS" panose="030F0702030302020204" pitchFamily="66" charset="0"/>
                <a:ea typeface="Calibri" panose="020F0502020204030204" pitchFamily="34" charset="0"/>
                <a:cs typeface="Times New Roman" panose="02020603050405020304" pitchFamily="18" charset="0"/>
              </a:rPr>
              <a:t>HUKUM</a:t>
            </a:r>
            <a:endParaRPr kumimoji="0" lang="id-ID" sz="2000" b="1"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pic>
        <p:nvPicPr>
          <p:cNvPr id="5124" name="Picture 4" descr="Hukum Timbangan Keadilan Hakim - Gambar gratis di Pixabay">
            <a:extLst>
              <a:ext uri="{FF2B5EF4-FFF2-40B4-BE49-F238E27FC236}">
                <a16:creationId xmlns:a16="http://schemas.microsoft.com/office/drawing/2014/main" id="{0AA90D7B-6B63-42BB-92CF-4278E46E9F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6929" y="849718"/>
            <a:ext cx="2458905" cy="2458905"/>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BCB6594E-20B6-454E-8DB3-7EBD042B8063}"/>
              </a:ext>
            </a:extLst>
          </p:cNvPr>
          <p:cNvSpPr/>
          <p:nvPr/>
        </p:nvSpPr>
        <p:spPr>
          <a:xfrm>
            <a:off x="5564512" y="4087851"/>
            <a:ext cx="4277513" cy="24502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800" dirty="0">
                <a:effectLst/>
                <a:latin typeface="Comic Sans MS" panose="030F0702030302020204" pitchFamily="66" charset="0"/>
                <a:ea typeface="Times New Roman" panose="02020603050405020304" pitchFamily="18" charset="0"/>
              </a:rPr>
              <a:t>Jika kita berbuat salah, apa yang akan kita pikirkan ialah kita akan mendapatkan sebuah sanksi, karena pada hakikat di dunia yang kita tempati ini, kita akan dianggap tidak bermoral jika berperilaku tidak sesuai dengan norma moral yang ada. </a:t>
            </a:r>
            <a:endParaRPr lang="id-ID" dirty="0">
              <a:latin typeface="Comic Sans MS" panose="030F0702030302020204" pitchFamily="66" charset="0"/>
            </a:endParaRPr>
          </a:p>
        </p:txBody>
      </p:sp>
      <p:sp>
        <p:nvSpPr>
          <p:cNvPr id="24" name="Arrow: Right 23">
            <a:extLst>
              <a:ext uri="{FF2B5EF4-FFF2-40B4-BE49-F238E27FC236}">
                <a16:creationId xmlns:a16="http://schemas.microsoft.com/office/drawing/2014/main" id="{939902D1-FA8F-4308-8D6F-3810144B6975}"/>
              </a:ext>
            </a:extLst>
          </p:cNvPr>
          <p:cNvSpPr/>
          <p:nvPr/>
        </p:nvSpPr>
        <p:spPr>
          <a:xfrm>
            <a:off x="9392530" y="3277482"/>
            <a:ext cx="1351721" cy="689113"/>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0018745"/>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2" name="Chord 11">
            <a:extLst>
              <a:ext uri="{FF2B5EF4-FFF2-40B4-BE49-F238E27FC236}">
                <a16:creationId xmlns:a16="http://schemas.microsoft.com/office/drawing/2014/main" id="{D9B75D30-50DE-4882-9B9E-0780CB4F56A5}"/>
              </a:ext>
            </a:extLst>
          </p:cNvPr>
          <p:cNvSpPr/>
          <p:nvPr/>
        </p:nvSpPr>
        <p:spPr>
          <a:xfrm rot="17598937">
            <a:off x="5247861" y="-5173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hord 12">
            <a:extLst>
              <a:ext uri="{FF2B5EF4-FFF2-40B4-BE49-F238E27FC236}">
                <a16:creationId xmlns:a16="http://schemas.microsoft.com/office/drawing/2014/main" id="{0A6AA542-1F22-4C7B-846A-9684BB42E3F0}"/>
              </a:ext>
            </a:extLst>
          </p:cNvPr>
          <p:cNvSpPr/>
          <p:nvPr/>
        </p:nvSpPr>
        <p:spPr>
          <a:xfrm rot="17598937">
            <a:off x="9455905" y="-52752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Chord 13">
            <a:extLst>
              <a:ext uri="{FF2B5EF4-FFF2-40B4-BE49-F238E27FC236}">
                <a16:creationId xmlns:a16="http://schemas.microsoft.com/office/drawing/2014/main" id="{156B6389-AA71-4373-AA60-7B4EDE3956CA}"/>
              </a:ext>
            </a:extLst>
          </p:cNvPr>
          <p:cNvSpPr/>
          <p:nvPr/>
        </p:nvSpPr>
        <p:spPr>
          <a:xfrm rot="17598937">
            <a:off x="8029011" y="-51427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hord 14">
            <a:extLst>
              <a:ext uri="{FF2B5EF4-FFF2-40B4-BE49-F238E27FC236}">
                <a16:creationId xmlns:a16="http://schemas.microsoft.com/office/drawing/2014/main" id="{703B7138-E74D-4100-A6AA-F5D96263B0CE}"/>
              </a:ext>
            </a:extLst>
          </p:cNvPr>
          <p:cNvSpPr/>
          <p:nvPr/>
        </p:nvSpPr>
        <p:spPr>
          <a:xfrm rot="17598937">
            <a:off x="6650542" y="-527528"/>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Chord 15">
            <a:extLst>
              <a:ext uri="{FF2B5EF4-FFF2-40B4-BE49-F238E27FC236}">
                <a16:creationId xmlns:a16="http://schemas.microsoft.com/office/drawing/2014/main" id="{E07A0ED1-F6EE-4D52-84C4-FEF3787F242F}"/>
              </a:ext>
            </a:extLst>
          </p:cNvPr>
          <p:cNvSpPr/>
          <p:nvPr/>
        </p:nvSpPr>
        <p:spPr>
          <a:xfrm rot="17598937">
            <a:off x="-534711" y="-56928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hord 16">
            <a:extLst>
              <a:ext uri="{FF2B5EF4-FFF2-40B4-BE49-F238E27FC236}">
                <a16:creationId xmlns:a16="http://schemas.microsoft.com/office/drawing/2014/main" id="{0EEE2066-2501-4161-A13C-39E86422811F}"/>
              </a:ext>
            </a:extLst>
          </p:cNvPr>
          <p:cNvSpPr/>
          <p:nvPr/>
        </p:nvSpPr>
        <p:spPr>
          <a:xfrm rot="17598937">
            <a:off x="824654" y="-552985"/>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Chord 17">
            <a:extLst>
              <a:ext uri="{FF2B5EF4-FFF2-40B4-BE49-F238E27FC236}">
                <a16:creationId xmlns:a16="http://schemas.microsoft.com/office/drawing/2014/main" id="{B2220D42-115A-4DB9-9A94-A0B944C33B98}"/>
              </a:ext>
            </a:extLst>
          </p:cNvPr>
          <p:cNvSpPr/>
          <p:nvPr/>
        </p:nvSpPr>
        <p:spPr>
          <a:xfrm rot="17598937">
            <a:off x="3845179" y="-520379"/>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Chord 18">
            <a:extLst>
              <a:ext uri="{FF2B5EF4-FFF2-40B4-BE49-F238E27FC236}">
                <a16:creationId xmlns:a16="http://schemas.microsoft.com/office/drawing/2014/main" id="{59D351BB-78B0-4B2D-BDCA-919DE7CDCFB6}"/>
              </a:ext>
            </a:extLst>
          </p:cNvPr>
          <p:cNvSpPr/>
          <p:nvPr/>
        </p:nvSpPr>
        <p:spPr>
          <a:xfrm rot="17598937">
            <a:off x="2334917" y="-536682"/>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Chord 19">
            <a:extLst>
              <a:ext uri="{FF2B5EF4-FFF2-40B4-BE49-F238E27FC236}">
                <a16:creationId xmlns:a16="http://schemas.microsoft.com/office/drawing/2014/main" id="{4987E1D7-8C90-44E4-BD1D-A0536EDCEBA5}"/>
              </a:ext>
            </a:extLst>
          </p:cNvPr>
          <p:cNvSpPr/>
          <p:nvPr/>
        </p:nvSpPr>
        <p:spPr>
          <a:xfrm rot="17598937">
            <a:off x="10855755" y="-520377"/>
            <a:ext cx="1696278" cy="1630017"/>
          </a:xfrm>
          <a:prstGeom prst="chor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Rounded Corners 21">
            <a:extLst>
              <a:ext uri="{FF2B5EF4-FFF2-40B4-BE49-F238E27FC236}">
                <a16:creationId xmlns:a16="http://schemas.microsoft.com/office/drawing/2014/main" id="{EF9F60F9-468B-4A51-AD00-3A946144BB9A}"/>
              </a:ext>
            </a:extLst>
          </p:cNvPr>
          <p:cNvSpPr/>
          <p:nvPr/>
        </p:nvSpPr>
        <p:spPr>
          <a:xfrm>
            <a:off x="1678934" y="3012995"/>
            <a:ext cx="2981740" cy="128318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457200" algn="ctr" defTabSz="914400" rtl="0" eaLnBrk="1" fontAlgn="auto" latinLnBrk="0" hangingPunct="1">
              <a:lnSpc>
                <a:spcPct val="100000"/>
              </a:lnSpc>
              <a:spcBef>
                <a:spcPts val="0"/>
              </a:spcBef>
              <a:spcAft>
                <a:spcPts val="1125"/>
              </a:spcAft>
              <a:buClrTx/>
              <a:buSzTx/>
              <a:buFontTx/>
              <a:buNone/>
              <a:tabLst/>
              <a:defRPr/>
            </a:pP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5D865D8F-F346-4D4B-B1E7-63CC568A6D4E}"/>
              </a:ext>
            </a:extLst>
          </p:cNvPr>
          <p:cNvSpPr/>
          <p:nvPr/>
        </p:nvSpPr>
        <p:spPr>
          <a:xfrm>
            <a:off x="371551" y="1345682"/>
            <a:ext cx="649357" cy="640650"/>
          </a:xfrm>
          <a:prstGeom prst="ellips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dirty="0">
                <a:solidFill>
                  <a:prstClr val="white"/>
                </a:solidFill>
                <a:latin typeface="Comic Sans MS" panose="030F0702030302020204" pitchFamily="66" charset="0"/>
              </a:rPr>
              <a:t>6</a:t>
            </a: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endParaRPr>
          </a:p>
        </p:txBody>
      </p:sp>
      <p:sp>
        <p:nvSpPr>
          <p:cNvPr id="23" name="Rectangle 22">
            <a:extLst>
              <a:ext uri="{FF2B5EF4-FFF2-40B4-BE49-F238E27FC236}">
                <a16:creationId xmlns:a16="http://schemas.microsoft.com/office/drawing/2014/main" id="{0886E913-D7F0-4E09-A6CA-C5D8A95DF51A}"/>
              </a:ext>
            </a:extLst>
          </p:cNvPr>
          <p:cNvSpPr/>
          <p:nvPr/>
        </p:nvSpPr>
        <p:spPr>
          <a:xfrm>
            <a:off x="2511636" y="3454350"/>
            <a:ext cx="4024077" cy="640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800"/>
              </a:spcAft>
              <a:buClrTx/>
              <a:buSzTx/>
              <a:buFontTx/>
              <a:buNone/>
              <a:tabLst/>
              <a:defRPr/>
            </a:pPr>
            <a:r>
              <a:rPr kumimoji="0" lang="id-ID" sz="2000" b="1" i="0" u="none" strike="noStrike" kern="1200" cap="none" spc="0" normalizeH="0" baseline="0" noProof="0" dirty="0">
                <a:ln>
                  <a:noFill/>
                </a:ln>
                <a:solidFill>
                  <a:srgbClr val="000000"/>
                </a:solidFill>
                <a:effectLst/>
                <a:uLnTx/>
                <a:uFillTx/>
                <a:latin typeface="Comic Sans MS" panose="030F0702030302020204" pitchFamily="66" charset="0"/>
                <a:ea typeface="Calibri" panose="020F0502020204030204" pitchFamily="34" charset="0"/>
                <a:cs typeface="Times New Roman" panose="02020603050405020304" pitchFamily="18" charset="0"/>
              </a:rPr>
              <a:t>DOSA</a:t>
            </a:r>
            <a:endParaRPr kumimoji="0" lang="id-ID" sz="2000" b="1" i="0" u="none" strike="noStrike" kern="1200" cap="none" spc="0" normalizeH="0" baseline="0" noProof="0" dirty="0">
              <a:ln>
                <a:noFill/>
              </a:ln>
              <a:solidFill>
                <a:prstClr val="white"/>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a16="http://schemas.microsoft.com/office/drawing/2014/main" id="{BCB6594E-20B6-454E-8DB3-7EBD042B8063}"/>
              </a:ext>
            </a:extLst>
          </p:cNvPr>
          <p:cNvSpPr/>
          <p:nvPr/>
        </p:nvSpPr>
        <p:spPr>
          <a:xfrm>
            <a:off x="5564512" y="4087851"/>
            <a:ext cx="4277513" cy="256474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d-ID" dirty="0">
                <a:latin typeface="Comic Sans MS" panose="030F0702030302020204" pitchFamily="66" charset="0"/>
                <a:ea typeface="Times New Roman" panose="02020603050405020304" pitchFamily="18" charset="0"/>
              </a:rPr>
              <a:t>P</a:t>
            </a:r>
            <a:r>
              <a:rPr lang="id-ID" sz="1800" dirty="0">
                <a:effectLst/>
                <a:latin typeface="Comic Sans MS" panose="030F0702030302020204" pitchFamily="66" charset="0"/>
                <a:ea typeface="Times New Roman" panose="02020603050405020304" pitchFamily="18" charset="0"/>
              </a:rPr>
              <a:t>aham dosa dalam tradisi Katolik adalah suatu bentuk sikap negative atau menolak uluran kasih Tuhan merupakan pandangan baru terhadap pengertian dosa karena sebelumnya setiap pelanggaran hukum diartikan sebagai dosa. Namun, tidak semua hukum di dunia ini merupakan kebalikan dari dosa. </a:t>
            </a:r>
            <a:endPar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ndParaRPr>
          </a:p>
        </p:txBody>
      </p:sp>
      <p:pic>
        <p:nvPicPr>
          <p:cNvPr id="1026" name="Picture 2" descr="What is Sin in the Bible? | Biblical Christianity">
            <a:extLst>
              <a:ext uri="{FF2B5EF4-FFF2-40B4-BE49-F238E27FC236}">
                <a16:creationId xmlns:a16="http://schemas.microsoft.com/office/drawing/2014/main" id="{22C201BC-334A-495B-9919-6D34E58E87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236" r="3378"/>
          <a:stretch/>
        </p:blipFill>
        <p:spPr bwMode="auto">
          <a:xfrm>
            <a:off x="1667881" y="1435566"/>
            <a:ext cx="2990545" cy="1993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8754267"/>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rgbClr val="BFCF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Rectangle 2">
            <a:extLst>
              <a:ext uri="{FF2B5EF4-FFF2-40B4-BE49-F238E27FC236}">
                <a16:creationId xmlns:a16="http://schemas.microsoft.com/office/drawing/2014/main" id="{D0E5EA75-A27E-4575-B47E-C713EE74C6AA}"/>
              </a:ext>
            </a:extLst>
          </p:cNvPr>
          <p:cNvSpPr/>
          <p:nvPr/>
        </p:nvSpPr>
        <p:spPr>
          <a:xfrm>
            <a:off x="2881532" y="1800665"/>
            <a:ext cx="6428935" cy="36857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840A63F2-5CC4-4D65-8271-357B030AB884}"/>
              </a:ext>
            </a:extLst>
          </p:cNvPr>
          <p:cNvSpPr/>
          <p:nvPr/>
        </p:nvSpPr>
        <p:spPr>
          <a:xfrm>
            <a:off x="1325217" y="1800665"/>
            <a:ext cx="7985251" cy="4325811"/>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id-ID" sz="2000" dirty="0">
                <a:solidFill>
                  <a:schemeClr val="tx1"/>
                </a:solidFill>
                <a:latin typeface="Comic Sans MS" panose="030F0702030302020204" pitchFamily="66" charset="0"/>
              </a:rPr>
              <a:t>Sebagai seorang Katolik, kita juga diajarkan tentang relasi kita dengan sesama. Dalam bermasyarakat, relasi kita harus sangat diperhatikan. Sikap yang dapat kita ambil dalam bermasyarakat adalah saling menghargai dan membantu tanpa adanya menjatuhkan demi menjamin kebersamaan.</a:t>
            </a:r>
          </a:p>
          <a:p>
            <a:pPr marL="457200" indent="-457200">
              <a:buFont typeface="+mj-lt"/>
              <a:buAutoNum type="arabicPeriod"/>
            </a:pPr>
            <a:r>
              <a:rPr lang="id-ID" sz="2000" dirty="0">
                <a:solidFill>
                  <a:schemeClr val="tx1"/>
                </a:solidFill>
                <a:latin typeface="Comic Sans MS" panose="030F0702030302020204" pitchFamily="66" charset="0"/>
              </a:rPr>
              <a:t>Dengan keadaan Indonesai yang beragam, hal utama yang perlu diperhatikan adalah toleransi. Mulai dari menerima, sadar, dan mengerti akan adanya perbedaan.</a:t>
            </a:r>
          </a:p>
          <a:p>
            <a:pPr marL="457200" indent="-457200">
              <a:buFont typeface="+mj-lt"/>
              <a:buAutoNum type="arabicPeriod"/>
            </a:pPr>
            <a:r>
              <a:rPr lang="id-ID" sz="2000" dirty="0">
                <a:solidFill>
                  <a:schemeClr val="tx1"/>
                </a:solidFill>
                <a:latin typeface="Comic Sans MS" panose="030F0702030302020204" pitchFamily="66" charset="0"/>
              </a:rPr>
              <a:t>Moralitas sangat berperan penting dalam mewujudkan iman Katolik kita. moralitas mengajarkan kita tentang </a:t>
            </a:r>
            <a:r>
              <a:rPr lang="id-ID" sz="2000" dirty="0">
                <a:solidFill>
                  <a:schemeClr val="tx1"/>
                </a:solidFill>
                <a:effectLst/>
                <a:latin typeface="Comic Sans MS" panose="030F0702030302020204" pitchFamily="66" charset="0"/>
                <a:ea typeface="Calibri" panose="020F0502020204030204" pitchFamily="34" charset="0"/>
              </a:rPr>
              <a:t>ajaran sosial, etika medis, etika seksual dan berbagai doktrin Gereja Katolik Roma terhadap kebajikan moral dan teori moral individu yang dapat mewujudkan Iman Katolik kita.</a:t>
            </a:r>
            <a:endParaRPr lang="id-ID" sz="2000" dirty="0">
              <a:solidFill>
                <a:schemeClr val="tx1"/>
              </a:solidFill>
              <a:latin typeface="Comic Sans MS" panose="030F0702030302020204" pitchFamily="66" charset="0"/>
            </a:endParaRPr>
          </a:p>
        </p:txBody>
      </p:sp>
      <p:sp>
        <p:nvSpPr>
          <p:cNvPr id="5" name="Rectangle 4">
            <a:extLst>
              <a:ext uri="{FF2B5EF4-FFF2-40B4-BE49-F238E27FC236}">
                <a16:creationId xmlns:a16="http://schemas.microsoft.com/office/drawing/2014/main" id="{95B7008C-6E21-409E-88F8-461C1AC4F967}"/>
              </a:ext>
            </a:extLst>
          </p:cNvPr>
          <p:cNvSpPr/>
          <p:nvPr/>
        </p:nvSpPr>
        <p:spPr>
          <a:xfrm>
            <a:off x="1969478" y="731524"/>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DF714640-9B4B-41BF-B8CD-F03D1FFD7F59}"/>
              </a:ext>
            </a:extLst>
          </p:cNvPr>
          <p:cNvSpPr/>
          <p:nvPr/>
        </p:nvSpPr>
        <p:spPr>
          <a:xfrm>
            <a:off x="2104879" y="1308295"/>
            <a:ext cx="3299634"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a:solidFill>
                  <a:schemeClr val="tx1"/>
                </a:solidFill>
                <a:latin typeface="Comic Sans MS" panose="030F0702030302020204" pitchFamily="66" charset="0"/>
              </a:rPr>
              <a:t>Kesimpulan</a:t>
            </a:r>
          </a:p>
        </p:txBody>
      </p:sp>
    </p:spTree>
    <p:extLst>
      <p:ext uri="{BB962C8B-B14F-4D97-AF65-F5344CB8AC3E}">
        <p14:creationId xmlns:p14="http://schemas.microsoft.com/office/powerpoint/2010/main" val="20582922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BFCFEB"/>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466CF4-F7F3-451E-884C-9DB239C691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803" y="1533085"/>
            <a:ext cx="8519864" cy="5324915"/>
          </a:xfrm>
          <a:prstGeom prst="rect">
            <a:avLst/>
          </a:prstGeom>
        </p:spPr>
      </p:pic>
    </p:spTree>
    <p:extLst>
      <p:ext uri="{BB962C8B-B14F-4D97-AF65-F5344CB8AC3E}">
        <p14:creationId xmlns:p14="http://schemas.microsoft.com/office/powerpoint/2010/main" val="2116143748"/>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840A63F2-5CC4-4D65-8271-357B030AB884}"/>
              </a:ext>
            </a:extLst>
          </p:cNvPr>
          <p:cNvSpPr/>
          <p:nvPr/>
        </p:nvSpPr>
        <p:spPr>
          <a:xfrm>
            <a:off x="1252987" y="1895884"/>
            <a:ext cx="4461994" cy="3139942"/>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latin typeface="Comic Sans MS" panose="030F0702030302020204" pitchFamily="66" charset="0"/>
              </a:rPr>
              <a:t>Seperti yang sudah banyak orang ketahui, kita tinggal di negara kepulauan yang sangat beragam akan suku, bahasa, tradisi, ras dan agama. Dengan adanya keberagaman yang ada ini, menjadikan Indonesia negara yang menarik. Tidak jarang terjadi perasaan terasingkan antara satu sama lain. </a:t>
            </a:r>
            <a:endParaRPr lang="en-US" sz="2000" dirty="0">
              <a:solidFill>
                <a:schemeClr val="tx1"/>
              </a:solidFill>
              <a:latin typeface="Comic Sans MS" panose="030F0702030302020204" pitchFamily="66" charset="0"/>
            </a:endParaRPr>
          </a:p>
        </p:txBody>
      </p:sp>
      <p:sp>
        <p:nvSpPr>
          <p:cNvPr id="5" name="Rectangle 4">
            <a:extLst>
              <a:ext uri="{FF2B5EF4-FFF2-40B4-BE49-F238E27FC236}">
                <a16:creationId xmlns:a16="http://schemas.microsoft.com/office/drawing/2014/main" id="{95B7008C-6E21-409E-88F8-461C1AC4F967}"/>
              </a:ext>
            </a:extLst>
          </p:cNvPr>
          <p:cNvSpPr/>
          <p:nvPr/>
        </p:nvSpPr>
        <p:spPr>
          <a:xfrm>
            <a:off x="1969478" y="731524"/>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DF714640-9B4B-41BF-B8CD-F03D1FFD7F59}"/>
              </a:ext>
            </a:extLst>
          </p:cNvPr>
          <p:cNvSpPr/>
          <p:nvPr/>
        </p:nvSpPr>
        <p:spPr>
          <a:xfrm>
            <a:off x="2099604" y="1434908"/>
            <a:ext cx="3013031"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a:solidFill>
                  <a:schemeClr val="tx1"/>
                </a:solidFill>
                <a:latin typeface="Comic Sans MS" panose="030F0702030302020204" pitchFamily="66" charset="0"/>
              </a:rPr>
              <a:t>Latar Belakang</a:t>
            </a:r>
          </a:p>
        </p:txBody>
      </p:sp>
      <p:sp>
        <p:nvSpPr>
          <p:cNvPr id="8" name="Rectangle 7">
            <a:extLst>
              <a:ext uri="{FF2B5EF4-FFF2-40B4-BE49-F238E27FC236}">
                <a16:creationId xmlns:a16="http://schemas.microsoft.com/office/drawing/2014/main" id="{840A63F2-5CC4-4D65-8271-357B030AB884}"/>
              </a:ext>
            </a:extLst>
          </p:cNvPr>
          <p:cNvSpPr/>
          <p:nvPr/>
        </p:nvSpPr>
        <p:spPr>
          <a:xfrm>
            <a:off x="5760529" y="1895883"/>
            <a:ext cx="4461993" cy="3139941"/>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latin typeface="Comic Sans MS" panose="030F0702030302020204" pitchFamily="66" charset="0"/>
              </a:rPr>
              <a:t>Sehingga sebagai salah satu penduduk beragama yang tinggal di negara ini, sudah wajib bagi kita untuk memahami dan menghormati sebagai sesama seperti yang Yesus ajarkan kepada kita umatnya. Kita gunakan moral kita sebagai seorang Katolik untuk dapat mewujudkan iman kita dalam kehiduan bermasyarakat.</a:t>
            </a:r>
            <a:endParaRPr lang="en-US"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88564840"/>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Rectangle 2">
            <a:extLst>
              <a:ext uri="{FF2B5EF4-FFF2-40B4-BE49-F238E27FC236}">
                <a16:creationId xmlns:a16="http://schemas.microsoft.com/office/drawing/2014/main" id="{D0E5EA75-A27E-4575-B47E-C713EE74C6AA}"/>
              </a:ext>
            </a:extLst>
          </p:cNvPr>
          <p:cNvSpPr/>
          <p:nvPr/>
        </p:nvSpPr>
        <p:spPr>
          <a:xfrm>
            <a:off x="2881532" y="1800665"/>
            <a:ext cx="6428935" cy="36857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840A63F2-5CC4-4D65-8271-357B030AB884}"/>
              </a:ext>
            </a:extLst>
          </p:cNvPr>
          <p:cNvSpPr/>
          <p:nvPr/>
        </p:nvSpPr>
        <p:spPr>
          <a:xfrm>
            <a:off x="2698634" y="1800665"/>
            <a:ext cx="6611834" cy="368573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nSpc>
                <a:spcPct val="150000"/>
              </a:lnSpc>
              <a:spcAft>
                <a:spcPts val="0"/>
              </a:spcAft>
              <a:buFont typeface="+mj-lt"/>
              <a:buAutoNum type="arabicPeriod"/>
            </a:pPr>
            <a:r>
              <a:rPr lang="id-ID" sz="20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Bagaimana cara kita menjalani kehidupan bermasyarakat sebagai seorang Katolik?</a:t>
            </a:r>
          </a:p>
          <a:p>
            <a:pPr marL="342900" lvl="0" indent="-342900">
              <a:lnSpc>
                <a:spcPct val="150000"/>
              </a:lnSpc>
              <a:spcAft>
                <a:spcPts val="0"/>
              </a:spcAft>
              <a:buFont typeface="+mj-lt"/>
              <a:buAutoNum type="arabicPeriod"/>
            </a:pPr>
            <a:r>
              <a:rPr lang="id-ID" sz="20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Bagaimana sikap kita yang seharusnya dalam menghadapi keberagaman yang ada di Negara Indonesia?</a:t>
            </a:r>
          </a:p>
          <a:p>
            <a:pPr marL="342900" lvl="0" indent="-342900">
              <a:lnSpc>
                <a:spcPct val="150000"/>
              </a:lnSpc>
              <a:spcAft>
                <a:spcPts val="800"/>
              </a:spcAft>
              <a:buFont typeface="+mj-lt"/>
              <a:buAutoNum type="arabicPeriod"/>
            </a:pPr>
            <a:r>
              <a:rPr lang="id-ID" sz="20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Seberapa penting moralitas dalam kehidupan bermasyarakat dan perwujudan iman sebagai seorang Katolik?</a:t>
            </a:r>
          </a:p>
        </p:txBody>
      </p:sp>
      <p:sp>
        <p:nvSpPr>
          <p:cNvPr id="5" name="Rectangle 4">
            <a:extLst>
              <a:ext uri="{FF2B5EF4-FFF2-40B4-BE49-F238E27FC236}">
                <a16:creationId xmlns:a16="http://schemas.microsoft.com/office/drawing/2014/main" id="{95B7008C-6E21-409E-88F8-461C1AC4F967}"/>
              </a:ext>
            </a:extLst>
          </p:cNvPr>
          <p:cNvSpPr/>
          <p:nvPr/>
        </p:nvSpPr>
        <p:spPr>
          <a:xfrm>
            <a:off x="1969478" y="731524"/>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DF714640-9B4B-41BF-B8CD-F03D1FFD7F59}"/>
              </a:ext>
            </a:extLst>
          </p:cNvPr>
          <p:cNvSpPr/>
          <p:nvPr/>
        </p:nvSpPr>
        <p:spPr>
          <a:xfrm>
            <a:off x="2104879" y="1308295"/>
            <a:ext cx="3013031"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a:solidFill>
                  <a:schemeClr val="tx1"/>
                </a:solidFill>
                <a:latin typeface="Comic Sans MS" panose="030F0702030302020204" pitchFamily="66" charset="0"/>
              </a:rPr>
              <a:t>Rumusan Masalah</a:t>
            </a:r>
          </a:p>
        </p:txBody>
      </p:sp>
    </p:spTree>
    <p:extLst>
      <p:ext uri="{BB962C8B-B14F-4D97-AF65-F5344CB8AC3E}">
        <p14:creationId xmlns:p14="http://schemas.microsoft.com/office/powerpoint/2010/main" val="361154374"/>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Rectangle 2">
            <a:extLst>
              <a:ext uri="{FF2B5EF4-FFF2-40B4-BE49-F238E27FC236}">
                <a16:creationId xmlns:a16="http://schemas.microsoft.com/office/drawing/2014/main" id="{D0E5EA75-A27E-4575-B47E-C713EE74C6AA}"/>
              </a:ext>
            </a:extLst>
          </p:cNvPr>
          <p:cNvSpPr/>
          <p:nvPr/>
        </p:nvSpPr>
        <p:spPr>
          <a:xfrm>
            <a:off x="2881532" y="1800665"/>
            <a:ext cx="6428935" cy="36857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840A63F2-5CC4-4D65-8271-357B030AB884}"/>
              </a:ext>
            </a:extLst>
          </p:cNvPr>
          <p:cNvSpPr/>
          <p:nvPr/>
        </p:nvSpPr>
        <p:spPr>
          <a:xfrm>
            <a:off x="2698634" y="1800665"/>
            <a:ext cx="6611834" cy="368573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latin typeface="Comic Sans MS" panose="030F0702030302020204" pitchFamily="66" charset="0"/>
              </a:rPr>
              <a:t>Menjadikan kita sebagai seorang Katolik sekaligus seorang masyarakat yang dapat menenetukan yang mana yang benar dan yang salah sebagai perwujudan Iman Katolik kita sebagaimana yang dijelaskan pada sumber-sumber Teologi Moral Katolik.</a:t>
            </a:r>
            <a:endParaRPr lang="en-US" sz="2000" dirty="0">
              <a:solidFill>
                <a:schemeClr val="tx1"/>
              </a:solidFill>
              <a:latin typeface="Comic Sans MS" panose="030F0702030302020204" pitchFamily="66" charset="0"/>
            </a:endParaRPr>
          </a:p>
          <a:p>
            <a:pPr algn="ctr"/>
            <a:endParaRPr lang="id-ID" sz="2000" dirty="0">
              <a:solidFill>
                <a:schemeClr val="tx1"/>
              </a:solidFill>
              <a:latin typeface="Comic Sans MS" panose="030F0702030302020204" pitchFamily="66" charset="0"/>
            </a:endParaRPr>
          </a:p>
        </p:txBody>
      </p:sp>
      <p:sp>
        <p:nvSpPr>
          <p:cNvPr id="5" name="Rectangle 4">
            <a:extLst>
              <a:ext uri="{FF2B5EF4-FFF2-40B4-BE49-F238E27FC236}">
                <a16:creationId xmlns:a16="http://schemas.microsoft.com/office/drawing/2014/main" id="{95B7008C-6E21-409E-88F8-461C1AC4F967}"/>
              </a:ext>
            </a:extLst>
          </p:cNvPr>
          <p:cNvSpPr/>
          <p:nvPr/>
        </p:nvSpPr>
        <p:spPr>
          <a:xfrm>
            <a:off x="1969478" y="731524"/>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DF714640-9B4B-41BF-B8CD-F03D1FFD7F59}"/>
              </a:ext>
            </a:extLst>
          </p:cNvPr>
          <p:cNvSpPr/>
          <p:nvPr/>
        </p:nvSpPr>
        <p:spPr>
          <a:xfrm>
            <a:off x="2104879" y="1308295"/>
            <a:ext cx="3299634"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a:solidFill>
                  <a:schemeClr val="tx1"/>
                </a:solidFill>
                <a:latin typeface="Comic Sans MS" panose="030F0702030302020204" pitchFamily="66" charset="0"/>
              </a:rPr>
              <a:t>Tujuan Pembahasan</a:t>
            </a:r>
          </a:p>
        </p:txBody>
      </p:sp>
    </p:spTree>
    <p:extLst>
      <p:ext uri="{BB962C8B-B14F-4D97-AF65-F5344CB8AC3E}">
        <p14:creationId xmlns:p14="http://schemas.microsoft.com/office/powerpoint/2010/main" val="162220760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D0E5EA75-A27E-4575-B47E-C713EE74C6AA}"/>
              </a:ext>
            </a:extLst>
          </p:cNvPr>
          <p:cNvSpPr/>
          <p:nvPr/>
        </p:nvSpPr>
        <p:spPr>
          <a:xfrm>
            <a:off x="2881532" y="2377436"/>
            <a:ext cx="6428935" cy="196927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40A63F2-5CC4-4D65-8271-357B030AB884}"/>
              </a:ext>
            </a:extLst>
          </p:cNvPr>
          <p:cNvSpPr/>
          <p:nvPr/>
        </p:nvSpPr>
        <p:spPr>
          <a:xfrm>
            <a:off x="2698633" y="2352872"/>
            <a:ext cx="6611834" cy="2338397"/>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0" indent="-457200" defTabSz="914400" rtl="0" eaLnBrk="1" fontAlgn="auto" latinLnBrk="0" hangingPunct="1">
              <a:lnSpc>
                <a:spcPct val="150000"/>
              </a:lnSpc>
              <a:spcBef>
                <a:spcPts val="0"/>
              </a:spcBef>
              <a:spcAft>
                <a:spcPts val="0"/>
              </a:spcAft>
              <a:buClrTx/>
              <a:buSzTx/>
              <a:buFont typeface="+mj-lt"/>
              <a:buAutoNum type="arabicPeriod"/>
              <a:tabLst/>
              <a:defRPr/>
            </a:pPr>
            <a:r>
              <a:rPr kumimoji="0" lang="id-ID"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Moralitas</a:t>
            </a:r>
          </a:p>
          <a:p>
            <a:pPr marL="457200" marR="0" lvl="0" indent="-457200" defTabSz="914400" rtl="0" eaLnBrk="1" fontAlgn="auto" latinLnBrk="0" hangingPunct="1">
              <a:lnSpc>
                <a:spcPct val="150000"/>
              </a:lnSpc>
              <a:spcBef>
                <a:spcPts val="0"/>
              </a:spcBef>
              <a:spcAft>
                <a:spcPts val="0"/>
              </a:spcAft>
              <a:buClrTx/>
              <a:buSzTx/>
              <a:buFont typeface="+mj-lt"/>
              <a:buAutoNum type="arabicPeriod"/>
              <a:tabLst/>
              <a:defRPr/>
            </a:pPr>
            <a:r>
              <a:rPr lang="id-ID" sz="2400" dirty="0">
                <a:solidFill>
                  <a:prstClr val="black"/>
                </a:solidFill>
                <a:latin typeface="Comic Sans MS" panose="030F0702030302020204" pitchFamily="66" charset="0"/>
              </a:rPr>
              <a:t>Moralitas Katolik</a:t>
            </a:r>
          </a:p>
          <a:p>
            <a:pPr marL="457200" marR="0" lvl="0" indent="-457200" defTabSz="914400" rtl="0" eaLnBrk="1" fontAlgn="auto" latinLnBrk="0" hangingPunct="1">
              <a:lnSpc>
                <a:spcPct val="150000"/>
              </a:lnSpc>
              <a:spcBef>
                <a:spcPts val="0"/>
              </a:spcBef>
              <a:spcAft>
                <a:spcPts val="0"/>
              </a:spcAft>
              <a:buClrTx/>
              <a:buSzTx/>
              <a:buFont typeface="+mj-lt"/>
              <a:buAutoNum type="arabicPeriod"/>
              <a:tabLst/>
              <a:defRPr/>
            </a:pPr>
            <a:r>
              <a:rPr lang="id-ID" sz="2400" dirty="0">
                <a:solidFill>
                  <a:prstClr val="black"/>
                </a:solidFill>
                <a:latin typeface="Comic Sans MS" panose="030F0702030302020204" pitchFamily="66" charset="0"/>
              </a:rPr>
              <a:t>Iman</a:t>
            </a:r>
          </a:p>
          <a:p>
            <a:pPr marL="457200" marR="0" lvl="0" indent="-457200" defTabSz="914400" rtl="0" eaLnBrk="1" fontAlgn="auto" latinLnBrk="0" hangingPunct="1">
              <a:lnSpc>
                <a:spcPct val="150000"/>
              </a:lnSpc>
              <a:spcBef>
                <a:spcPts val="0"/>
              </a:spcBef>
              <a:spcAft>
                <a:spcPts val="0"/>
              </a:spcAft>
              <a:buClrTx/>
              <a:buSzTx/>
              <a:buFont typeface="+mj-lt"/>
              <a:buAutoNum type="arabicPeriod"/>
              <a:tabLst/>
              <a:defRPr/>
            </a:pPr>
            <a:r>
              <a:rPr kumimoji="0" lang="id-ID"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Hidup Bermasyarakat</a:t>
            </a:r>
            <a:endParaRPr kumimoji="0" lang="id-ID"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5" name="Rectangle 4">
            <a:extLst>
              <a:ext uri="{FF2B5EF4-FFF2-40B4-BE49-F238E27FC236}">
                <a16:creationId xmlns:a16="http://schemas.microsoft.com/office/drawing/2014/main" id="{95B7008C-6E21-409E-88F8-461C1AC4F967}"/>
              </a:ext>
            </a:extLst>
          </p:cNvPr>
          <p:cNvSpPr/>
          <p:nvPr/>
        </p:nvSpPr>
        <p:spPr>
          <a:xfrm>
            <a:off x="1969478" y="1181682"/>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F714640-9B4B-41BF-B8CD-F03D1FFD7F59}"/>
              </a:ext>
            </a:extLst>
          </p:cNvPr>
          <p:cNvSpPr/>
          <p:nvPr/>
        </p:nvSpPr>
        <p:spPr>
          <a:xfrm>
            <a:off x="2099604" y="1885066"/>
            <a:ext cx="3299634"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d-ID"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Identifikasi Masalah</a:t>
            </a:r>
          </a:p>
        </p:txBody>
      </p:sp>
    </p:spTree>
    <p:extLst>
      <p:ext uri="{BB962C8B-B14F-4D97-AF65-F5344CB8AC3E}">
        <p14:creationId xmlns:p14="http://schemas.microsoft.com/office/powerpoint/2010/main" val="1836478556"/>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Rectangle 2">
            <a:extLst>
              <a:ext uri="{FF2B5EF4-FFF2-40B4-BE49-F238E27FC236}">
                <a16:creationId xmlns:a16="http://schemas.microsoft.com/office/drawing/2014/main" id="{D0E5EA75-A27E-4575-B47E-C713EE74C6AA}"/>
              </a:ext>
            </a:extLst>
          </p:cNvPr>
          <p:cNvSpPr/>
          <p:nvPr/>
        </p:nvSpPr>
        <p:spPr>
          <a:xfrm>
            <a:off x="2881532" y="1800665"/>
            <a:ext cx="6428935" cy="36857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840A63F2-5CC4-4D65-8271-357B030AB884}"/>
              </a:ext>
            </a:extLst>
          </p:cNvPr>
          <p:cNvSpPr/>
          <p:nvPr/>
        </p:nvSpPr>
        <p:spPr>
          <a:xfrm>
            <a:off x="2784232" y="1684608"/>
            <a:ext cx="6428935" cy="368573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effectLst/>
                <a:latin typeface="Comic Sans MS" panose="030F0702030302020204" pitchFamily="66" charset="0"/>
                <a:ea typeface="Calibri" panose="020F0502020204030204" pitchFamily="34" charset="0"/>
              </a:rPr>
              <a:t>Moralitas diambil dari bahasa Latin </a:t>
            </a:r>
            <a:r>
              <a:rPr lang="id-ID" sz="2000" i="1" dirty="0">
                <a:solidFill>
                  <a:schemeClr val="tx1"/>
                </a:solidFill>
                <a:effectLst/>
                <a:latin typeface="Comic Sans MS" panose="030F0702030302020204" pitchFamily="66" charset="0"/>
                <a:ea typeface="Calibri" panose="020F0502020204030204" pitchFamily="34" charset="0"/>
              </a:rPr>
              <a:t>mos </a:t>
            </a:r>
            <a:r>
              <a:rPr lang="id-ID" sz="2000" dirty="0">
                <a:solidFill>
                  <a:schemeClr val="tx1"/>
                </a:solidFill>
                <a:effectLst/>
                <a:latin typeface="Comic Sans MS" panose="030F0702030302020204" pitchFamily="66" charset="0"/>
                <a:ea typeface="Calibri" panose="020F0502020204030204" pitchFamily="34" charset="0"/>
              </a:rPr>
              <a:t>(jamak, </a:t>
            </a:r>
            <a:r>
              <a:rPr lang="id-ID" sz="2000" i="1" dirty="0">
                <a:solidFill>
                  <a:schemeClr val="tx1"/>
                </a:solidFill>
                <a:effectLst/>
                <a:latin typeface="Comic Sans MS" panose="030F0702030302020204" pitchFamily="66" charset="0"/>
                <a:ea typeface="Calibri" panose="020F0502020204030204" pitchFamily="34" charset="0"/>
              </a:rPr>
              <a:t>mores</a:t>
            </a:r>
            <a:r>
              <a:rPr lang="id-ID" sz="2000" dirty="0">
                <a:solidFill>
                  <a:schemeClr val="tx1"/>
                </a:solidFill>
                <a:effectLst/>
                <a:latin typeface="Comic Sans MS" panose="030F0702030302020204" pitchFamily="66" charset="0"/>
                <a:ea typeface="Calibri" panose="020F0502020204030204" pitchFamily="34" charset="0"/>
              </a:rPr>
              <a:t>) yang berarti kebiasaan, adat istiadat. Kata ’bermoral’ mengacu pada bagaimana suatu masyarakat yang berbudaya berperilaku. Dan kata moralitas juga merupakan kata sifat latin </a:t>
            </a:r>
            <a:r>
              <a:rPr lang="id-ID" sz="2000" i="1" dirty="0">
                <a:solidFill>
                  <a:schemeClr val="tx1"/>
                </a:solidFill>
                <a:effectLst/>
                <a:latin typeface="Comic Sans MS" panose="030F0702030302020204" pitchFamily="66" charset="0"/>
                <a:ea typeface="Calibri" panose="020F0502020204030204" pitchFamily="34" charset="0"/>
              </a:rPr>
              <a:t>moralis</a:t>
            </a:r>
            <a:r>
              <a:rPr lang="id-ID" sz="2000" dirty="0">
                <a:solidFill>
                  <a:schemeClr val="tx1"/>
                </a:solidFill>
                <a:effectLst/>
                <a:latin typeface="Comic Sans MS" panose="030F0702030302020204" pitchFamily="66" charset="0"/>
                <a:ea typeface="Calibri" panose="020F0502020204030204" pitchFamily="34" charset="0"/>
              </a:rPr>
              <a:t>, mempunyai arti sama dengan moral hanya ada nada lebih abstrak. Artinya, moralitas merupakan sifat moral atau keseluruhan asas dan nilai yang bekenaan dengan baik dan buruk.</a:t>
            </a:r>
            <a:endParaRPr lang="id-ID" sz="2000" dirty="0">
              <a:solidFill>
                <a:schemeClr val="tx1"/>
              </a:solidFill>
              <a:latin typeface="Comic Sans MS" panose="030F0702030302020204" pitchFamily="66" charset="0"/>
            </a:endParaRPr>
          </a:p>
        </p:txBody>
      </p:sp>
      <p:sp>
        <p:nvSpPr>
          <p:cNvPr id="5" name="Rectangle 4">
            <a:extLst>
              <a:ext uri="{FF2B5EF4-FFF2-40B4-BE49-F238E27FC236}">
                <a16:creationId xmlns:a16="http://schemas.microsoft.com/office/drawing/2014/main" id="{95B7008C-6E21-409E-88F8-461C1AC4F967}"/>
              </a:ext>
            </a:extLst>
          </p:cNvPr>
          <p:cNvSpPr/>
          <p:nvPr/>
        </p:nvSpPr>
        <p:spPr>
          <a:xfrm>
            <a:off x="1969478" y="731524"/>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DF714640-9B4B-41BF-B8CD-F03D1FFD7F59}"/>
              </a:ext>
            </a:extLst>
          </p:cNvPr>
          <p:cNvSpPr/>
          <p:nvPr/>
        </p:nvSpPr>
        <p:spPr>
          <a:xfrm>
            <a:off x="2104879" y="1308295"/>
            <a:ext cx="2334599"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b="1" dirty="0">
                <a:solidFill>
                  <a:schemeClr val="tx1"/>
                </a:solidFill>
                <a:latin typeface="Comic Sans MS" panose="030F0702030302020204" pitchFamily="66" charset="0"/>
              </a:rPr>
              <a:t>MORALITAS</a:t>
            </a:r>
          </a:p>
        </p:txBody>
      </p:sp>
      <p:sp>
        <p:nvSpPr>
          <p:cNvPr id="7" name="Rectangle 6">
            <a:extLst>
              <a:ext uri="{FF2B5EF4-FFF2-40B4-BE49-F238E27FC236}">
                <a16:creationId xmlns:a16="http://schemas.microsoft.com/office/drawing/2014/main" id="{CF4C6396-E7DB-4D76-8028-53D7904E6FD9}"/>
              </a:ext>
            </a:extLst>
          </p:cNvPr>
          <p:cNvSpPr/>
          <p:nvPr/>
        </p:nvSpPr>
        <p:spPr>
          <a:xfrm>
            <a:off x="2208626" y="745592"/>
            <a:ext cx="2546252" cy="492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latin typeface="Comic Sans MS" panose="030F0702030302020204" pitchFamily="66" charset="0"/>
              </a:rPr>
              <a:t>PENGERTIAN</a:t>
            </a:r>
          </a:p>
        </p:txBody>
      </p:sp>
      <p:pic>
        <p:nvPicPr>
          <p:cNvPr id="1026" name="Picture 2" descr="Moral Images, Stock Photos &amp; Vectors | Shutterstock">
            <a:extLst>
              <a:ext uri="{FF2B5EF4-FFF2-40B4-BE49-F238E27FC236}">
                <a16:creationId xmlns:a16="http://schemas.microsoft.com/office/drawing/2014/main" id="{0F13E5C8-D8B3-4B8C-A8B1-7973374C41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71" r="6208" b="8871"/>
          <a:stretch/>
        </p:blipFill>
        <p:spPr bwMode="auto">
          <a:xfrm>
            <a:off x="101522" y="748450"/>
            <a:ext cx="1810412" cy="109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718965"/>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D0E5EA75-A27E-4575-B47E-C713EE74C6AA}"/>
              </a:ext>
            </a:extLst>
          </p:cNvPr>
          <p:cNvSpPr/>
          <p:nvPr/>
        </p:nvSpPr>
        <p:spPr>
          <a:xfrm>
            <a:off x="2881532" y="1800665"/>
            <a:ext cx="6428935" cy="36857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40A63F2-5CC4-4D65-8271-357B030AB884}"/>
              </a:ext>
            </a:extLst>
          </p:cNvPr>
          <p:cNvSpPr/>
          <p:nvPr/>
        </p:nvSpPr>
        <p:spPr>
          <a:xfrm>
            <a:off x="2784232" y="1684608"/>
            <a:ext cx="6428935" cy="368573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d-ID" sz="2000" dirty="0">
              <a:solidFill>
                <a:schemeClr val="tx1"/>
              </a:solidFill>
              <a:effectLst/>
              <a:latin typeface="Comic Sans MS" panose="030F0702030302020204" pitchFamily="66" charset="0"/>
              <a:ea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d-ID" sz="2000" dirty="0">
                <a:solidFill>
                  <a:schemeClr val="tx1"/>
                </a:solidFill>
                <a:effectLst/>
                <a:latin typeface="Comic Sans MS" panose="030F0702030302020204" pitchFamily="66" charset="0"/>
                <a:ea typeface="Calibri" panose="020F0502020204030204" pitchFamily="34" charset="0"/>
              </a:rPr>
              <a:t>Moralitas Katolik adalah sebuah kategori besar dari doktrin di dalam Gereja Katolik Roma, sejajar dengan sebuah etika religius. Teologi moral meliputi ajaran sosial, etika medis, etika seksual dan berbagai doktrin Gereja Katolik Roma terhadap kebajikan moral dan teori moral individu. Teologi ini bisa dibedakan sebagai suatu hal yang berkenaan dengan "bagaimana seseorang itu akan bertindak", dan bukannya teologi dogmatis yang membahas "apa yang seseorang percaya".</a:t>
            </a:r>
            <a:endParaRPr kumimoji="0" lang="id-ID" sz="2000" b="0" i="0" u="none" strike="noStrike" kern="1200" cap="none" spc="0" normalizeH="0" baseline="0" noProof="0" dirty="0">
              <a:ln>
                <a:noFill/>
              </a:ln>
              <a:solidFill>
                <a:schemeClr val="tx1"/>
              </a:solidFill>
              <a:effectLst/>
              <a:uLnTx/>
              <a:uFillTx/>
              <a:latin typeface="Comic Sans MS" panose="030F0702030302020204" pitchFamily="66" charset="0"/>
            </a:endParaRPr>
          </a:p>
        </p:txBody>
      </p:sp>
      <p:sp>
        <p:nvSpPr>
          <p:cNvPr id="5" name="Rectangle 4">
            <a:extLst>
              <a:ext uri="{FF2B5EF4-FFF2-40B4-BE49-F238E27FC236}">
                <a16:creationId xmlns:a16="http://schemas.microsoft.com/office/drawing/2014/main" id="{95B7008C-6E21-409E-88F8-461C1AC4F967}"/>
              </a:ext>
            </a:extLst>
          </p:cNvPr>
          <p:cNvSpPr/>
          <p:nvPr/>
        </p:nvSpPr>
        <p:spPr>
          <a:xfrm>
            <a:off x="1969478" y="731524"/>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F714640-9B4B-41BF-B8CD-F03D1FFD7F59}"/>
              </a:ext>
            </a:extLst>
          </p:cNvPr>
          <p:cNvSpPr/>
          <p:nvPr/>
        </p:nvSpPr>
        <p:spPr>
          <a:xfrm>
            <a:off x="2104879" y="1308295"/>
            <a:ext cx="3860995"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d-ID"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MORALITAS KATOLIK</a:t>
            </a:r>
          </a:p>
        </p:txBody>
      </p:sp>
      <p:sp>
        <p:nvSpPr>
          <p:cNvPr id="7" name="Rectangle 6">
            <a:extLst>
              <a:ext uri="{FF2B5EF4-FFF2-40B4-BE49-F238E27FC236}">
                <a16:creationId xmlns:a16="http://schemas.microsoft.com/office/drawing/2014/main" id="{CF4C6396-E7DB-4D76-8028-53D7904E6FD9}"/>
              </a:ext>
            </a:extLst>
          </p:cNvPr>
          <p:cNvSpPr/>
          <p:nvPr/>
        </p:nvSpPr>
        <p:spPr>
          <a:xfrm>
            <a:off x="2208626" y="745592"/>
            <a:ext cx="2546252" cy="492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PENGERTIAN</a:t>
            </a:r>
          </a:p>
        </p:txBody>
      </p:sp>
      <p:sp>
        <p:nvSpPr>
          <p:cNvPr id="9" name="Rectangle 8">
            <a:extLst>
              <a:ext uri="{FF2B5EF4-FFF2-40B4-BE49-F238E27FC236}">
                <a16:creationId xmlns:a16="http://schemas.microsoft.com/office/drawing/2014/main" id="{4E2ED1D5-C309-466D-BF25-2101A0372BF4}"/>
              </a:ext>
            </a:extLst>
          </p:cNvPr>
          <p:cNvSpPr/>
          <p:nvPr/>
        </p:nvSpPr>
        <p:spPr>
          <a:xfrm>
            <a:off x="0" y="3263705"/>
            <a:ext cx="2784232"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2050" name="Picture 2" descr="Kapan suatu tindakan itu baik secara moral? |">
            <a:extLst>
              <a:ext uri="{FF2B5EF4-FFF2-40B4-BE49-F238E27FC236}">
                <a16:creationId xmlns:a16="http://schemas.microsoft.com/office/drawing/2014/main" id="{294AF93A-F0F9-46A0-A554-E1FEFE1FEB9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3600" y="762440"/>
            <a:ext cx="1531261" cy="1138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721264"/>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F1E05B-972E-4969-B496-13FD3D7144ED}"/>
              </a:ext>
            </a:extLst>
          </p:cNvPr>
          <p:cNvSpPr/>
          <p:nvPr/>
        </p:nvSpPr>
        <p:spPr>
          <a:xfrm>
            <a:off x="905959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D0E5EA75-A27E-4575-B47E-C713EE74C6AA}"/>
              </a:ext>
            </a:extLst>
          </p:cNvPr>
          <p:cNvSpPr/>
          <p:nvPr/>
        </p:nvSpPr>
        <p:spPr>
          <a:xfrm>
            <a:off x="2881532" y="1800665"/>
            <a:ext cx="6428935" cy="36857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840A63F2-5CC4-4D65-8271-357B030AB884}"/>
              </a:ext>
            </a:extLst>
          </p:cNvPr>
          <p:cNvSpPr/>
          <p:nvPr/>
        </p:nvSpPr>
        <p:spPr>
          <a:xfrm>
            <a:off x="2784232" y="1684608"/>
            <a:ext cx="6428935" cy="368573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id-ID"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	</a:t>
            </a:r>
            <a:r>
              <a:rPr lang="id-ID" dirty="0">
                <a:solidFill>
                  <a:schemeClr val="tx1"/>
                </a:solidFill>
                <a:effectLst/>
                <a:latin typeface="Comic Sans MS" panose="030F0702030302020204" pitchFamily="66" charset="0"/>
                <a:ea typeface="Calibri" panose="020F0502020204030204" pitchFamily="34" charset="0"/>
              </a:rPr>
              <a:t>Iman adalah hubungan cinta antara manusia dengan Tuhan. Beriman merupakan tanggapan manusia atas cinta Tuhan yang diwujdukan berupa penyerahan total atau kepercayaan. Ungkapan iman merupakan sara perwujudan tanggapan manusia atas cinta Tuhan melalui sarana atau simbol baik dalam doa, ibadat maupun peryaan-perayaan keagamaan. Ungkapan itu biasanya berupa pujian, permohonan ataupun pernyataan.</a:t>
            </a:r>
            <a:endParaRPr kumimoji="0" lang="id-ID" b="0" i="0" u="none" strike="noStrike" kern="1200" cap="none" spc="0" normalizeH="0" baseline="0" noProof="0" dirty="0">
              <a:ln>
                <a:noFill/>
              </a:ln>
              <a:solidFill>
                <a:schemeClr val="tx1"/>
              </a:solidFill>
              <a:effectLst/>
              <a:uLnTx/>
              <a:uFillTx/>
              <a:latin typeface="Comic Sans MS" panose="030F0702030302020204" pitchFamily="66" charset="0"/>
              <a:ea typeface="Calibri" panose="020F0502020204030204" pitchFamily="34" charset="0"/>
            </a:endParaRPr>
          </a:p>
        </p:txBody>
      </p:sp>
      <p:sp>
        <p:nvSpPr>
          <p:cNvPr id="5" name="Rectangle 4">
            <a:extLst>
              <a:ext uri="{FF2B5EF4-FFF2-40B4-BE49-F238E27FC236}">
                <a16:creationId xmlns:a16="http://schemas.microsoft.com/office/drawing/2014/main" id="{95B7008C-6E21-409E-88F8-461C1AC4F967}"/>
              </a:ext>
            </a:extLst>
          </p:cNvPr>
          <p:cNvSpPr/>
          <p:nvPr/>
        </p:nvSpPr>
        <p:spPr>
          <a:xfrm>
            <a:off x="1969478" y="731524"/>
            <a:ext cx="130126" cy="1195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DF714640-9B4B-41BF-B8CD-F03D1FFD7F59}"/>
              </a:ext>
            </a:extLst>
          </p:cNvPr>
          <p:cNvSpPr/>
          <p:nvPr/>
        </p:nvSpPr>
        <p:spPr>
          <a:xfrm>
            <a:off x="2104880" y="1308295"/>
            <a:ext cx="1208164" cy="49237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id-ID" sz="2400" b="1" dirty="0">
                <a:solidFill>
                  <a:prstClr val="black"/>
                </a:solidFill>
                <a:latin typeface="Comic Sans MS" panose="030F0702030302020204" pitchFamily="66" charset="0"/>
              </a:rPr>
              <a:t>IMAN</a:t>
            </a:r>
            <a:endParaRPr kumimoji="0" lang="id-ID" sz="24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sp>
        <p:nvSpPr>
          <p:cNvPr id="7" name="Rectangle 6">
            <a:extLst>
              <a:ext uri="{FF2B5EF4-FFF2-40B4-BE49-F238E27FC236}">
                <a16:creationId xmlns:a16="http://schemas.microsoft.com/office/drawing/2014/main" id="{CF4C6396-E7DB-4D76-8028-53D7904E6FD9}"/>
              </a:ext>
            </a:extLst>
          </p:cNvPr>
          <p:cNvSpPr/>
          <p:nvPr/>
        </p:nvSpPr>
        <p:spPr>
          <a:xfrm>
            <a:off x="2208626" y="745592"/>
            <a:ext cx="2546252" cy="49237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cap="none" spc="0" normalizeH="0" baseline="0" noProof="0" dirty="0">
                <a:ln>
                  <a:noFill/>
                </a:ln>
                <a:solidFill>
                  <a:prstClr val="white"/>
                </a:solidFill>
                <a:effectLst/>
                <a:uLnTx/>
                <a:uFillTx/>
                <a:latin typeface="Comic Sans MS" panose="030F0702030302020204" pitchFamily="66" charset="0"/>
                <a:ea typeface="+mn-ea"/>
                <a:cs typeface="+mn-cs"/>
              </a:rPr>
              <a:t>PENGERTIAN</a:t>
            </a:r>
          </a:p>
        </p:txBody>
      </p:sp>
      <p:sp>
        <p:nvSpPr>
          <p:cNvPr id="9" name="Rectangle 8">
            <a:extLst>
              <a:ext uri="{FF2B5EF4-FFF2-40B4-BE49-F238E27FC236}">
                <a16:creationId xmlns:a16="http://schemas.microsoft.com/office/drawing/2014/main" id="{4E2ED1D5-C309-466D-BF25-2101A0372BF4}"/>
              </a:ext>
            </a:extLst>
          </p:cNvPr>
          <p:cNvSpPr/>
          <p:nvPr/>
        </p:nvSpPr>
        <p:spPr>
          <a:xfrm>
            <a:off x="-348174" y="3263705"/>
            <a:ext cx="3132406" cy="37982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DASAR IMAN KATOLIK | DASAR IMAN KATOLIK 3 Dasar Iman Katolik… | Flickr">
            <a:extLst>
              <a:ext uri="{FF2B5EF4-FFF2-40B4-BE49-F238E27FC236}">
                <a16:creationId xmlns:a16="http://schemas.microsoft.com/office/drawing/2014/main" id="{09EAF115-61F5-4A92-8E2B-6D7D0AF90DD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44" y="713923"/>
            <a:ext cx="1658816" cy="1244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188266"/>
      </p:ext>
    </p:extLst>
  </p:cSld>
  <p:clrMapOvr>
    <a:masterClrMapping/>
  </p:clrMapOvr>
  <p:transition spd="slow">
    <p:cove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818</TotalTime>
  <Words>1421</Words>
  <Application>Microsoft Office PowerPoint</Application>
  <PresentationFormat>Widescreen</PresentationFormat>
  <Paragraphs>140</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43</cp:revision>
  <dcterms:created xsi:type="dcterms:W3CDTF">2020-06-22T04:08:23Z</dcterms:created>
  <dcterms:modified xsi:type="dcterms:W3CDTF">2020-07-09T04:34:09Z</dcterms:modified>
</cp:coreProperties>
</file>