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3.jpg" ContentType="image/png"/>
  <Override PartName="/ppt/media/image14.jpg" ContentType="image/png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03" r:id="rId4"/>
    <p:sldId id="290" r:id="rId5"/>
    <p:sldId id="288" r:id="rId6"/>
    <p:sldId id="280" r:id="rId7"/>
    <p:sldId id="304" r:id="rId8"/>
    <p:sldId id="305" r:id="rId9"/>
    <p:sldId id="306" r:id="rId10"/>
    <p:sldId id="307" r:id="rId11"/>
    <p:sldId id="308" r:id="rId12"/>
    <p:sldId id="286" r:id="rId13"/>
    <p:sldId id="309" r:id="rId14"/>
    <p:sldId id="263" r:id="rId15"/>
    <p:sldId id="271" r:id="rId16"/>
    <p:sldId id="272" r:id="rId17"/>
    <p:sldId id="273" r:id="rId18"/>
    <p:sldId id="281" r:id="rId19"/>
    <p:sldId id="311" r:id="rId20"/>
    <p:sldId id="310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2"/>
    <a:srgbClr val="05141A"/>
    <a:srgbClr val="323F43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670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11/11/2020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-14990"/>
            <a:ext cx="12192000" cy="687299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3450800" y="2622017"/>
            <a:ext cx="3011429" cy="2400657"/>
            <a:chOff x="3361938" y="2649988"/>
            <a:chExt cx="4100777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361938" y="2649988"/>
              <a:ext cx="4032197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M7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6992715" y="3283368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6862872" y="3147675"/>
            <a:ext cx="4178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/>
              </a:rPr>
              <a:t>EKSTRA MARKUP</a:t>
            </a:r>
            <a:endParaRPr lang="id-ID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6602848" y="3039273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081A-B344-43BA-87A4-F186780F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61" y="2822361"/>
            <a:ext cx="1567800" cy="1567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8CC90-F42E-4308-9C55-80CE8BA241A9}"/>
              </a:ext>
            </a:extLst>
          </p:cNvPr>
          <p:cNvSpPr txBox="1"/>
          <p:nvPr/>
        </p:nvSpPr>
        <p:spPr>
          <a:xfrm>
            <a:off x="6876256" y="3917116"/>
            <a:ext cx="3158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8F3D5-6E0C-441E-A373-DD857F777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3" r="36995"/>
          <a:stretch/>
        </p:blipFill>
        <p:spPr>
          <a:xfrm>
            <a:off x="496758" y="475774"/>
            <a:ext cx="6600078" cy="62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514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12449-6F14-49A0-889D-71D9484F5777}"/>
              </a:ext>
            </a:extLst>
          </p:cNvPr>
          <p:cNvSpPr txBox="1"/>
          <p:nvPr/>
        </p:nvSpPr>
        <p:spPr>
          <a:xfrm>
            <a:off x="1102557" y="1070708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endParaRPr lang="id-ID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4B6EB1-CBEE-4D27-8078-EA5D0FAC4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14" b="4009"/>
          <a:stretch/>
        </p:blipFill>
        <p:spPr>
          <a:xfrm>
            <a:off x="1102557" y="1629618"/>
            <a:ext cx="9763972" cy="44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0144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622076" y="2686862"/>
            <a:ext cx="694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Pengumpulan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dengan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file ZIP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foldernya</a:t>
            </a:r>
            <a:endParaRPr lang="en-US" sz="4400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lvl="0" algn="ctr"/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Ke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grup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yg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ada</a:t>
            </a:r>
            <a:endParaRPr lang="en-US" sz="4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197917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TUGAS UTS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B0F19-E347-49EA-AE8E-2CD0EB169667}"/>
              </a:ext>
            </a:extLst>
          </p:cNvPr>
          <p:cNvSpPr txBox="1"/>
          <p:nvPr/>
        </p:nvSpPr>
        <p:spPr>
          <a:xfrm>
            <a:off x="2790399" y="3805156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latin typeface="Okta Bold" panose="00000800000000000000" pitchFamily="50" charset="0"/>
              </a:rPr>
              <a:t>Pertemuan</a:t>
            </a:r>
            <a:r>
              <a:rPr lang="en-US" sz="2800" b="1" dirty="0">
                <a:latin typeface="Okta Bold" panose="00000800000000000000" pitchFamily="50" charset="0"/>
              </a:rPr>
              <a:t> ke-8</a:t>
            </a:r>
          </a:p>
        </p:txBody>
      </p:sp>
    </p:spTree>
    <p:extLst>
      <p:ext uri="{BB962C8B-B14F-4D97-AF65-F5344CB8AC3E}">
        <p14:creationId xmlns:p14="http://schemas.microsoft.com/office/powerpoint/2010/main" val="159498656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1017770" y="329784"/>
            <a:ext cx="869428" cy="389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 txBox="1">
            <a:spLocks/>
          </p:cNvSpPr>
          <p:nvPr/>
        </p:nvSpPr>
        <p:spPr>
          <a:xfrm>
            <a:off x="539529" y="2927375"/>
            <a:ext cx="6394078" cy="2958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539529" y="524656"/>
            <a:ext cx="62665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>
                <a:solidFill>
                  <a:schemeClr val="bg1"/>
                </a:solidFill>
              </a:rPr>
              <a:t>PROJECT UTS: 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id-ID" sz="3200" b="1" dirty="0">
                <a:solidFill>
                  <a:schemeClr val="bg1"/>
                </a:solidFill>
              </a:rPr>
              <a:t>PERSONAL VIRTUAL CARD (V-CARD)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418" y="2001312"/>
            <a:ext cx="724338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2000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Ketentuan Soal :</a:t>
            </a:r>
            <a:endParaRPr lang="id-ID" sz="2000" dirty="0">
              <a:solidFill>
                <a:srgbClr val="FFFF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Website terdiri dari 1 (satu) halaman web (dokumen HTML). </a:t>
            </a:r>
            <a:endParaRPr lang="id-ID" sz="2000" dirty="0">
              <a:solidFill>
                <a:schemeClr val="bg1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Gunakan penulisan struktur HTML5 dan CSS yang baik dan benar.</a:t>
            </a:r>
            <a:endParaRPr lang="id-ID" sz="2000" dirty="0">
              <a:solidFill>
                <a:schemeClr val="bg1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Tema website adalah </a:t>
            </a:r>
            <a:r>
              <a:rPr lang="id-ID" b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Personal Virtual Card (V-Card)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atau kartu nama online. </a:t>
            </a:r>
            <a:endParaRPr lang="id-ID" sz="2000" dirty="0">
              <a:solidFill>
                <a:schemeClr val="bg1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Gambar / Foto yang digunakan merupakan foto pribadi tidak boleh mengambil dari situs internet kecuali untuk gambar (</a:t>
            </a: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image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) background pattern. </a:t>
            </a:r>
            <a:endParaRPr lang="id-ID" sz="2000" dirty="0">
              <a:solidFill>
                <a:schemeClr val="bg1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Ukuran image untuk </a:t>
            </a: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Background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= 1400 x 800 pixels dengan format JPG, sedangkan untuk image </a:t>
            </a: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pattern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dapat disesuaikan ukurannya.</a:t>
            </a:r>
            <a:endParaRPr lang="id-ID" sz="2000" dirty="0">
              <a:solidFill>
                <a:schemeClr val="bg1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Buat tampilan layout website menjadi lebih menarik dan kreatif dengan menambahkan </a:t>
            </a: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background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image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(foto atau ilustrasi), pemilihan huruf (tipografi), dan skema warna (</a:t>
            </a: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color scheme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) sesuai dengan karakter Anda masing-masing. </a:t>
            </a:r>
            <a:endParaRPr lang="id-ID" sz="2000" dirty="0">
              <a:solidFill>
                <a:schemeClr val="bg1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Tugas dikerjakan di rumah (</a:t>
            </a: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take home!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).</a:t>
            </a:r>
            <a:endParaRPr lang="id-ID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29" y="3717561"/>
            <a:ext cx="7671811" cy="23377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1017770" y="329784"/>
            <a:ext cx="869428" cy="389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 txBox="1">
            <a:spLocks/>
          </p:cNvSpPr>
          <p:nvPr/>
        </p:nvSpPr>
        <p:spPr>
          <a:xfrm>
            <a:off x="539529" y="2927375"/>
            <a:ext cx="6394078" cy="2958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539529" y="597332"/>
            <a:ext cx="72433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>
                <a:solidFill>
                  <a:srgbClr val="FFFF00"/>
                </a:solidFill>
              </a:rPr>
              <a:t>Dokumen yang dikumpulkan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­Website yang sudah selesai dibuat berupa file dokumen .</a:t>
            </a:r>
            <a:r>
              <a:rPr lang="id-ID" b="1" dirty="0">
                <a:solidFill>
                  <a:schemeClr val="bg1"/>
                </a:solidFill>
              </a:rPr>
              <a:t>html</a:t>
            </a:r>
            <a:r>
              <a:rPr lang="id-ID" dirty="0">
                <a:solidFill>
                  <a:schemeClr val="bg1"/>
                </a:solidFill>
              </a:rPr>
              <a:t> dan </a:t>
            </a:r>
            <a:r>
              <a:rPr lang="id-ID" b="1" dirty="0">
                <a:solidFill>
                  <a:schemeClr val="bg1"/>
                </a:solidFill>
              </a:rPr>
              <a:t>images</a:t>
            </a:r>
            <a:r>
              <a:rPr lang="id-ID" dirty="0">
                <a:solidFill>
                  <a:schemeClr val="bg1"/>
                </a:solidFill>
              </a:rPr>
              <a:t> yang disusun dalam </a:t>
            </a:r>
            <a:r>
              <a:rPr lang="id-ID" b="1" dirty="0">
                <a:solidFill>
                  <a:schemeClr val="bg1"/>
                </a:solidFill>
              </a:rPr>
              <a:t>folder</a:t>
            </a:r>
            <a:r>
              <a:rPr lang="id-ID" dirty="0">
                <a:solidFill>
                  <a:schemeClr val="bg1"/>
                </a:solidFill>
              </a:rPr>
              <a:t> yang rapih.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Apabila menggunakan jenis huruf selain dari </a:t>
            </a:r>
            <a:r>
              <a:rPr lang="id-ID" i="1" dirty="0">
                <a:solidFill>
                  <a:schemeClr val="bg1"/>
                </a:solidFill>
              </a:rPr>
              <a:t>default font</a:t>
            </a:r>
            <a:r>
              <a:rPr lang="id-ID" dirty="0">
                <a:solidFill>
                  <a:schemeClr val="bg1"/>
                </a:solidFill>
              </a:rPr>
              <a:t>, harap </a:t>
            </a:r>
            <a:r>
              <a:rPr lang="id-ID" b="1" dirty="0">
                <a:solidFill>
                  <a:schemeClr val="bg1"/>
                </a:solidFill>
              </a:rPr>
              <a:t>file font</a:t>
            </a:r>
            <a:r>
              <a:rPr lang="id-ID" dirty="0">
                <a:solidFill>
                  <a:schemeClr val="bg1"/>
                </a:solidFill>
              </a:rPr>
              <a:t> (format .otf atau .ttf)  yang digunakan dalam websitenya disertakan dalam folder terpisah. Beri nama folder </a:t>
            </a:r>
            <a:r>
              <a:rPr lang="id-ID" b="1" dirty="0">
                <a:solidFill>
                  <a:schemeClr val="bg1"/>
                </a:solidFill>
              </a:rPr>
              <a:t>fonts.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jika</a:t>
            </a:r>
            <a:r>
              <a:rPr lang="en-US" b="1" dirty="0">
                <a:solidFill>
                  <a:schemeClr val="bg1"/>
                </a:solidFill>
              </a:rPr>
              <a:t> font </a:t>
            </a:r>
            <a:r>
              <a:rPr lang="en-US" b="1" dirty="0" err="1">
                <a:solidFill>
                  <a:schemeClr val="bg1"/>
                </a:solidFill>
              </a:rPr>
              <a:t>tidak</a:t>
            </a:r>
            <a:r>
              <a:rPr lang="en-US" b="1" dirty="0">
                <a:solidFill>
                  <a:schemeClr val="bg1"/>
                </a:solidFill>
              </a:rPr>
              <a:t> familiar)</a:t>
            </a:r>
            <a:endParaRPr lang="id-ID" dirty="0">
              <a:solidFill>
                <a:schemeClr val="bg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Semua files di archive dalam 1 folder diberi nama file sesuai urutan yang ditentukan, yaitu: </a:t>
            </a:r>
            <a:r>
              <a:rPr lang="id-ID" b="1" dirty="0">
                <a:solidFill>
                  <a:schemeClr val="bg1"/>
                </a:solidFill>
              </a:rPr>
              <a:t>NIM - NAMA - KELAS</a:t>
            </a:r>
            <a:endParaRPr lang="id-ID" dirty="0">
              <a:solidFill>
                <a:schemeClr val="bg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Untuk menghindari hal-hal yang tidak diinginkan, harap disiapkan dari komputer masing-masing dokumen sudah di archive (</a:t>
            </a:r>
            <a:r>
              <a:rPr lang="id-ID" b="1" dirty="0">
                <a:solidFill>
                  <a:schemeClr val="bg1"/>
                </a:solidFill>
              </a:rPr>
              <a:t>.zip</a:t>
            </a:r>
            <a:r>
              <a:rPr lang="id-ID" dirty="0">
                <a:solidFill>
                  <a:schemeClr val="bg1"/>
                </a:solidFill>
              </a:rPr>
              <a:t> atau </a:t>
            </a:r>
            <a:r>
              <a:rPr lang="id-ID" b="1" dirty="0">
                <a:solidFill>
                  <a:schemeClr val="bg1"/>
                </a:solidFill>
              </a:rPr>
              <a:t>.rar</a:t>
            </a:r>
            <a:r>
              <a:rPr lang="id-ID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39529" y="3837800"/>
            <a:ext cx="1878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d-ID" b="1" i="1" dirty="0">
                <a:solidFill>
                  <a:srgbClr val="C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Contoh dokumen:</a:t>
            </a:r>
            <a:endParaRPr lang="id-ID" b="1" dirty="0">
              <a:solidFill>
                <a:srgbClr val="C0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7" name="Rectangle 56"/>
          <p:cNvSpPr/>
          <p:nvPr/>
        </p:nvSpPr>
        <p:spPr>
          <a:xfrm>
            <a:off x="539529" y="4177918"/>
            <a:ext cx="7742248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altLang="id-ID" sz="2400" b="1" dirty="0">
                <a:solidFill>
                  <a:sysClr val="windowText" lastClr="000000"/>
                </a:solidFill>
                <a:latin typeface="+mj-lt"/>
                <a:ea typeface="MS Mincho" charset="-128"/>
                <a:cs typeface="Calibri" panose="020F0502020204030204" pitchFamily="34" charset="0"/>
              </a:rPr>
              <a:t>51917001-Nama Mahasiswa-DKV1</a:t>
            </a:r>
            <a:r>
              <a:rPr lang="id-ID" altLang="id-ID" sz="2400" dirty="0">
                <a:solidFill>
                  <a:sysClr val="windowText" lastClr="000000"/>
                </a:solidFill>
                <a:latin typeface="+mj-lt"/>
                <a:ea typeface="MS Mincho" charset="-128"/>
                <a:cs typeface="Calibri" panose="020F0502020204030204" pitchFamily="34" charset="0"/>
              </a:rPr>
              <a:t> (</a:t>
            </a:r>
            <a:r>
              <a:rPr lang="id-ID" altLang="id-ID" sz="2400" i="1" dirty="0">
                <a:solidFill>
                  <a:sysClr val="windowText" lastClr="000000"/>
                </a:solidFill>
                <a:latin typeface="+mj-lt"/>
                <a:ea typeface="MS Mincho" charset="-128"/>
                <a:cs typeface="Calibri" panose="020F0502020204030204" pitchFamily="34" charset="0"/>
              </a:rPr>
              <a:t>folder archive zip/rar</a:t>
            </a:r>
            <a:r>
              <a:rPr lang="id-ID" altLang="id-ID" sz="2400" dirty="0">
                <a:solidFill>
                  <a:sysClr val="windowText" lastClr="000000"/>
                </a:solidFill>
                <a:latin typeface="+mj-lt"/>
                <a:ea typeface="MS Mincho" charset="-128"/>
                <a:cs typeface="Calibri" panose="020F0502020204030204" pitchFamily="34" charset="0"/>
              </a:rPr>
              <a:t>)</a:t>
            </a:r>
            <a:endParaRPr lang="en-US" altLang="id-ID" sz="2400" dirty="0">
              <a:solidFill>
                <a:sysClr val="windowText" lastClr="000000"/>
              </a:solidFill>
              <a:latin typeface="+mj-lt"/>
              <a:ea typeface="MS Mincho" charset="-128"/>
              <a:cs typeface="Calibri" panose="020F0502020204030204" pitchFamily="34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sz="2400" dirty="0">
                <a:solidFill>
                  <a:sysClr val="windowText" lastClr="000000"/>
                </a:solidFill>
                <a:latin typeface="+mj-lt"/>
                <a:ea typeface="MS Mincho"/>
              </a:rPr>
              <a:t>index.html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  <a:ea typeface="MS Mincho"/>
              </a:rPr>
              <a:t> (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  <a:ea typeface="MS Mincho"/>
              </a:rPr>
              <a:t>nama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  <a:ea typeface="MS Mincho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  <a:ea typeface="MS Mincho"/>
              </a:rPr>
              <a:t>gunakan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  <a:ea typeface="MS Mincho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  <a:ea typeface="MS Mincho"/>
              </a:rPr>
              <a:t>nama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  <a:ea typeface="MS Mincho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  <a:ea typeface="MS Mincho"/>
              </a:rPr>
              <a:t>Sendiri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  <a:ea typeface="MS Mincho"/>
              </a:rPr>
              <a:t>)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ysClr val="windowText" lastClr="000000"/>
                </a:solidFill>
                <a:latin typeface="+mj-lt"/>
              </a:rPr>
              <a:t>images </a:t>
            </a:r>
            <a:r>
              <a:rPr lang="id-ID" sz="2400" dirty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id-ID" sz="2400" i="1" dirty="0">
                <a:solidFill>
                  <a:sysClr val="windowText" lastClr="000000"/>
                </a:solidFill>
                <a:latin typeface="+mj-lt"/>
              </a:rPr>
              <a:t>folder yang berisi file gambar - .jpg/.png</a:t>
            </a:r>
            <a:r>
              <a:rPr lang="id-ID" sz="2400" dirty="0">
                <a:solidFill>
                  <a:sysClr val="windowText" lastClr="000000"/>
                </a:solidFill>
                <a:latin typeface="+mj-lt"/>
              </a:rPr>
              <a:t>)</a:t>
            </a:r>
            <a:r>
              <a:rPr lang="id-ID" sz="2400" dirty="0">
                <a:solidFill>
                  <a:sysClr val="windowText" lastClr="000000"/>
                </a:solidFill>
                <a:latin typeface="+mj-lt"/>
                <a:ea typeface="MS Mincho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+mj-lt"/>
              <a:ea typeface="MS Mincho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+mj-lt"/>
              </a:rPr>
              <a:t>Fonts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id-ID" sz="2400" dirty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id-ID" sz="2400" i="1" dirty="0">
                <a:solidFill>
                  <a:sysClr val="windowText" lastClr="000000"/>
                </a:solidFill>
                <a:latin typeface="+mj-lt"/>
              </a:rPr>
              <a:t>folder yang berisi file font - .otf/.ttf</a:t>
            </a:r>
            <a:r>
              <a:rPr lang="id-ID" sz="2400" dirty="0">
                <a:solidFill>
                  <a:sysClr val="windowText" lastClr="000000"/>
                </a:solidFill>
                <a:latin typeface="+mj-lt"/>
              </a:rPr>
              <a:t>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 sz="2000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833390-D4D2-498E-90D3-80238AE5A7D3}"/>
              </a:ext>
            </a:extLst>
          </p:cNvPr>
          <p:cNvCxnSpPr>
            <a:cxnSpLocks/>
          </p:cNvCxnSpPr>
          <p:nvPr/>
        </p:nvCxnSpPr>
        <p:spPr>
          <a:xfrm>
            <a:off x="7034084" y="5537239"/>
            <a:ext cx="157651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239A659-8ACC-4990-A1A1-16170D4639AF}"/>
              </a:ext>
            </a:extLst>
          </p:cNvPr>
          <p:cNvSpPr txBox="1"/>
          <p:nvPr/>
        </p:nvSpPr>
        <p:spPr>
          <a:xfrm>
            <a:off x="8610600" y="5352573"/>
            <a:ext cx="3291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ALTERNATIF JIKA FONT TIDAK FAMILIAR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2471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734" y="3597638"/>
            <a:ext cx="7526790" cy="2758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1017770" y="329784"/>
            <a:ext cx="869428" cy="38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61" y="3714487"/>
            <a:ext cx="3860739" cy="1215566"/>
          </a:xfrm>
        </p:spPr>
        <p:txBody>
          <a:bodyPr>
            <a:noAutofit/>
          </a:bodyPr>
          <a:lstStyle/>
          <a:p>
            <a:r>
              <a:rPr lang="en-IN" sz="8000" dirty="0"/>
              <a:t>TUGAS</a:t>
            </a:r>
            <a:endParaRPr lang="en-IN" sz="8000" b="0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 txBox="1">
            <a:spLocks/>
          </p:cNvSpPr>
          <p:nvPr/>
        </p:nvSpPr>
        <p:spPr>
          <a:xfrm>
            <a:off x="539529" y="2927375"/>
            <a:ext cx="6394078" cy="2958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 txBox="1">
            <a:spLocks/>
          </p:cNvSpPr>
          <p:nvPr/>
        </p:nvSpPr>
        <p:spPr>
          <a:xfrm>
            <a:off x="8211340" y="5273115"/>
            <a:ext cx="3396042" cy="121556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/>
              <a:t>UTS</a:t>
            </a:r>
            <a:endParaRPr lang="id-ID" sz="15000" b="0" dirty="0"/>
          </a:p>
        </p:txBody>
      </p:sp>
      <p:sp>
        <p:nvSpPr>
          <p:cNvPr id="9" name="Rectangle 8"/>
          <p:cNvSpPr/>
          <p:nvPr/>
        </p:nvSpPr>
        <p:spPr>
          <a:xfrm>
            <a:off x="539528" y="597332"/>
            <a:ext cx="73153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FFFF00"/>
                </a:solidFill>
              </a:rPr>
              <a:t>Waktu Pengumpulan Tugas :</a:t>
            </a:r>
          </a:p>
          <a:p>
            <a:pPr algn="just"/>
            <a:r>
              <a:rPr lang="id-ID" dirty="0">
                <a:solidFill>
                  <a:schemeClr val="bg1"/>
                </a:solidFill>
              </a:rPr>
              <a:t>Tugas UTS dikumpulkan </a:t>
            </a:r>
            <a:r>
              <a:rPr lang="en-US" dirty="0" err="1">
                <a:solidFill>
                  <a:schemeClr val="bg1"/>
                </a:solidFill>
              </a:rPr>
              <a:t>sesuai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waktu</a:t>
            </a:r>
            <a:r>
              <a:rPr lang="en-US" dirty="0">
                <a:solidFill>
                  <a:schemeClr val="bg1"/>
                </a:solidFill>
              </a:rPr>
              <a:t> UTS </a:t>
            </a:r>
            <a:r>
              <a:rPr lang="id-ID" dirty="0">
                <a:solidFill>
                  <a:schemeClr val="bg1"/>
                </a:solidFill>
              </a:rPr>
              <a:t>MK Komputer Aplikasi IT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Cara Pengumpulan Tugas :</a:t>
            </a:r>
          </a:p>
          <a:p>
            <a:r>
              <a:rPr lang="id-ID" dirty="0">
                <a:solidFill>
                  <a:schemeClr val="bg1"/>
                </a:solidFill>
              </a:rPr>
              <a:t>Tugas UTS (dokumen yang sudah di archive zip/rar) dikumpulkan melalui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kelas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Sanksi dan Keterlambatan Tugas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Apabila terlambat mengumpulkan Tugas UTS, maka sama dengan tidak mengikuti UTS dan automatis nilai UTS tidak ada (nol).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Setiap mahasiswa yang menyalin tugas dari temannya, semua tampilan website yang serupa akan dikumpulkan dan nilainya akan dikalkulasikan: Misalkan 4 orang yang tugasnya sama nilainya 80, maka nilai 80 akan dibagi 4. Jadi mahasiswa tersebut masing-masing akan mendapatkan nilai UTS = 20. 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ketahuan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mengambil</a:t>
            </a:r>
            <a:r>
              <a:rPr lang="en-US" dirty="0">
                <a:solidFill>
                  <a:schemeClr val="bg1"/>
                </a:solidFill>
              </a:rPr>
              <a:t> file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internet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UTS tidak ada (nol). </a:t>
            </a: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1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1017770" y="329784"/>
            <a:ext cx="869428" cy="38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61" y="3714487"/>
            <a:ext cx="3860739" cy="1215566"/>
          </a:xfrm>
        </p:spPr>
        <p:txBody>
          <a:bodyPr>
            <a:noAutofit/>
          </a:bodyPr>
          <a:lstStyle/>
          <a:p>
            <a:r>
              <a:rPr lang="en-IN" sz="8000" dirty="0"/>
              <a:t>TUGAS</a:t>
            </a:r>
            <a:endParaRPr lang="en-IN" sz="8000" b="0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 txBox="1">
            <a:spLocks/>
          </p:cNvSpPr>
          <p:nvPr/>
        </p:nvSpPr>
        <p:spPr>
          <a:xfrm>
            <a:off x="539529" y="2927375"/>
            <a:ext cx="6394078" cy="2958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 txBox="1">
            <a:spLocks/>
          </p:cNvSpPr>
          <p:nvPr/>
        </p:nvSpPr>
        <p:spPr>
          <a:xfrm>
            <a:off x="8211340" y="5273115"/>
            <a:ext cx="3396042" cy="121556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/>
              <a:t>UTS</a:t>
            </a:r>
            <a:endParaRPr lang="id-ID" sz="15000" b="0" dirty="0"/>
          </a:p>
        </p:txBody>
      </p:sp>
      <p:sp>
        <p:nvSpPr>
          <p:cNvPr id="9" name="Rectangle 8"/>
          <p:cNvSpPr/>
          <p:nvPr/>
        </p:nvSpPr>
        <p:spPr>
          <a:xfrm>
            <a:off x="539528" y="597332"/>
            <a:ext cx="731531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rgbClr val="FFFF00"/>
                </a:solidFill>
              </a:rPr>
              <a:t>Ketentuan Penilaian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</a:rPr>
              <a:t>Nilai yang bagus dilihat dari ketepatan pengerjaan tugas dengan ketentuan soal diatas.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</a:rPr>
              <a:t>Struktur penulisan HTML5 dan CSS yang baik &amp; benar.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</a:rPr>
              <a:t>Kerapihan dalam menyusun folder dokumen.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</a:rPr>
              <a:t>Setiap mahasiswa harus </a:t>
            </a:r>
            <a:r>
              <a:rPr lang="id-ID" sz="2000" b="1" dirty="0">
                <a:solidFill>
                  <a:schemeClr val="bg1"/>
                </a:solidFill>
              </a:rPr>
              <a:t>KREATIF</a:t>
            </a:r>
            <a:r>
              <a:rPr lang="id-ID" sz="2000" dirty="0">
                <a:solidFill>
                  <a:schemeClr val="bg1"/>
                </a:solidFill>
              </a:rPr>
              <a:t>! 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endParaRPr lang="en-US" sz="4000" dirty="0">
              <a:solidFill>
                <a:schemeClr val="bg1"/>
              </a:solidFill>
            </a:endParaRPr>
          </a:p>
          <a:p>
            <a:pPr lvl="0"/>
            <a:r>
              <a:rPr lang="en-US" sz="4000" dirty="0" err="1">
                <a:solidFill>
                  <a:srgbClr val="FFFF00"/>
                </a:solidFill>
              </a:rPr>
              <a:t>Referensi</a:t>
            </a:r>
            <a:endParaRPr lang="en-US" sz="4000" dirty="0">
              <a:solidFill>
                <a:srgbClr val="FFFF00"/>
              </a:solidFill>
            </a:endParaRPr>
          </a:p>
          <a:p>
            <a:pPr lvl="0"/>
            <a:r>
              <a:rPr lang="en-US" sz="4000" dirty="0">
                <a:solidFill>
                  <a:schemeClr val="bg1"/>
                </a:solidFill>
              </a:rPr>
              <a:t>http://about.me</a:t>
            </a:r>
          </a:p>
          <a:p>
            <a:pPr lvl="0"/>
            <a:endParaRPr lang="en-US" sz="20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73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3939A-8119-474F-80E5-6874E2B52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219496"/>
            <a:ext cx="4658936" cy="3103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496157-A4CC-4B4A-8C0E-20C2FBE0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72" y="2197290"/>
            <a:ext cx="6036617" cy="31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788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D35F3-FC9B-4E14-8A49-4A9325A53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4" y="2050469"/>
            <a:ext cx="5823498" cy="2757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0D03D-37B6-4C03-821E-4B1879F46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83" y="2050469"/>
            <a:ext cx="5379634" cy="27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35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880B7-C4CB-447A-9476-A8979D295E3C}"/>
              </a:ext>
            </a:extLst>
          </p:cNvPr>
          <p:cNvSpPr txBox="1"/>
          <p:nvPr/>
        </p:nvSpPr>
        <p:spPr>
          <a:xfrm>
            <a:off x="5265480" y="2888195"/>
            <a:ext cx="59256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Ekstra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markup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sebut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juga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penambahan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pada Bahasa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pemograman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seperti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CSS (Cascading Style Sheet)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yg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mengatur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style pada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halaman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web. Style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bisa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mengatur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seperti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warna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, layout, margin dan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lian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-lain.</a:t>
            </a:r>
            <a:endParaRPr lang="id-ID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12449-6F14-49A0-889D-71D9484F5777}"/>
              </a:ext>
            </a:extLst>
          </p:cNvPr>
          <p:cNvSpPr txBox="1"/>
          <p:nvPr/>
        </p:nvSpPr>
        <p:spPr>
          <a:xfrm>
            <a:off x="5265480" y="2077175"/>
            <a:ext cx="609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</a:rPr>
              <a:t>EKSTRA MARKUP</a:t>
            </a:r>
            <a:endParaRPr lang="id-ID" sz="5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5412C-59C1-464B-BEE8-ECF55959D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90" y="1919785"/>
            <a:ext cx="354623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07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622076" y="2367171"/>
            <a:ext cx="694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SELAMAT </a:t>
            </a:r>
            <a:r>
              <a:rPr lang="en-US" sz="6600" b="1" dirty="0">
                <a:solidFill>
                  <a:srgbClr val="FF0000"/>
                </a:solidFill>
                <a:latin typeface="Okta Bold" panose="00000800000000000000" pitchFamily="50" charset="0"/>
              </a:rPr>
              <a:t>MENGERJAKAN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97574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LATIHAN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B0F19-E347-49EA-AE8E-2CD0EB169667}"/>
              </a:ext>
            </a:extLst>
          </p:cNvPr>
          <p:cNvSpPr txBox="1"/>
          <p:nvPr/>
        </p:nvSpPr>
        <p:spPr>
          <a:xfrm>
            <a:off x="2790399" y="3805156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Okta Bold" panose="00000800000000000000" pitchFamily="50" charset="0"/>
              </a:rPr>
              <a:t>Pertemuan</a:t>
            </a:r>
            <a:r>
              <a:rPr lang="en-US" sz="2800" b="1" dirty="0">
                <a:solidFill>
                  <a:srgbClr val="FF0000"/>
                </a:solidFill>
                <a:latin typeface="Okta Bold" panose="00000800000000000000" pitchFamily="50" charset="0"/>
              </a:rPr>
              <a:t> ke-7</a:t>
            </a:r>
          </a:p>
        </p:txBody>
      </p:sp>
    </p:spTree>
    <p:extLst>
      <p:ext uri="{BB962C8B-B14F-4D97-AF65-F5344CB8AC3E}">
        <p14:creationId xmlns:p14="http://schemas.microsoft.com/office/powerpoint/2010/main" val="40523843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549A3C-9B0B-405F-99F9-E5B2410BB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t="23436" r="76923" b="61830"/>
          <a:stretch/>
        </p:blipFill>
        <p:spPr>
          <a:xfrm>
            <a:off x="7081735" y="3603043"/>
            <a:ext cx="2250504" cy="1693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08E0A5-5A95-430C-980D-573D2BB1E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4" t="23436" r="74547" b="57784"/>
          <a:stretch/>
        </p:blipFill>
        <p:spPr>
          <a:xfrm>
            <a:off x="3543809" y="3603043"/>
            <a:ext cx="3060254" cy="251544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CC5256-C541-4E5C-BF34-F2AC0F45579F}"/>
              </a:ext>
            </a:extLst>
          </p:cNvPr>
          <p:cNvCxnSpPr>
            <a:cxnSpLocks/>
          </p:cNvCxnSpPr>
          <p:nvPr/>
        </p:nvCxnSpPr>
        <p:spPr>
          <a:xfrm>
            <a:off x="6213495" y="4449919"/>
            <a:ext cx="78113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275674" y="739511"/>
            <a:ext cx="11716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Sebelum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mengetikan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HTML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siaplan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beberapa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file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berikut</a:t>
            </a:r>
            <a:endParaRPr lang="en-US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BUAT FOLDER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kelas_nim_nama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di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folder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sediakan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 minimal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2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Foto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( 1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foto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berita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+1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foto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background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</a:rPr>
              <a:t>)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buat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folder 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</a:rPr>
              <a:t>(images)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Teks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palagrap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isi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teks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berita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beri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nama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mudah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contoh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= 1.jpg, 123,jpg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dll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di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folder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tersedia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1 file HTML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terdiri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dari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home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saja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file about, portfolio dan contact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tidak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di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buat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3C811B-2975-424C-BA78-9A804628BAAB}"/>
              </a:ext>
            </a:extLst>
          </p:cNvPr>
          <p:cNvGrpSpPr/>
          <p:nvPr/>
        </p:nvGrpSpPr>
        <p:grpSpPr>
          <a:xfrm>
            <a:off x="1209700" y="3624721"/>
            <a:ext cx="2334109" cy="1856437"/>
            <a:chOff x="1958464" y="3696258"/>
            <a:chExt cx="2334109" cy="18564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7EF3EF-43E9-4689-9139-C879154B0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464" y="3696258"/>
              <a:ext cx="1856437" cy="1856437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DE6B733-8EDC-48EB-B16D-69FAEE31A2A0}"/>
                </a:ext>
              </a:extLst>
            </p:cNvPr>
            <p:cNvCxnSpPr>
              <a:cxnSpLocks/>
            </p:cNvCxnSpPr>
            <p:nvPr/>
          </p:nvCxnSpPr>
          <p:spPr>
            <a:xfrm>
              <a:off x="3511437" y="4761163"/>
              <a:ext cx="78113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1C8B82E-5E22-4622-8FF5-955F421C9573}"/>
              </a:ext>
            </a:extLst>
          </p:cNvPr>
          <p:cNvSpPr/>
          <p:nvPr/>
        </p:nvSpPr>
        <p:spPr>
          <a:xfrm>
            <a:off x="946856" y="3127513"/>
            <a:ext cx="201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Contoh isi dalam folder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270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HOME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57198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7151427" y="695946"/>
            <a:ext cx="504057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ketik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ulang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NOTEPAD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kotak</a:t>
            </a:r>
            <a:endParaRPr lang="en-US" sz="1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Lalu SAVE AS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File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: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home.html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Save as type: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All File (*.*)</a:t>
            </a: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Pada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kotak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BIRU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</a:rPr>
              <a:t>merupakan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 layout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body (background), header, section, dan footer</a:t>
            </a:r>
          </a:p>
          <a:p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Nama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</a:rPr>
              <a:t>Ganti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</a:rPr>
              <a:t>dengan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</a:rPr>
              <a:t>nama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</a:rPr>
              <a:t>sesuai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 image (jpg)</a:t>
            </a: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Pada background color kalian </a:t>
            </a:r>
            <a:r>
              <a:rPr lang="en-US" sz="18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bisa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liat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di color adobe photoshop / illustrator pada hex.</a:t>
            </a:r>
          </a:p>
          <a:p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atau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kalian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bisa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ambil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kodewarna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di web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berikut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https://www.color-hex.com/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8CF26-C570-4C60-8C25-0A97168E3418}"/>
              </a:ext>
            </a:extLst>
          </p:cNvPr>
          <p:cNvSpPr txBox="1"/>
          <p:nvPr/>
        </p:nvSpPr>
        <p:spPr>
          <a:xfrm>
            <a:off x="7266048" y="86363"/>
            <a:ext cx="3505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</a:t>
            </a:r>
            <a:endParaRPr lang="id-ID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705A0-BDC2-4F10-8FD8-C1917008C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712" b="-3674"/>
          <a:stretch/>
        </p:blipFill>
        <p:spPr>
          <a:xfrm>
            <a:off x="460758" y="443155"/>
            <a:ext cx="6229911" cy="656802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1E78FD-247C-4780-AA1C-6257E1DBDBE2}"/>
              </a:ext>
            </a:extLst>
          </p:cNvPr>
          <p:cNvCxnSpPr>
            <a:cxnSpLocks/>
          </p:cNvCxnSpPr>
          <p:nvPr/>
        </p:nvCxnSpPr>
        <p:spPr>
          <a:xfrm>
            <a:off x="5650173" y="3098042"/>
            <a:ext cx="1501254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7D9653-03BD-4D2F-AEFD-04B62B6C76B9}"/>
              </a:ext>
            </a:extLst>
          </p:cNvPr>
          <p:cNvCxnSpPr>
            <a:cxnSpLocks/>
          </p:cNvCxnSpPr>
          <p:nvPr/>
        </p:nvCxnSpPr>
        <p:spPr>
          <a:xfrm>
            <a:off x="4726478" y="4759316"/>
            <a:ext cx="2424949" cy="99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FA91A2-39D9-4A1D-91DD-48E4340866BD}"/>
              </a:ext>
            </a:extLst>
          </p:cNvPr>
          <p:cNvCxnSpPr>
            <a:cxnSpLocks/>
          </p:cNvCxnSpPr>
          <p:nvPr/>
        </p:nvCxnSpPr>
        <p:spPr>
          <a:xfrm>
            <a:off x="4913194" y="3098042"/>
            <a:ext cx="2311021" cy="688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389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93791-C048-46C9-96C7-DA95D89B6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772"/>
          <a:stretch/>
        </p:blipFill>
        <p:spPr>
          <a:xfrm>
            <a:off x="503879" y="507221"/>
            <a:ext cx="6279058" cy="62784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6967182" y="5049582"/>
            <a:ext cx="5040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</a:rPr>
              <a:t>Pada </a:t>
            </a:r>
            <a:r>
              <a:rPr lang="en-US" sz="1600" b="1" dirty="0" err="1">
                <a:solidFill>
                  <a:srgbClr val="92D050"/>
                </a:solidFill>
                <a:latin typeface="arial" panose="020B0604020202020204" pitchFamily="34" charset="0"/>
              </a:rPr>
              <a:t>kotak</a:t>
            </a:r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</a:rPr>
              <a:t> HIJAU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</a:rPr>
              <a:t>merupakan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 style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</a:rPr>
              <a:t>huruf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92D050"/>
                </a:solidFill>
                <a:latin typeface="arial" panose="020B0604020202020204" pitchFamily="34" charset="0"/>
              </a:rPr>
              <a:t>seperti</a:t>
            </a:r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92D050"/>
                </a:solidFill>
                <a:latin typeface="arial" panose="020B0604020202020204" pitchFamily="34" charset="0"/>
              </a:rPr>
              <a:t>warna</a:t>
            </a:r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92D050"/>
                </a:solidFill>
                <a:latin typeface="arial" panose="020B0604020202020204" pitchFamily="34" charset="0"/>
              </a:rPr>
              <a:t>jenis</a:t>
            </a:r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</a:rPr>
              <a:t> font, align </a:t>
            </a:r>
            <a:r>
              <a:rPr lang="en-US" sz="1600" b="1" dirty="0" err="1">
                <a:solidFill>
                  <a:srgbClr val="92D050"/>
                </a:solidFill>
                <a:latin typeface="arial" panose="020B0604020202020204" pitchFamily="34" charset="0"/>
              </a:rPr>
              <a:t>dll</a:t>
            </a:r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3984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75376-A880-41B5-9B1D-87414B645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3909"/>
          <a:stretch/>
        </p:blipFill>
        <p:spPr>
          <a:xfrm>
            <a:off x="426319" y="475774"/>
            <a:ext cx="6261083" cy="62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465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4FD3E4-1339-4659-A038-5217C53B3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739"/>
          <a:stretch/>
        </p:blipFill>
        <p:spPr>
          <a:xfrm>
            <a:off x="468167" y="454874"/>
            <a:ext cx="6424931" cy="63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042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888</Words>
  <Application>Microsoft Office PowerPoint</Application>
  <PresentationFormat>Widescreen</PresentationFormat>
  <Paragraphs>146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</vt:lpstr>
      <vt:lpstr>Arial Black</vt:lpstr>
      <vt:lpstr>Calibri</vt:lpstr>
      <vt:lpstr>Calibri Light</vt:lpstr>
      <vt:lpstr>Cambria</vt:lpstr>
      <vt:lpstr>Lato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  <vt:lpstr>TUGAS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209</cp:revision>
  <dcterms:created xsi:type="dcterms:W3CDTF">2019-12-02T15:17:46Z</dcterms:created>
  <dcterms:modified xsi:type="dcterms:W3CDTF">2020-11-11T07:49:28Z</dcterms:modified>
</cp:coreProperties>
</file>