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8" r:id="rId2"/>
    <p:sldId id="289" r:id="rId3"/>
    <p:sldId id="258" r:id="rId4"/>
    <p:sldId id="259" r:id="rId5"/>
    <p:sldId id="260" r:id="rId6"/>
    <p:sldId id="262" r:id="rId7"/>
    <p:sldId id="261" r:id="rId8"/>
    <p:sldId id="263" r:id="rId9"/>
    <p:sldId id="267"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5B4072-7571-4F0A-A30E-7217436FF63E}"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CDF344BE-0137-4544-A6B3-4F69970BBBDC}">
      <dgm:prSet/>
      <dgm:spPr/>
      <dgm:t>
        <a:bodyPr/>
        <a:lstStyle/>
        <a:p>
          <a:r>
            <a:rPr lang="en-US"/>
            <a:t>Pengertian Metode Harga Pokok Pesanan</a:t>
          </a:r>
        </a:p>
      </dgm:t>
    </dgm:pt>
    <dgm:pt modelId="{8BB4D6EC-CE85-4CCA-9F9C-B896C66A61DA}" type="parTrans" cxnId="{28238391-3700-42C5-83AC-07B7BCAF14C7}">
      <dgm:prSet/>
      <dgm:spPr/>
      <dgm:t>
        <a:bodyPr/>
        <a:lstStyle/>
        <a:p>
          <a:endParaRPr lang="en-US"/>
        </a:p>
      </dgm:t>
    </dgm:pt>
    <dgm:pt modelId="{426A59B0-E236-4805-B264-36EE1B0AA425}" type="sibTrans" cxnId="{28238391-3700-42C5-83AC-07B7BCAF14C7}">
      <dgm:prSet/>
      <dgm:spPr/>
      <dgm:t>
        <a:bodyPr/>
        <a:lstStyle/>
        <a:p>
          <a:endParaRPr lang="en-US"/>
        </a:p>
      </dgm:t>
    </dgm:pt>
    <dgm:pt modelId="{7F56807A-FE2B-4AE7-9FA4-4BD4A6CD2A0C}">
      <dgm:prSet/>
      <dgm:spPr/>
      <dgm:t>
        <a:bodyPr/>
        <a:lstStyle/>
        <a:p>
          <a:r>
            <a:rPr lang="en-US"/>
            <a:t>Siklus Akuntansi Biaya Dalam Perusahaan Manufaktur</a:t>
          </a:r>
        </a:p>
      </dgm:t>
    </dgm:pt>
    <dgm:pt modelId="{9BE1DEC7-A6D3-4A7F-8FFA-B194EFCC2656}" type="parTrans" cxnId="{2D539AC0-5E57-438F-B104-39F1DB680C25}">
      <dgm:prSet/>
      <dgm:spPr/>
      <dgm:t>
        <a:bodyPr/>
        <a:lstStyle/>
        <a:p>
          <a:endParaRPr lang="en-US"/>
        </a:p>
      </dgm:t>
    </dgm:pt>
    <dgm:pt modelId="{03838A7E-AA9A-4A7B-8C81-5A5BF03BDED3}" type="sibTrans" cxnId="{2D539AC0-5E57-438F-B104-39F1DB680C25}">
      <dgm:prSet/>
      <dgm:spPr/>
      <dgm:t>
        <a:bodyPr/>
        <a:lstStyle/>
        <a:p>
          <a:endParaRPr lang="en-US"/>
        </a:p>
      </dgm:t>
    </dgm:pt>
    <dgm:pt modelId="{3E271732-BADB-4D47-9E3D-9A1BFBC840A2}">
      <dgm:prSet/>
      <dgm:spPr/>
      <dgm:t>
        <a:bodyPr/>
        <a:lstStyle/>
        <a:p>
          <a:r>
            <a:rPr lang="en-US"/>
            <a:t>Karakteristik Metode Harga Pokok Pesanan</a:t>
          </a:r>
        </a:p>
      </dgm:t>
    </dgm:pt>
    <dgm:pt modelId="{87DC334F-5085-4E7A-A244-ECFCE21D9F28}" type="parTrans" cxnId="{EAECBB55-FF5E-41B7-B39B-0E95A83AAF20}">
      <dgm:prSet/>
      <dgm:spPr/>
      <dgm:t>
        <a:bodyPr/>
        <a:lstStyle/>
        <a:p>
          <a:endParaRPr lang="en-US"/>
        </a:p>
      </dgm:t>
    </dgm:pt>
    <dgm:pt modelId="{CA2983DC-4FAB-4B06-B5D3-53B59602B88C}" type="sibTrans" cxnId="{EAECBB55-FF5E-41B7-B39B-0E95A83AAF20}">
      <dgm:prSet/>
      <dgm:spPr/>
      <dgm:t>
        <a:bodyPr/>
        <a:lstStyle/>
        <a:p>
          <a:endParaRPr lang="en-US"/>
        </a:p>
      </dgm:t>
    </dgm:pt>
    <dgm:pt modelId="{AD3004F2-0209-4929-93BD-A8005F86BCA3}">
      <dgm:prSet/>
      <dgm:spPr/>
      <dgm:t>
        <a:bodyPr/>
        <a:lstStyle/>
        <a:p>
          <a:r>
            <a:rPr lang="en-US"/>
            <a:t>Manfaat Informasi Harga Pokok Produksi Per Pesanan</a:t>
          </a:r>
        </a:p>
      </dgm:t>
    </dgm:pt>
    <dgm:pt modelId="{032147A5-AEA5-4A58-9314-AEB79E473CFE}" type="parTrans" cxnId="{79A8F437-6E6E-4462-ABFA-82194F9407DD}">
      <dgm:prSet/>
      <dgm:spPr/>
      <dgm:t>
        <a:bodyPr/>
        <a:lstStyle/>
        <a:p>
          <a:endParaRPr lang="en-US"/>
        </a:p>
      </dgm:t>
    </dgm:pt>
    <dgm:pt modelId="{1CEA9558-1D65-4A4B-BD98-2D922D5AEE0A}" type="sibTrans" cxnId="{79A8F437-6E6E-4462-ABFA-82194F9407DD}">
      <dgm:prSet/>
      <dgm:spPr/>
      <dgm:t>
        <a:bodyPr/>
        <a:lstStyle/>
        <a:p>
          <a:endParaRPr lang="en-US"/>
        </a:p>
      </dgm:t>
    </dgm:pt>
    <dgm:pt modelId="{AA57D639-243C-42B4-AA41-28C3DD802C13}">
      <dgm:prSet/>
      <dgm:spPr/>
      <dgm:t>
        <a:bodyPr/>
        <a:lstStyle/>
        <a:p>
          <a:r>
            <a:rPr lang="en-US"/>
            <a:t>Kartu Harga Pokok (Job Order Cost Sheet)</a:t>
          </a:r>
        </a:p>
      </dgm:t>
    </dgm:pt>
    <dgm:pt modelId="{5D65C45B-9B02-4C01-B890-2C0FA6B141AE}" type="parTrans" cxnId="{9A45B310-C076-41E8-8E2A-0321B74D9A3D}">
      <dgm:prSet/>
      <dgm:spPr/>
      <dgm:t>
        <a:bodyPr/>
        <a:lstStyle/>
        <a:p>
          <a:endParaRPr lang="en-US"/>
        </a:p>
      </dgm:t>
    </dgm:pt>
    <dgm:pt modelId="{8C045DC4-22EB-4AAA-A31D-A5F35C54681C}" type="sibTrans" cxnId="{9A45B310-C076-41E8-8E2A-0321B74D9A3D}">
      <dgm:prSet/>
      <dgm:spPr/>
      <dgm:t>
        <a:bodyPr/>
        <a:lstStyle/>
        <a:p>
          <a:endParaRPr lang="en-US"/>
        </a:p>
      </dgm:t>
    </dgm:pt>
    <dgm:pt modelId="{4DA37003-C0C5-43B8-8BF5-6B3D981A2372}">
      <dgm:prSet/>
      <dgm:spPr/>
      <dgm:t>
        <a:bodyPr/>
        <a:lstStyle/>
        <a:p>
          <a:r>
            <a:rPr lang="en-US"/>
            <a:t>Jurnal yang Diperlukan</a:t>
          </a:r>
        </a:p>
      </dgm:t>
    </dgm:pt>
    <dgm:pt modelId="{F8019B66-E51E-45E8-96C6-6884C825A6C4}" type="parTrans" cxnId="{F1FEB7FE-DBE6-4423-B616-8521C8DCF25C}">
      <dgm:prSet/>
      <dgm:spPr/>
      <dgm:t>
        <a:bodyPr/>
        <a:lstStyle/>
        <a:p>
          <a:endParaRPr lang="en-US"/>
        </a:p>
      </dgm:t>
    </dgm:pt>
    <dgm:pt modelId="{2729C597-276C-4E2A-A875-F9DF416F7545}" type="sibTrans" cxnId="{F1FEB7FE-DBE6-4423-B616-8521C8DCF25C}">
      <dgm:prSet/>
      <dgm:spPr/>
      <dgm:t>
        <a:bodyPr/>
        <a:lstStyle/>
        <a:p>
          <a:endParaRPr lang="en-US"/>
        </a:p>
      </dgm:t>
    </dgm:pt>
    <dgm:pt modelId="{5484923A-0B06-4733-9FB7-2EBDFC3B76E1}" type="pres">
      <dgm:prSet presAssocID="{C85B4072-7571-4F0A-A30E-7217436FF63E}" presName="linear" presStyleCnt="0">
        <dgm:presLayoutVars>
          <dgm:animLvl val="lvl"/>
          <dgm:resizeHandles val="exact"/>
        </dgm:presLayoutVars>
      </dgm:prSet>
      <dgm:spPr/>
    </dgm:pt>
    <dgm:pt modelId="{6289E0CA-1265-4D19-AD06-7851231C43C6}" type="pres">
      <dgm:prSet presAssocID="{CDF344BE-0137-4544-A6B3-4F69970BBBDC}" presName="parentText" presStyleLbl="node1" presStyleIdx="0" presStyleCnt="6">
        <dgm:presLayoutVars>
          <dgm:chMax val="0"/>
          <dgm:bulletEnabled val="1"/>
        </dgm:presLayoutVars>
      </dgm:prSet>
      <dgm:spPr/>
    </dgm:pt>
    <dgm:pt modelId="{DEE7F663-D980-4FDD-A044-C561B038EC6F}" type="pres">
      <dgm:prSet presAssocID="{426A59B0-E236-4805-B264-36EE1B0AA425}" presName="spacer" presStyleCnt="0"/>
      <dgm:spPr/>
    </dgm:pt>
    <dgm:pt modelId="{16103478-6CE4-48CB-99C0-9F5B45A7D953}" type="pres">
      <dgm:prSet presAssocID="{7F56807A-FE2B-4AE7-9FA4-4BD4A6CD2A0C}" presName="parentText" presStyleLbl="node1" presStyleIdx="1" presStyleCnt="6">
        <dgm:presLayoutVars>
          <dgm:chMax val="0"/>
          <dgm:bulletEnabled val="1"/>
        </dgm:presLayoutVars>
      </dgm:prSet>
      <dgm:spPr/>
    </dgm:pt>
    <dgm:pt modelId="{371D5B1C-5924-4AE2-A616-03844C04BFD5}" type="pres">
      <dgm:prSet presAssocID="{03838A7E-AA9A-4A7B-8C81-5A5BF03BDED3}" presName="spacer" presStyleCnt="0"/>
      <dgm:spPr/>
    </dgm:pt>
    <dgm:pt modelId="{18431051-A512-4CF1-9425-8CDAB1B73FA2}" type="pres">
      <dgm:prSet presAssocID="{3E271732-BADB-4D47-9E3D-9A1BFBC840A2}" presName="parentText" presStyleLbl="node1" presStyleIdx="2" presStyleCnt="6">
        <dgm:presLayoutVars>
          <dgm:chMax val="0"/>
          <dgm:bulletEnabled val="1"/>
        </dgm:presLayoutVars>
      </dgm:prSet>
      <dgm:spPr/>
    </dgm:pt>
    <dgm:pt modelId="{C3F4B392-5184-4F0C-B81F-102C0D1A8181}" type="pres">
      <dgm:prSet presAssocID="{CA2983DC-4FAB-4B06-B5D3-53B59602B88C}" presName="spacer" presStyleCnt="0"/>
      <dgm:spPr/>
    </dgm:pt>
    <dgm:pt modelId="{2AC62000-1D67-4A35-B974-3675C5691448}" type="pres">
      <dgm:prSet presAssocID="{AD3004F2-0209-4929-93BD-A8005F86BCA3}" presName="parentText" presStyleLbl="node1" presStyleIdx="3" presStyleCnt="6">
        <dgm:presLayoutVars>
          <dgm:chMax val="0"/>
          <dgm:bulletEnabled val="1"/>
        </dgm:presLayoutVars>
      </dgm:prSet>
      <dgm:spPr/>
    </dgm:pt>
    <dgm:pt modelId="{F196B264-121C-4111-A003-BA17DFBFA553}" type="pres">
      <dgm:prSet presAssocID="{1CEA9558-1D65-4A4B-BD98-2D922D5AEE0A}" presName="spacer" presStyleCnt="0"/>
      <dgm:spPr/>
    </dgm:pt>
    <dgm:pt modelId="{CF99647F-9134-4F07-BB8A-11FC24329831}" type="pres">
      <dgm:prSet presAssocID="{AA57D639-243C-42B4-AA41-28C3DD802C13}" presName="parentText" presStyleLbl="node1" presStyleIdx="4" presStyleCnt="6">
        <dgm:presLayoutVars>
          <dgm:chMax val="0"/>
          <dgm:bulletEnabled val="1"/>
        </dgm:presLayoutVars>
      </dgm:prSet>
      <dgm:spPr/>
    </dgm:pt>
    <dgm:pt modelId="{E49A6142-5E19-4B26-B02C-79D79611983E}" type="pres">
      <dgm:prSet presAssocID="{8C045DC4-22EB-4AAA-A31D-A5F35C54681C}" presName="spacer" presStyleCnt="0"/>
      <dgm:spPr/>
    </dgm:pt>
    <dgm:pt modelId="{D9F7D096-8AD8-4ED9-8F37-85435F31D50C}" type="pres">
      <dgm:prSet presAssocID="{4DA37003-C0C5-43B8-8BF5-6B3D981A2372}" presName="parentText" presStyleLbl="node1" presStyleIdx="5" presStyleCnt="6">
        <dgm:presLayoutVars>
          <dgm:chMax val="0"/>
          <dgm:bulletEnabled val="1"/>
        </dgm:presLayoutVars>
      </dgm:prSet>
      <dgm:spPr/>
    </dgm:pt>
  </dgm:ptLst>
  <dgm:cxnLst>
    <dgm:cxn modelId="{400C2400-7AEB-4A57-94FC-65639739502D}" type="presOf" srcId="{CDF344BE-0137-4544-A6B3-4F69970BBBDC}" destId="{6289E0CA-1265-4D19-AD06-7851231C43C6}" srcOrd="0" destOrd="0" presId="urn:microsoft.com/office/officeart/2005/8/layout/vList2"/>
    <dgm:cxn modelId="{9A45B310-C076-41E8-8E2A-0321B74D9A3D}" srcId="{C85B4072-7571-4F0A-A30E-7217436FF63E}" destId="{AA57D639-243C-42B4-AA41-28C3DD802C13}" srcOrd="4" destOrd="0" parTransId="{5D65C45B-9B02-4C01-B890-2C0FA6B141AE}" sibTransId="{8C045DC4-22EB-4AAA-A31D-A5F35C54681C}"/>
    <dgm:cxn modelId="{79A8F437-6E6E-4462-ABFA-82194F9407DD}" srcId="{C85B4072-7571-4F0A-A30E-7217436FF63E}" destId="{AD3004F2-0209-4929-93BD-A8005F86BCA3}" srcOrd="3" destOrd="0" parTransId="{032147A5-AEA5-4A58-9314-AEB79E473CFE}" sibTransId="{1CEA9558-1D65-4A4B-BD98-2D922D5AEE0A}"/>
    <dgm:cxn modelId="{4C4EF76A-7BB7-4EA0-A5BF-C5BB1B2C9B0E}" type="presOf" srcId="{4DA37003-C0C5-43B8-8BF5-6B3D981A2372}" destId="{D9F7D096-8AD8-4ED9-8F37-85435F31D50C}" srcOrd="0" destOrd="0" presId="urn:microsoft.com/office/officeart/2005/8/layout/vList2"/>
    <dgm:cxn modelId="{8C98A06B-8FBE-44C6-9F79-D4712036D3FE}" type="presOf" srcId="{AD3004F2-0209-4929-93BD-A8005F86BCA3}" destId="{2AC62000-1D67-4A35-B974-3675C5691448}" srcOrd="0" destOrd="0" presId="urn:microsoft.com/office/officeart/2005/8/layout/vList2"/>
    <dgm:cxn modelId="{EAECBB55-FF5E-41B7-B39B-0E95A83AAF20}" srcId="{C85B4072-7571-4F0A-A30E-7217436FF63E}" destId="{3E271732-BADB-4D47-9E3D-9A1BFBC840A2}" srcOrd="2" destOrd="0" parTransId="{87DC334F-5085-4E7A-A244-ECFCE21D9F28}" sibTransId="{CA2983DC-4FAB-4B06-B5D3-53B59602B88C}"/>
    <dgm:cxn modelId="{28238391-3700-42C5-83AC-07B7BCAF14C7}" srcId="{C85B4072-7571-4F0A-A30E-7217436FF63E}" destId="{CDF344BE-0137-4544-A6B3-4F69970BBBDC}" srcOrd="0" destOrd="0" parTransId="{8BB4D6EC-CE85-4CCA-9F9C-B896C66A61DA}" sibTransId="{426A59B0-E236-4805-B264-36EE1B0AA425}"/>
    <dgm:cxn modelId="{5FDDC298-481D-43C8-85AC-81755236152A}" type="presOf" srcId="{C85B4072-7571-4F0A-A30E-7217436FF63E}" destId="{5484923A-0B06-4733-9FB7-2EBDFC3B76E1}" srcOrd="0" destOrd="0" presId="urn:microsoft.com/office/officeart/2005/8/layout/vList2"/>
    <dgm:cxn modelId="{AE9FADB6-9095-410E-B879-B7A9089BB5FD}" type="presOf" srcId="{7F56807A-FE2B-4AE7-9FA4-4BD4A6CD2A0C}" destId="{16103478-6CE4-48CB-99C0-9F5B45A7D953}" srcOrd="0" destOrd="0" presId="urn:microsoft.com/office/officeart/2005/8/layout/vList2"/>
    <dgm:cxn modelId="{2D539AC0-5E57-438F-B104-39F1DB680C25}" srcId="{C85B4072-7571-4F0A-A30E-7217436FF63E}" destId="{7F56807A-FE2B-4AE7-9FA4-4BD4A6CD2A0C}" srcOrd="1" destOrd="0" parTransId="{9BE1DEC7-A6D3-4A7F-8FFA-B194EFCC2656}" sibTransId="{03838A7E-AA9A-4A7B-8C81-5A5BF03BDED3}"/>
    <dgm:cxn modelId="{D7C34CCA-C1E2-4654-B81B-D67D4D37B96E}" type="presOf" srcId="{AA57D639-243C-42B4-AA41-28C3DD802C13}" destId="{CF99647F-9134-4F07-BB8A-11FC24329831}" srcOrd="0" destOrd="0" presId="urn:microsoft.com/office/officeart/2005/8/layout/vList2"/>
    <dgm:cxn modelId="{E61105F7-024F-4FB9-88CB-068EE78EF24A}" type="presOf" srcId="{3E271732-BADB-4D47-9E3D-9A1BFBC840A2}" destId="{18431051-A512-4CF1-9425-8CDAB1B73FA2}" srcOrd="0" destOrd="0" presId="urn:microsoft.com/office/officeart/2005/8/layout/vList2"/>
    <dgm:cxn modelId="{F1FEB7FE-DBE6-4423-B616-8521C8DCF25C}" srcId="{C85B4072-7571-4F0A-A30E-7217436FF63E}" destId="{4DA37003-C0C5-43B8-8BF5-6B3D981A2372}" srcOrd="5" destOrd="0" parTransId="{F8019B66-E51E-45E8-96C6-6884C825A6C4}" sibTransId="{2729C597-276C-4E2A-A875-F9DF416F7545}"/>
    <dgm:cxn modelId="{10EDCFC8-B5A6-4E6B-996B-A3C533AA21AE}" type="presParOf" srcId="{5484923A-0B06-4733-9FB7-2EBDFC3B76E1}" destId="{6289E0CA-1265-4D19-AD06-7851231C43C6}" srcOrd="0" destOrd="0" presId="urn:microsoft.com/office/officeart/2005/8/layout/vList2"/>
    <dgm:cxn modelId="{577BC7CE-7B20-470E-8F3A-8FAC7D26CFB5}" type="presParOf" srcId="{5484923A-0B06-4733-9FB7-2EBDFC3B76E1}" destId="{DEE7F663-D980-4FDD-A044-C561B038EC6F}" srcOrd="1" destOrd="0" presId="urn:microsoft.com/office/officeart/2005/8/layout/vList2"/>
    <dgm:cxn modelId="{B95558AA-4F6B-475B-AD80-E205043FADBA}" type="presParOf" srcId="{5484923A-0B06-4733-9FB7-2EBDFC3B76E1}" destId="{16103478-6CE4-48CB-99C0-9F5B45A7D953}" srcOrd="2" destOrd="0" presId="urn:microsoft.com/office/officeart/2005/8/layout/vList2"/>
    <dgm:cxn modelId="{19B64F1C-6744-4FEE-A9F2-0C8BD08079B3}" type="presParOf" srcId="{5484923A-0B06-4733-9FB7-2EBDFC3B76E1}" destId="{371D5B1C-5924-4AE2-A616-03844C04BFD5}" srcOrd="3" destOrd="0" presId="urn:microsoft.com/office/officeart/2005/8/layout/vList2"/>
    <dgm:cxn modelId="{7E236A81-56F9-416A-8CD1-04987CC2A0A4}" type="presParOf" srcId="{5484923A-0B06-4733-9FB7-2EBDFC3B76E1}" destId="{18431051-A512-4CF1-9425-8CDAB1B73FA2}" srcOrd="4" destOrd="0" presId="urn:microsoft.com/office/officeart/2005/8/layout/vList2"/>
    <dgm:cxn modelId="{C533CCA2-88C2-4FC4-BE32-E536F28F7532}" type="presParOf" srcId="{5484923A-0B06-4733-9FB7-2EBDFC3B76E1}" destId="{C3F4B392-5184-4F0C-B81F-102C0D1A8181}" srcOrd="5" destOrd="0" presId="urn:microsoft.com/office/officeart/2005/8/layout/vList2"/>
    <dgm:cxn modelId="{06D3E9E7-17F4-4DB4-B368-E4592AA89841}" type="presParOf" srcId="{5484923A-0B06-4733-9FB7-2EBDFC3B76E1}" destId="{2AC62000-1D67-4A35-B974-3675C5691448}" srcOrd="6" destOrd="0" presId="urn:microsoft.com/office/officeart/2005/8/layout/vList2"/>
    <dgm:cxn modelId="{FB356370-A72D-4F2D-8F0B-F1ED8EEDD02A}" type="presParOf" srcId="{5484923A-0B06-4733-9FB7-2EBDFC3B76E1}" destId="{F196B264-121C-4111-A003-BA17DFBFA553}" srcOrd="7" destOrd="0" presId="urn:microsoft.com/office/officeart/2005/8/layout/vList2"/>
    <dgm:cxn modelId="{7007036A-15FB-42CF-81F5-1DE7D15CED57}" type="presParOf" srcId="{5484923A-0B06-4733-9FB7-2EBDFC3B76E1}" destId="{CF99647F-9134-4F07-BB8A-11FC24329831}" srcOrd="8" destOrd="0" presId="urn:microsoft.com/office/officeart/2005/8/layout/vList2"/>
    <dgm:cxn modelId="{03E0867C-539F-4C6F-970E-57BD8F03BFCA}" type="presParOf" srcId="{5484923A-0B06-4733-9FB7-2EBDFC3B76E1}" destId="{E49A6142-5E19-4B26-B02C-79D79611983E}" srcOrd="9" destOrd="0" presId="urn:microsoft.com/office/officeart/2005/8/layout/vList2"/>
    <dgm:cxn modelId="{C01863D3-4F59-4609-9167-B1E094B73767}" type="presParOf" srcId="{5484923A-0B06-4733-9FB7-2EBDFC3B76E1}" destId="{D9F7D096-8AD8-4ED9-8F37-85435F31D50C}"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89E0CA-1265-4D19-AD06-7851231C43C6}">
      <dsp:nvSpPr>
        <dsp:cNvPr id="0" name=""/>
        <dsp:cNvSpPr/>
      </dsp:nvSpPr>
      <dsp:spPr>
        <a:xfrm>
          <a:off x="0" y="1090088"/>
          <a:ext cx="6263640" cy="503685"/>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Pengertian Metode Harga Pokok Pesanan</a:t>
          </a:r>
        </a:p>
      </dsp:txBody>
      <dsp:txXfrm>
        <a:off x="24588" y="1114676"/>
        <a:ext cx="6214464" cy="454509"/>
      </dsp:txXfrm>
    </dsp:sp>
    <dsp:sp modelId="{16103478-6CE4-48CB-99C0-9F5B45A7D953}">
      <dsp:nvSpPr>
        <dsp:cNvPr id="0" name=""/>
        <dsp:cNvSpPr/>
      </dsp:nvSpPr>
      <dsp:spPr>
        <a:xfrm>
          <a:off x="0" y="1654253"/>
          <a:ext cx="6263640" cy="503685"/>
        </a:xfrm>
        <a:prstGeom prst="roundRect">
          <a:avLst/>
        </a:prstGeom>
        <a:solidFill>
          <a:schemeClr val="accent5">
            <a:hueOff val="-1351709"/>
            <a:satOff val="-3484"/>
            <a:lumOff val="-2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Siklus Akuntansi Biaya Dalam Perusahaan Manufaktur</a:t>
          </a:r>
        </a:p>
      </dsp:txBody>
      <dsp:txXfrm>
        <a:off x="24588" y="1678841"/>
        <a:ext cx="6214464" cy="454509"/>
      </dsp:txXfrm>
    </dsp:sp>
    <dsp:sp modelId="{18431051-A512-4CF1-9425-8CDAB1B73FA2}">
      <dsp:nvSpPr>
        <dsp:cNvPr id="0" name=""/>
        <dsp:cNvSpPr/>
      </dsp:nvSpPr>
      <dsp:spPr>
        <a:xfrm>
          <a:off x="0" y="2218419"/>
          <a:ext cx="6263640" cy="503685"/>
        </a:xfrm>
        <a:prstGeom prst="roundRect">
          <a:avLst/>
        </a:prstGeom>
        <a:solidFill>
          <a:schemeClr val="accent5">
            <a:hueOff val="-2703417"/>
            <a:satOff val="-6968"/>
            <a:lumOff val="-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Karakteristik Metode Harga Pokok Pesanan</a:t>
          </a:r>
        </a:p>
      </dsp:txBody>
      <dsp:txXfrm>
        <a:off x="24588" y="2243007"/>
        <a:ext cx="6214464" cy="454509"/>
      </dsp:txXfrm>
    </dsp:sp>
    <dsp:sp modelId="{2AC62000-1D67-4A35-B974-3675C5691448}">
      <dsp:nvSpPr>
        <dsp:cNvPr id="0" name=""/>
        <dsp:cNvSpPr/>
      </dsp:nvSpPr>
      <dsp:spPr>
        <a:xfrm>
          <a:off x="0" y="2782583"/>
          <a:ext cx="6263640" cy="503685"/>
        </a:xfrm>
        <a:prstGeom prst="roundRect">
          <a:avLst/>
        </a:prstGeom>
        <a:solidFill>
          <a:schemeClr val="accent5">
            <a:hueOff val="-4055126"/>
            <a:satOff val="-10451"/>
            <a:lumOff val="-70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Manfaat Informasi Harga Pokok Produksi Per Pesanan</a:t>
          </a:r>
        </a:p>
      </dsp:txBody>
      <dsp:txXfrm>
        <a:off x="24588" y="2807171"/>
        <a:ext cx="6214464" cy="454509"/>
      </dsp:txXfrm>
    </dsp:sp>
    <dsp:sp modelId="{CF99647F-9134-4F07-BB8A-11FC24329831}">
      <dsp:nvSpPr>
        <dsp:cNvPr id="0" name=""/>
        <dsp:cNvSpPr/>
      </dsp:nvSpPr>
      <dsp:spPr>
        <a:xfrm>
          <a:off x="0" y="3346749"/>
          <a:ext cx="6263640" cy="503685"/>
        </a:xfrm>
        <a:prstGeom prst="roundRect">
          <a:avLst/>
        </a:prstGeom>
        <a:solidFill>
          <a:schemeClr val="accent5">
            <a:hueOff val="-5406834"/>
            <a:satOff val="-13935"/>
            <a:lumOff val="-94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Kartu Harga Pokok (Job Order Cost Sheet)</a:t>
          </a:r>
        </a:p>
      </dsp:txBody>
      <dsp:txXfrm>
        <a:off x="24588" y="3371337"/>
        <a:ext cx="6214464" cy="454509"/>
      </dsp:txXfrm>
    </dsp:sp>
    <dsp:sp modelId="{D9F7D096-8AD8-4ED9-8F37-85435F31D50C}">
      <dsp:nvSpPr>
        <dsp:cNvPr id="0" name=""/>
        <dsp:cNvSpPr/>
      </dsp:nvSpPr>
      <dsp:spPr>
        <a:xfrm>
          <a:off x="0" y="3910914"/>
          <a:ext cx="6263640" cy="503685"/>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Jurnal yang Diperlukan</a:t>
          </a:r>
        </a:p>
      </dsp:txBody>
      <dsp:txXfrm>
        <a:off x="24588" y="3935502"/>
        <a:ext cx="6214464" cy="45450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B2690-D431-4D29-A256-20F00FD1989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2569F6F-2870-444C-B7E4-A14E89F1ED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5B1EFA5-2C31-41FE-9A9F-F10061731189}"/>
              </a:ext>
            </a:extLst>
          </p:cNvPr>
          <p:cNvSpPr>
            <a:spLocks noGrp="1"/>
          </p:cNvSpPr>
          <p:nvPr>
            <p:ph type="dt" sz="half" idx="10"/>
          </p:nvPr>
        </p:nvSpPr>
        <p:spPr/>
        <p:txBody>
          <a:bodyPr/>
          <a:lstStyle/>
          <a:p>
            <a:fld id="{139565E2-0F65-4497-8C79-996E4F8728A2}" type="datetimeFigureOut">
              <a:rPr lang="en-US" smtClean="0"/>
              <a:t>07-Jan-21</a:t>
            </a:fld>
            <a:endParaRPr lang="en-US"/>
          </a:p>
        </p:txBody>
      </p:sp>
      <p:sp>
        <p:nvSpPr>
          <p:cNvPr id="5" name="Footer Placeholder 4">
            <a:extLst>
              <a:ext uri="{FF2B5EF4-FFF2-40B4-BE49-F238E27FC236}">
                <a16:creationId xmlns:a16="http://schemas.microsoft.com/office/drawing/2014/main" id="{7AB591B0-DF9A-47A5-AB79-874C65A701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A3F66C-FD7B-42AE-9E39-59A10E43E866}"/>
              </a:ext>
            </a:extLst>
          </p:cNvPr>
          <p:cNvSpPr>
            <a:spLocks noGrp="1"/>
          </p:cNvSpPr>
          <p:nvPr>
            <p:ph type="sldNum" sz="quarter" idx="12"/>
          </p:nvPr>
        </p:nvSpPr>
        <p:spPr/>
        <p:txBody>
          <a:bodyPr/>
          <a:lstStyle/>
          <a:p>
            <a:fld id="{16DB6D44-1645-43D2-AA35-333A3FB28962}" type="slidenum">
              <a:rPr lang="en-US" smtClean="0"/>
              <a:t>‹#›</a:t>
            </a:fld>
            <a:endParaRPr lang="en-US"/>
          </a:p>
        </p:txBody>
      </p:sp>
    </p:spTree>
    <p:extLst>
      <p:ext uri="{BB962C8B-B14F-4D97-AF65-F5344CB8AC3E}">
        <p14:creationId xmlns:p14="http://schemas.microsoft.com/office/powerpoint/2010/main" val="1663368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E345E-8979-434A-BDD1-177567F5692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76DC3EE-9B23-465C-92E6-8D7502D766A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D9D858-2E6D-4508-BF49-4BED1E89831E}"/>
              </a:ext>
            </a:extLst>
          </p:cNvPr>
          <p:cNvSpPr>
            <a:spLocks noGrp="1"/>
          </p:cNvSpPr>
          <p:nvPr>
            <p:ph type="dt" sz="half" idx="10"/>
          </p:nvPr>
        </p:nvSpPr>
        <p:spPr/>
        <p:txBody>
          <a:bodyPr/>
          <a:lstStyle/>
          <a:p>
            <a:fld id="{139565E2-0F65-4497-8C79-996E4F8728A2}" type="datetimeFigureOut">
              <a:rPr lang="en-US" smtClean="0"/>
              <a:t>07-Jan-21</a:t>
            </a:fld>
            <a:endParaRPr lang="en-US"/>
          </a:p>
        </p:txBody>
      </p:sp>
      <p:sp>
        <p:nvSpPr>
          <p:cNvPr id="5" name="Footer Placeholder 4">
            <a:extLst>
              <a:ext uri="{FF2B5EF4-FFF2-40B4-BE49-F238E27FC236}">
                <a16:creationId xmlns:a16="http://schemas.microsoft.com/office/drawing/2014/main" id="{9A9FE26C-C1FA-4B8F-92B0-2B84F0C97F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1F0100-E4D7-4A8B-B0A0-EDF503C8E3DE}"/>
              </a:ext>
            </a:extLst>
          </p:cNvPr>
          <p:cNvSpPr>
            <a:spLocks noGrp="1"/>
          </p:cNvSpPr>
          <p:nvPr>
            <p:ph type="sldNum" sz="quarter" idx="12"/>
          </p:nvPr>
        </p:nvSpPr>
        <p:spPr/>
        <p:txBody>
          <a:bodyPr/>
          <a:lstStyle/>
          <a:p>
            <a:fld id="{16DB6D44-1645-43D2-AA35-333A3FB28962}" type="slidenum">
              <a:rPr lang="en-US" smtClean="0"/>
              <a:t>‹#›</a:t>
            </a:fld>
            <a:endParaRPr lang="en-US"/>
          </a:p>
        </p:txBody>
      </p:sp>
    </p:spTree>
    <p:extLst>
      <p:ext uri="{BB962C8B-B14F-4D97-AF65-F5344CB8AC3E}">
        <p14:creationId xmlns:p14="http://schemas.microsoft.com/office/powerpoint/2010/main" val="2054995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0A3937D-4219-46BF-83F0-7708D5ED7D8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4DE4621-03FE-405F-9654-596B263B171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F59331-EEE3-4330-803E-0C05B66F4257}"/>
              </a:ext>
            </a:extLst>
          </p:cNvPr>
          <p:cNvSpPr>
            <a:spLocks noGrp="1"/>
          </p:cNvSpPr>
          <p:nvPr>
            <p:ph type="dt" sz="half" idx="10"/>
          </p:nvPr>
        </p:nvSpPr>
        <p:spPr/>
        <p:txBody>
          <a:bodyPr/>
          <a:lstStyle/>
          <a:p>
            <a:fld id="{139565E2-0F65-4497-8C79-996E4F8728A2}" type="datetimeFigureOut">
              <a:rPr lang="en-US" smtClean="0"/>
              <a:t>07-Jan-21</a:t>
            </a:fld>
            <a:endParaRPr lang="en-US"/>
          </a:p>
        </p:txBody>
      </p:sp>
      <p:sp>
        <p:nvSpPr>
          <p:cNvPr id="5" name="Footer Placeholder 4">
            <a:extLst>
              <a:ext uri="{FF2B5EF4-FFF2-40B4-BE49-F238E27FC236}">
                <a16:creationId xmlns:a16="http://schemas.microsoft.com/office/drawing/2014/main" id="{41CFB2F4-C369-49AC-82E0-B37C519367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0929A0-9480-4F34-8CDD-F784C41B1044}"/>
              </a:ext>
            </a:extLst>
          </p:cNvPr>
          <p:cNvSpPr>
            <a:spLocks noGrp="1"/>
          </p:cNvSpPr>
          <p:nvPr>
            <p:ph type="sldNum" sz="quarter" idx="12"/>
          </p:nvPr>
        </p:nvSpPr>
        <p:spPr/>
        <p:txBody>
          <a:bodyPr/>
          <a:lstStyle/>
          <a:p>
            <a:fld id="{16DB6D44-1645-43D2-AA35-333A3FB28962}" type="slidenum">
              <a:rPr lang="en-US" smtClean="0"/>
              <a:t>‹#›</a:t>
            </a:fld>
            <a:endParaRPr lang="en-US"/>
          </a:p>
        </p:txBody>
      </p:sp>
    </p:spTree>
    <p:extLst>
      <p:ext uri="{BB962C8B-B14F-4D97-AF65-F5344CB8AC3E}">
        <p14:creationId xmlns:p14="http://schemas.microsoft.com/office/powerpoint/2010/main" val="2146388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39B44-A3E8-406A-AB83-C7C83908605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17D1AFE-0A05-490A-8952-F18006E1536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822EB2-9A8C-4D95-B7FF-C3997C6DF80D}"/>
              </a:ext>
            </a:extLst>
          </p:cNvPr>
          <p:cNvSpPr>
            <a:spLocks noGrp="1"/>
          </p:cNvSpPr>
          <p:nvPr>
            <p:ph type="dt" sz="half" idx="10"/>
          </p:nvPr>
        </p:nvSpPr>
        <p:spPr/>
        <p:txBody>
          <a:bodyPr/>
          <a:lstStyle/>
          <a:p>
            <a:fld id="{139565E2-0F65-4497-8C79-996E4F8728A2}" type="datetimeFigureOut">
              <a:rPr lang="en-US" smtClean="0"/>
              <a:t>07-Jan-21</a:t>
            </a:fld>
            <a:endParaRPr lang="en-US"/>
          </a:p>
        </p:txBody>
      </p:sp>
      <p:sp>
        <p:nvSpPr>
          <p:cNvPr id="5" name="Footer Placeholder 4">
            <a:extLst>
              <a:ext uri="{FF2B5EF4-FFF2-40B4-BE49-F238E27FC236}">
                <a16:creationId xmlns:a16="http://schemas.microsoft.com/office/drawing/2014/main" id="{1B599FE0-D85B-428F-BA68-7126C1A4DE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E22091-0C2A-4CE3-A7C8-AE1F1CBC124B}"/>
              </a:ext>
            </a:extLst>
          </p:cNvPr>
          <p:cNvSpPr>
            <a:spLocks noGrp="1"/>
          </p:cNvSpPr>
          <p:nvPr>
            <p:ph type="sldNum" sz="quarter" idx="12"/>
          </p:nvPr>
        </p:nvSpPr>
        <p:spPr/>
        <p:txBody>
          <a:bodyPr/>
          <a:lstStyle/>
          <a:p>
            <a:fld id="{16DB6D44-1645-43D2-AA35-333A3FB28962}" type="slidenum">
              <a:rPr lang="en-US" smtClean="0"/>
              <a:t>‹#›</a:t>
            </a:fld>
            <a:endParaRPr lang="en-US"/>
          </a:p>
        </p:txBody>
      </p:sp>
    </p:spTree>
    <p:extLst>
      <p:ext uri="{BB962C8B-B14F-4D97-AF65-F5344CB8AC3E}">
        <p14:creationId xmlns:p14="http://schemas.microsoft.com/office/powerpoint/2010/main" val="3050622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4904D-883C-4E0B-BD35-DDD354089F1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74329B0-3E03-4410-8850-55A09EC68D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7FCDA15-0774-4E56-AD4B-B2CB6EC2A001}"/>
              </a:ext>
            </a:extLst>
          </p:cNvPr>
          <p:cNvSpPr>
            <a:spLocks noGrp="1"/>
          </p:cNvSpPr>
          <p:nvPr>
            <p:ph type="dt" sz="half" idx="10"/>
          </p:nvPr>
        </p:nvSpPr>
        <p:spPr/>
        <p:txBody>
          <a:bodyPr/>
          <a:lstStyle/>
          <a:p>
            <a:fld id="{139565E2-0F65-4497-8C79-996E4F8728A2}" type="datetimeFigureOut">
              <a:rPr lang="en-US" smtClean="0"/>
              <a:t>07-Jan-21</a:t>
            </a:fld>
            <a:endParaRPr lang="en-US"/>
          </a:p>
        </p:txBody>
      </p:sp>
      <p:sp>
        <p:nvSpPr>
          <p:cNvPr id="5" name="Footer Placeholder 4">
            <a:extLst>
              <a:ext uri="{FF2B5EF4-FFF2-40B4-BE49-F238E27FC236}">
                <a16:creationId xmlns:a16="http://schemas.microsoft.com/office/drawing/2014/main" id="{6E4B5F4B-8896-47A8-B1D9-0C9CF02F59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F88C38-A704-4655-8829-DBC06AAA7233}"/>
              </a:ext>
            </a:extLst>
          </p:cNvPr>
          <p:cNvSpPr>
            <a:spLocks noGrp="1"/>
          </p:cNvSpPr>
          <p:nvPr>
            <p:ph type="sldNum" sz="quarter" idx="12"/>
          </p:nvPr>
        </p:nvSpPr>
        <p:spPr/>
        <p:txBody>
          <a:bodyPr/>
          <a:lstStyle/>
          <a:p>
            <a:fld id="{16DB6D44-1645-43D2-AA35-333A3FB28962}" type="slidenum">
              <a:rPr lang="en-US" smtClean="0"/>
              <a:t>‹#›</a:t>
            </a:fld>
            <a:endParaRPr lang="en-US"/>
          </a:p>
        </p:txBody>
      </p:sp>
    </p:spTree>
    <p:extLst>
      <p:ext uri="{BB962C8B-B14F-4D97-AF65-F5344CB8AC3E}">
        <p14:creationId xmlns:p14="http://schemas.microsoft.com/office/powerpoint/2010/main" val="4065373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6F93C-F1D8-4970-B934-52DDB2BB2C1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14E99EB-62E6-4314-996F-3FD09D83CD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763023C-329E-49C6-8676-BD394786992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54B94E-A58F-4F58-95DB-DE35E2B4A33C}"/>
              </a:ext>
            </a:extLst>
          </p:cNvPr>
          <p:cNvSpPr>
            <a:spLocks noGrp="1"/>
          </p:cNvSpPr>
          <p:nvPr>
            <p:ph type="dt" sz="half" idx="10"/>
          </p:nvPr>
        </p:nvSpPr>
        <p:spPr/>
        <p:txBody>
          <a:bodyPr/>
          <a:lstStyle/>
          <a:p>
            <a:fld id="{139565E2-0F65-4497-8C79-996E4F8728A2}" type="datetimeFigureOut">
              <a:rPr lang="en-US" smtClean="0"/>
              <a:t>07-Jan-21</a:t>
            </a:fld>
            <a:endParaRPr lang="en-US"/>
          </a:p>
        </p:txBody>
      </p:sp>
      <p:sp>
        <p:nvSpPr>
          <p:cNvPr id="6" name="Footer Placeholder 5">
            <a:extLst>
              <a:ext uri="{FF2B5EF4-FFF2-40B4-BE49-F238E27FC236}">
                <a16:creationId xmlns:a16="http://schemas.microsoft.com/office/drawing/2014/main" id="{918D7D1A-1735-4A4C-B5C5-6218821D9F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A308A4-72A3-40EF-A4D6-F096849527BA}"/>
              </a:ext>
            </a:extLst>
          </p:cNvPr>
          <p:cNvSpPr>
            <a:spLocks noGrp="1"/>
          </p:cNvSpPr>
          <p:nvPr>
            <p:ph type="sldNum" sz="quarter" idx="12"/>
          </p:nvPr>
        </p:nvSpPr>
        <p:spPr/>
        <p:txBody>
          <a:bodyPr/>
          <a:lstStyle/>
          <a:p>
            <a:fld id="{16DB6D44-1645-43D2-AA35-333A3FB28962}" type="slidenum">
              <a:rPr lang="en-US" smtClean="0"/>
              <a:t>‹#›</a:t>
            </a:fld>
            <a:endParaRPr lang="en-US"/>
          </a:p>
        </p:txBody>
      </p:sp>
    </p:spTree>
    <p:extLst>
      <p:ext uri="{BB962C8B-B14F-4D97-AF65-F5344CB8AC3E}">
        <p14:creationId xmlns:p14="http://schemas.microsoft.com/office/powerpoint/2010/main" val="3704092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9D036-CA91-4EEE-941C-88D7E4B7CA4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436394B-1436-46DA-9219-1604ECEC03A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376EB6E-D9A3-4168-9C53-ADFB7632EDD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A183324-4ADC-4A00-986F-083CBBC484C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A4793F8-3D5B-4DB5-A5EA-2C2E720B35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ECF8A3C-548D-4834-8AD4-36018490806F}"/>
              </a:ext>
            </a:extLst>
          </p:cNvPr>
          <p:cNvSpPr>
            <a:spLocks noGrp="1"/>
          </p:cNvSpPr>
          <p:nvPr>
            <p:ph type="dt" sz="half" idx="10"/>
          </p:nvPr>
        </p:nvSpPr>
        <p:spPr/>
        <p:txBody>
          <a:bodyPr/>
          <a:lstStyle/>
          <a:p>
            <a:fld id="{139565E2-0F65-4497-8C79-996E4F8728A2}" type="datetimeFigureOut">
              <a:rPr lang="en-US" smtClean="0"/>
              <a:t>07-Jan-21</a:t>
            </a:fld>
            <a:endParaRPr lang="en-US"/>
          </a:p>
        </p:txBody>
      </p:sp>
      <p:sp>
        <p:nvSpPr>
          <p:cNvPr id="8" name="Footer Placeholder 7">
            <a:extLst>
              <a:ext uri="{FF2B5EF4-FFF2-40B4-BE49-F238E27FC236}">
                <a16:creationId xmlns:a16="http://schemas.microsoft.com/office/drawing/2014/main" id="{35BF505B-CFA6-4A60-9D6D-C53D087320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A8B2281-4318-4352-9FDB-6E4E94349686}"/>
              </a:ext>
            </a:extLst>
          </p:cNvPr>
          <p:cNvSpPr>
            <a:spLocks noGrp="1"/>
          </p:cNvSpPr>
          <p:nvPr>
            <p:ph type="sldNum" sz="quarter" idx="12"/>
          </p:nvPr>
        </p:nvSpPr>
        <p:spPr/>
        <p:txBody>
          <a:bodyPr/>
          <a:lstStyle/>
          <a:p>
            <a:fld id="{16DB6D44-1645-43D2-AA35-333A3FB28962}" type="slidenum">
              <a:rPr lang="en-US" smtClean="0"/>
              <a:t>‹#›</a:t>
            </a:fld>
            <a:endParaRPr lang="en-US"/>
          </a:p>
        </p:txBody>
      </p:sp>
    </p:spTree>
    <p:extLst>
      <p:ext uri="{BB962C8B-B14F-4D97-AF65-F5344CB8AC3E}">
        <p14:creationId xmlns:p14="http://schemas.microsoft.com/office/powerpoint/2010/main" val="3270241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648B1-9D7E-47B5-A87A-210B1CD0F01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5F044A0-7307-4FB2-90C4-6A3887978710}"/>
              </a:ext>
            </a:extLst>
          </p:cNvPr>
          <p:cNvSpPr>
            <a:spLocks noGrp="1"/>
          </p:cNvSpPr>
          <p:nvPr>
            <p:ph type="dt" sz="half" idx="10"/>
          </p:nvPr>
        </p:nvSpPr>
        <p:spPr/>
        <p:txBody>
          <a:bodyPr/>
          <a:lstStyle/>
          <a:p>
            <a:fld id="{139565E2-0F65-4497-8C79-996E4F8728A2}" type="datetimeFigureOut">
              <a:rPr lang="en-US" smtClean="0"/>
              <a:t>07-Jan-21</a:t>
            </a:fld>
            <a:endParaRPr lang="en-US"/>
          </a:p>
        </p:txBody>
      </p:sp>
      <p:sp>
        <p:nvSpPr>
          <p:cNvPr id="4" name="Footer Placeholder 3">
            <a:extLst>
              <a:ext uri="{FF2B5EF4-FFF2-40B4-BE49-F238E27FC236}">
                <a16:creationId xmlns:a16="http://schemas.microsoft.com/office/drawing/2014/main" id="{466C1FBB-3238-4A9F-B948-3C0A2A70EFF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B8DF409-81B7-4F17-9DF6-B7366816BFC0}"/>
              </a:ext>
            </a:extLst>
          </p:cNvPr>
          <p:cNvSpPr>
            <a:spLocks noGrp="1"/>
          </p:cNvSpPr>
          <p:nvPr>
            <p:ph type="sldNum" sz="quarter" idx="12"/>
          </p:nvPr>
        </p:nvSpPr>
        <p:spPr/>
        <p:txBody>
          <a:bodyPr/>
          <a:lstStyle/>
          <a:p>
            <a:fld id="{16DB6D44-1645-43D2-AA35-333A3FB28962}" type="slidenum">
              <a:rPr lang="en-US" smtClean="0"/>
              <a:t>‹#›</a:t>
            </a:fld>
            <a:endParaRPr lang="en-US"/>
          </a:p>
        </p:txBody>
      </p:sp>
    </p:spTree>
    <p:extLst>
      <p:ext uri="{BB962C8B-B14F-4D97-AF65-F5344CB8AC3E}">
        <p14:creationId xmlns:p14="http://schemas.microsoft.com/office/powerpoint/2010/main" val="2152869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AA89182-BA7B-4E1B-8C43-9CCAE9E3A32A}"/>
              </a:ext>
            </a:extLst>
          </p:cNvPr>
          <p:cNvSpPr>
            <a:spLocks noGrp="1"/>
          </p:cNvSpPr>
          <p:nvPr>
            <p:ph type="dt" sz="half" idx="10"/>
          </p:nvPr>
        </p:nvSpPr>
        <p:spPr/>
        <p:txBody>
          <a:bodyPr/>
          <a:lstStyle/>
          <a:p>
            <a:fld id="{139565E2-0F65-4497-8C79-996E4F8728A2}" type="datetimeFigureOut">
              <a:rPr lang="en-US" smtClean="0"/>
              <a:t>07-Jan-21</a:t>
            </a:fld>
            <a:endParaRPr lang="en-US"/>
          </a:p>
        </p:txBody>
      </p:sp>
      <p:sp>
        <p:nvSpPr>
          <p:cNvPr id="3" name="Footer Placeholder 2">
            <a:extLst>
              <a:ext uri="{FF2B5EF4-FFF2-40B4-BE49-F238E27FC236}">
                <a16:creationId xmlns:a16="http://schemas.microsoft.com/office/drawing/2014/main" id="{D5CC2027-CA13-4E7A-B421-2E2ED21CB4D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0E82E96-D680-4006-A8F1-8DAD075E6B5A}"/>
              </a:ext>
            </a:extLst>
          </p:cNvPr>
          <p:cNvSpPr>
            <a:spLocks noGrp="1"/>
          </p:cNvSpPr>
          <p:nvPr>
            <p:ph type="sldNum" sz="quarter" idx="12"/>
          </p:nvPr>
        </p:nvSpPr>
        <p:spPr/>
        <p:txBody>
          <a:bodyPr/>
          <a:lstStyle/>
          <a:p>
            <a:fld id="{16DB6D44-1645-43D2-AA35-333A3FB28962}" type="slidenum">
              <a:rPr lang="en-US" smtClean="0"/>
              <a:t>‹#›</a:t>
            </a:fld>
            <a:endParaRPr lang="en-US"/>
          </a:p>
        </p:txBody>
      </p:sp>
    </p:spTree>
    <p:extLst>
      <p:ext uri="{BB962C8B-B14F-4D97-AF65-F5344CB8AC3E}">
        <p14:creationId xmlns:p14="http://schemas.microsoft.com/office/powerpoint/2010/main" val="2398060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AF6430-9F0E-485F-B729-98731857B9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19CCA43-980C-449E-B043-2C8DE313E6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E6F60E7-2B08-4243-925A-50EB78CFE4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1188E6-830C-4A29-A04B-718D29F99554}"/>
              </a:ext>
            </a:extLst>
          </p:cNvPr>
          <p:cNvSpPr>
            <a:spLocks noGrp="1"/>
          </p:cNvSpPr>
          <p:nvPr>
            <p:ph type="dt" sz="half" idx="10"/>
          </p:nvPr>
        </p:nvSpPr>
        <p:spPr/>
        <p:txBody>
          <a:bodyPr/>
          <a:lstStyle/>
          <a:p>
            <a:fld id="{139565E2-0F65-4497-8C79-996E4F8728A2}" type="datetimeFigureOut">
              <a:rPr lang="en-US" smtClean="0"/>
              <a:t>07-Jan-21</a:t>
            </a:fld>
            <a:endParaRPr lang="en-US"/>
          </a:p>
        </p:txBody>
      </p:sp>
      <p:sp>
        <p:nvSpPr>
          <p:cNvPr id="6" name="Footer Placeholder 5">
            <a:extLst>
              <a:ext uri="{FF2B5EF4-FFF2-40B4-BE49-F238E27FC236}">
                <a16:creationId xmlns:a16="http://schemas.microsoft.com/office/drawing/2014/main" id="{07DD2972-F542-4DAB-A9BB-E11B97C3B9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B3F3EE0-CB2F-4275-8DEE-0A504F3145C7}"/>
              </a:ext>
            </a:extLst>
          </p:cNvPr>
          <p:cNvSpPr>
            <a:spLocks noGrp="1"/>
          </p:cNvSpPr>
          <p:nvPr>
            <p:ph type="sldNum" sz="quarter" idx="12"/>
          </p:nvPr>
        </p:nvSpPr>
        <p:spPr/>
        <p:txBody>
          <a:bodyPr/>
          <a:lstStyle/>
          <a:p>
            <a:fld id="{16DB6D44-1645-43D2-AA35-333A3FB28962}" type="slidenum">
              <a:rPr lang="en-US" smtClean="0"/>
              <a:t>‹#›</a:t>
            </a:fld>
            <a:endParaRPr lang="en-US"/>
          </a:p>
        </p:txBody>
      </p:sp>
    </p:spTree>
    <p:extLst>
      <p:ext uri="{BB962C8B-B14F-4D97-AF65-F5344CB8AC3E}">
        <p14:creationId xmlns:p14="http://schemas.microsoft.com/office/powerpoint/2010/main" val="2604191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D3EA9-838F-47CF-BFDF-45DF854FFA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1E733D3-3B13-464C-9DD6-1E235A580D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3CD0ADE-082F-40F8-908E-5BB6A503ED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9D34E3-864B-4904-B52D-A74D2AF3DD83}"/>
              </a:ext>
            </a:extLst>
          </p:cNvPr>
          <p:cNvSpPr>
            <a:spLocks noGrp="1"/>
          </p:cNvSpPr>
          <p:nvPr>
            <p:ph type="dt" sz="half" idx="10"/>
          </p:nvPr>
        </p:nvSpPr>
        <p:spPr/>
        <p:txBody>
          <a:bodyPr/>
          <a:lstStyle/>
          <a:p>
            <a:fld id="{139565E2-0F65-4497-8C79-996E4F8728A2}" type="datetimeFigureOut">
              <a:rPr lang="en-US" smtClean="0"/>
              <a:t>07-Jan-21</a:t>
            </a:fld>
            <a:endParaRPr lang="en-US"/>
          </a:p>
        </p:txBody>
      </p:sp>
      <p:sp>
        <p:nvSpPr>
          <p:cNvPr id="6" name="Footer Placeholder 5">
            <a:extLst>
              <a:ext uri="{FF2B5EF4-FFF2-40B4-BE49-F238E27FC236}">
                <a16:creationId xmlns:a16="http://schemas.microsoft.com/office/drawing/2014/main" id="{CCF393CA-100F-42E7-9F0B-40F7574970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DDE015-E106-4AF8-9180-E3F0056D24BB}"/>
              </a:ext>
            </a:extLst>
          </p:cNvPr>
          <p:cNvSpPr>
            <a:spLocks noGrp="1"/>
          </p:cNvSpPr>
          <p:nvPr>
            <p:ph type="sldNum" sz="quarter" idx="12"/>
          </p:nvPr>
        </p:nvSpPr>
        <p:spPr/>
        <p:txBody>
          <a:bodyPr/>
          <a:lstStyle/>
          <a:p>
            <a:fld id="{16DB6D44-1645-43D2-AA35-333A3FB28962}" type="slidenum">
              <a:rPr lang="en-US" smtClean="0"/>
              <a:t>‹#›</a:t>
            </a:fld>
            <a:endParaRPr lang="en-US"/>
          </a:p>
        </p:txBody>
      </p:sp>
    </p:spTree>
    <p:extLst>
      <p:ext uri="{BB962C8B-B14F-4D97-AF65-F5344CB8AC3E}">
        <p14:creationId xmlns:p14="http://schemas.microsoft.com/office/powerpoint/2010/main" val="3713012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DD6939-E6DA-4510-ACD3-E700D62D55C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709570-95AD-40BA-B01C-9897EC85DA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87C9C0-1029-4BC2-839B-A195401F8E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9565E2-0F65-4497-8C79-996E4F8728A2}" type="datetimeFigureOut">
              <a:rPr lang="en-US" smtClean="0"/>
              <a:t>07-Jan-21</a:t>
            </a:fld>
            <a:endParaRPr lang="en-US"/>
          </a:p>
        </p:txBody>
      </p:sp>
      <p:sp>
        <p:nvSpPr>
          <p:cNvPr id="5" name="Footer Placeholder 4">
            <a:extLst>
              <a:ext uri="{FF2B5EF4-FFF2-40B4-BE49-F238E27FC236}">
                <a16:creationId xmlns:a16="http://schemas.microsoft.com/office/drawing/2014/main" id="{9365ABD9-943A-4CE3-B1D7-9915AB68B9D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FCA2C92-6F3F-4114-9B32-961D2CF0AAF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DB6D44-1645-43D2-AA35-333A3FB28962}" type="slidenum">
              <a:rPr lang="en-US" smtClean="0"/>
              <a:t>‹#›</a:t>
            </a:fld>
            <a:endParaRPr lang="en-US"/>
          </a:p>
        </p:txBody>
      </p:sp>
    </p:spTree>
    <p:extLst>
      <p:ext uri="{BB962C8B-B14F-4D97-AF65-F5344CB8AC3E}">
        <p14:creationId xmlns:p14="http://schemas.microsoft.com/office/powerpoint/2010/main" val="15928592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DAC679A-652D-4F2F-878B-480DF7228934}"/>
              </a:ext>
            </a:extLst>
          </p:cNvPr>
          <p:cNvPicPr>
            <a:picLocks noChangeAspect="1"/>
          </p:cNvPicPr>
          <p:nvPr/>
        </p:nvPicPr>
        <p:blipFill rotWithShape="1">
          <a:blip r:embed="rId2">
            <a:alphaModFix amt="40000"/>
          </a:blip>
          <a:srcRect b="15730"/>
          <a:stretch/>
        </p:blipFill>
        <p:spPr>
          <a:xfrm>
            <a:off x="20" y="10"/>
            <a:ext cx="12191980" cy="6857990"/>
          </a:xfrm>
          <a:prstGeom prst="rect">
            <a:avLst/>
          </a:prstGeom>
        </p:spPr>
      </p:pic>
      <p:sp>
        <p:nvSpPr>
          <p:cNvPr id="4" name="Title 3">
            <a:extLst>
              <a:ext uri="{FF2B5EF4-FFF2-40B4-BE49-F238E27FC236}">
                <a16:creationId xmlns:a16="http://schemas.microsoft.com/office/drawing/2014/main" id="{8269434A-55E5-47FB-9CA9-701B33EA990A}"/>
              </a:ext>
            </a:extLst>
          </p:cNvPr>
          <p:cNvSpPr>
            <a:spLocks noGrp="1"/>
          </p:cNvSpPr>
          <p:nvPr>
            <p:ph type="ctrTitle"/>
          </p:nvPr>
        </p:nvSpPr>
        <p:spPr>
          <a:xfrm>
            <a:off x="965200" y="965200"/>
            <a:ext cx="10261600" cy="3564869"/>
          </a:xfrm>
        </p:spPr>
        <p:txBody>
          <a:bodyPr>
            <a:normAutofit/>
          </a:bodyPr>
          <a:lstStyle/>
          <a:p>
            <a:pPr algn="l"/>
            <a:r>
              <a:rPr lang="en-US" sz="8100">
                <a:ln w="22225">
                  <a:solidFill>
                    <a:schemeClr val="tx1"/>
                  </a:solidFill>
                  <a:miter lim="800000"/>
                </a:ln>
                <a:noFill/>
              </a:rPr>
              <a:t>JOB ORDER COSTING</a:t>
            </a:r>
            <a:br>
              <a:rPr lang="en-US" sz="8100">
                <a:ln w="22225">
                  <a:solidFill>
                    <a:schemeClr val="tx1"/>
                  </a:solidFill>
                  <a:miter lim="800000"/>
                </a:ln>
                <a:noFill/>
              </a:rPr>
            </a:br>
            <a:br>
              <a:rPr lang="en-US" sz="8100">
                <a:ln w="22225">
                  <a:solidFill>
                    <a:schemeClr val="tx1"/>
                  </a:solidFill>
                  <a:miter lim="800000"/>
                </a:ln>
                <a:noFill/>
              </a:rPr>
            </a:br>
            <a:endParaRPr lang="en-US" sz="8100">
              <a:ln w="22225">
                <a:solidFill>
                  <a:schemeClr val="tx1"/>
                </a:solidFill>
                <a:miter lim="800000"/>
              </a:ln>
              <a:noFill/>
            </a:endParaRPr>
          </a:p>
        </p:txBody>
      </p:sp>
      <p:sp>
        <p:nvSpPr>
          <p:cNvPr id="5" name="Subtitle 4">
            <a:extLst>
              <a:ext uri="{FF2B5EF4-FFF2-40B4-BE49-F238E27FC236}">
                <a16:creationId xmlns:a16="http://schemas.microsoft.com/office/drawing/2014/main" id="{41D649E0-E6CD-4674-AC21-480AC5A62FFA}"/>
              </a:ext>
            </a:extLst>
          </p:cNvPr>
          <p:cNvSpPr>
            <a:spLocks noGrp="1"/>
          </p:cNvSpPr>
          <p:nvPr>
            <p:ph type="subTitle" idx="1"/>
          </p:nvPr>
        </p:nvSpPr>
        <p:spPr>
          <a:xfrm>
            <a:off x="965200" y="4572002"/>
            <a:ext cx="10261600" cy="1202995"/>
          </a:xfrm>
        </p:spPr>
        <p:txBody>
          <a:bodyPr>
            <a:normAutofit/>
          </a:bodyPr>
          <a:lstStyle/>
          <a:p>
            <a:pPr algn="l"/>
            <a:endParaRPr lang="en-US" sz="3200"/>
          </a:p>
        </p:txBody>
      </p:sp>
    </p:spTree>
    <p:extLst>
      <p:ext uri="{BB962C8B-B14F-4D97-AF65-F5344CB8AC3E}">
        <p14:creationId xmlns:p14="http://schemas.microsoft.com/office/powerpoint/2010/main" val="980507454"/>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2" name="Rectangle 3">
            <a:extLst>
              <a:ext uri="{FF2B5EF4-FFF2-40B4-BE49-F238E27FC236}">
                <a16:creationId xmlns:a16="http://schemas.microsoft.com/office/drawing/2014/main" id="{A89B4432-D3BC-4D57-9B2E-34F5F808058D}"/>
              </a:ext>
            </a:extLst>
          </p:cNvPr>
          <p:cNvSpPr>
            <a:spLocks noGrp="1" noChangeArrowheads="1"/>
          </p:cNvSpPr>
          <p:nvPr>
            <p:ph idx="1"/>
          </p:nvPr>
        </p:nvSpPr>
        <p:spPr>
          <a:xfrm>
            <a:off x="5126418" y="552091"/>
            <a:ext cx="6224335" cy="5431536"/>
          </a:xfrm>
        </p:spPr>
        <p:txBody>
          <a:bodyPr rtlCol="0" anchor="ctr">
            <a:normAutofit/>
          </a:bodyPr>
          <a:lstStyle/>
          <a:p>
            <a:pPr marL="609600" indent="-609600">
              <a:buFontTx/>
              <a:buAutoNum type="arabicPeriod" startAt="4"/>
              <a:defRPr/>
            </a:pPr>
            <a:r>
              <a:rPr lang="en-US" altLang="en-US" sz="2000" dirty="0" err="1"/>
              <a:t>Pemakain</a:t>
            </a:r>
            <a:r>
              <a:rPr lang="en-US" altLang="en-US" sz="2000" dirty="0"/>
              <a:t> </a:t>
            </a:r>
            <a:r>
              <a:rPr lang="en-US" altLang="en-US" sz="2000" dirty="0" err="1"/>
              <a:t>bahan</a:t>
            </a:r>
            <a:r>
              <a:rPr lang="en-US" altLang="en-US" sz="2000" dirty="0"/>
              <a:t> </a:t>
            </a:r>
            <a:r>
              <a:rPr lang="en-US" altLang="en-US" sz="2000" dirty="0" err="1"/>
              <a:t>penolong</a:t>
            </a:r>
            <a:r>
              <a:rPr lang="en-US" altLang="en-US" sz="2000" dirty="0"/>
              <a:t>:</a:t>
            </a:r>
          </a:p>
          <a:p>
            <a:pPr marL="609600" indent="-609600">
              <a:buNone/>
              <a:defRPr/>
            </a:pPr>
            <a:r>
              <a:rPr lang="en-US" altLang="en-US" sz="2000" dirty="0"/>
              <a:t>	BOP </a:t>
            </a:r>
            <a:r>
              <a:rPr lang="en-US" altLang="en-US" sz="2000" dirty="0" err="1"/>
              <a:t>sesungguhnya</a:t>
            </a:r>
            <a:r>
              <a:rPr lang="en-US" altLang="en-US" sz="2000" dirty="0"/>
              <a:t>                 xxx</a:t>
            </a:r>
          </a:p>
          <a:p>
            <a:pPr marL="609600" indent="-609600">
              <a:buNone/>
              <a:defRPr/>
            </a:pPr>
            <a:r>
              <a:rPr lang="en-US" altLang="en-US" sz="2000" dirty="0"/>
              <a:t>		</a:t>
            </a:r>
            <a:r>
              <a:rPr lang="en-US" altLang="en-US" sz="2000" dirty="0" err="1"/>
              <a:t>Persediaan</a:t>
            </a:r>
            <a:r>
              <a:rPr lang="en-US" altLang="en-US" sz="2000" dirty="0"/>
              <a:t> </a:t>
            </a:r>
            <a:r>
              <a:rPr lang="en-US" altLang="en-US" sz="2000" dirty="0" err="1"/>
              <a:t>bahan</a:t>
            </a:r>
            <a:r>
              <a:rPr lang="en-US" altLang="en-US" sz="2000" dirty="0"/>
              <a:t> </a:t>
            </a:r>
            <a:r>
              <a:rPr lang="en-US" altLang="en-US" sz="2000" dirty="0" err="1"/>
              <a:t>penolong</a:t>
            </a:r>
            <a:r>
              <a:rPr lang="en-US" altLang="en-US" sz="2000" dirty="0"/>
              <a:t>	    xxx</a:t>
            </a:r>
          </a:p>
          <a:p>
            <a:pPr marL="609600" indent="-609600">
              <a:buFontTx/>
              <a:buAutoNum type="arabicPeriod" startAt="5"/>
              <a:defRPr/>
            </a:pPr>
            <a:r>
              <a:rPr lang="en-US" altLang="en-US" sz="2000" dirty="0" err="1"/>
              <a:t>Biaya</a:t>
            </a:r>
            <a:r>
              <a:rPr lang="en-US" altLang="en-US" sz="2000" dirty="0"/>
              <a:t> </a:t>
            </a:r>
            <a:r>
              <a:rPr lang="en-US" altLang="en-US" sz="2000" dirty="0" err="1"/>
              <a:t>tenaga</a:t>
            </a:r>
            <a:r>
              <a:rPr lang="en-US" altLang="en-US" sz="2000" dirty="0"/>
              <a:t> </a:t>
            </a:r>
            <a:r>
              <a:rPr lang="en-US" altLang="en-US" sz="2000" dirty="0" err="1"/>
              <a:t>kerja</a:t>
            </a:r>
            <a:r>
              <a:rPr lang="en-US" altLang="en-US" sz="2000" dirty="0"/>
              <a:t> :</a:t>
            </a:r>
          </a:p>
          <a:p>
            <a:pPr marL="609600" indent="-609600">
              <a:buNone/>
              <a:defRPr/>
            </a:pPr>
            <a:r>
              <a:rPr lang="en-US" altLang="en-US" sz="2000" dirty="0"/>
              <a:t>	</a:t>
            </a:r>
            <a:r>
              <a:rPr lang="en-US" altLang="en-US" sz="2000" b="1" dirty="0"/>
              <a:t>a. Yang </a:t>
            </a:r>
            <a:r>
              <a:rPr lang="en-US" altLang="en-US" sz="2000" b="1" dirty="0" err="1"/>
              <a:t>terutang</a:t>
            </a:r>
            <a:r>
              <a:rPr lang="en-US" altLang="en-US" sz="2000" b="1" dirty="0"/>
              <a:t> oleh </a:t>
            </a:r>
            <a:r>
              <a:rPr lang="en-US" altLang="en-US" sz="2000" b="1" dirty="0" err="1"/>
              <a:t>perusahaan</a:t>
            </a:r>
            <a:r>
              <a:rPr lang="en-US" altLang="en-US" sz="2000" b="1" dirty="0"/>
              <a:t>:</a:t>
            </a:r>
          </a:p>
          <a:p>
            <a:pPr marL="609600" indent="-609600">
              <a:buNone/>
              <a:defRPr/>
            </a:pPr>
            <a:r>
              <a:rPr lang="en-US" altLang="en-US" sz="2000" dirty="0"/>
              <a:t>	</a:t>
            </a:r>
            <a:r>
              <a:rPr lang="en-US" altLang="en-US" sz="2000" dirty="0" err="1"/>
              <a:t>Gaji</a:t>
            </a:r>
            <a:r>
              <a:rPr lang="en-US" altLang="en-US" sz="2000" dirty="0"/>
              <a:t> dan </a:t>
            </a:r>
            <a:r>
              <a:rPr lang="en-US" altLang="en-US" sz="2000" dirty="0" err="1"/>
              <a:t>upah</a:t>
            </a:r>
            <a:r>
              <a:rPr lang="en-US" altLang="en-US" sz="2000" dirty="0"/>
              <a:t>               xxx</a:t>
            </a:r>
          </a:p>
          <a:p>
            <a:pPr marL="609600" indent="-609600">
              <a:buNone/>
              <a:defRPr/>
            </a:pPr>
            <a:r>
              <a:rPr lang="en-US" altLang="en-US" sz="2000" dirty="0"/>
              <a:t>		Utang </a:t>
            </a:r>
            <a:r>
              <a:rPr lang="en-US" altLang="en-US" sz="2000" dirty="0" err="1"/>
              <a:t>gaji</a:t>
            </a:r>
            <a:r>
              <a:rPr lang="en-US" altLang="en-US" sz="2000" dirty="0"/>
              <a:t> dan </a:t>
            </a:r>
            <a:r>
              <a:rPr lang="en-US" altLang="en-US" sz="2000" dirty="0" err="1"/>
              <a:t>upah</a:t>
            </a:r>
            <a:r>
              <a:rPr lang="en-US" altLang="en-US" sz="2000" dirty="0"/>
              <a:t>          xxx</a:t>
            </a:r>
          </a:p>
          <a:p>
            <a:pPr marL="609600" indent="-609600">
              <a:buNone/>
              <a:defRPr/>
            </a:pPr>
            <a:r>
              <a:rPr lang="en-US" altLang="en-US" sz="2000" dirty="0"/>
              <a:t>	</a:t>
            </a:r>
            <a:r>
              <a:rPr lang="en-US" altLang="en-US" sz="2000" b="1" dirty="0"/>
              <a:t>b. </a:t>
            </a:r>
            <a:r>
              <a:rPr lang="en-US" altLang="en-US" sz="2000" b="1" dirty="0" err="1"/>
              <a:t>Distribusi</a:t>
            </a:r>
            <a:endParaRPr lang="en-US" altLang="en-US" sz="2000" b="1" dirty="0"/>
          </a:p>
          <a:p>
            <a:pPr marL="609600" indent="-609600">
              <a:buNone/>
              <a:defRPr/>
            </a:pPr>
            <a:r>
              <a:rPr lang="en-US" altLang="en-US" sz="2000" dirty="0"/>
              <a:t>	BDP – BTKL                  xxx</a:t>
            </a:r>
          </a:p>
          <a:p>
            <a:pPr marL="609600" indent="-609600">
              <a:buNone/>
              <a:defRPr/>
            </a:pPr>
            <a:r>
              <a:rPr lang="en-US" altLang="en-US" sz="2000" dirty="0"/>
              <a:t>	BOP </a:t>
            </a:r>
            <a:r>
              <a:rPr lang="en-US" altLang="en-US" sz="2000" dirty="0" err="1"/>
              <a:t>sesungguhnya</a:t>
            </a:r>
            <a:r>
              <a:rPr lang="en-US" altLang="en-US" sz="2000" dirty="0"/>
              <a:t>    xxx</a:t>
            </a:r>
          </a:p>
          <a:p>
            <a:pPr marL="609600" indent="-609600">
              <a:buNone/>
              <a:defRPr/>
            </a:pPr>
            <a:r>
              <a:rPr lang="en-US" altLang="en-US" sz="2000" dirty="0"/>
              <a:t>	</a:t>
            </a:r>
            <a:r>
              <a:rPr lang="en-US" altLang="en-US" sz="2000" dirty="0" err="1"/>
              <a:t>Biaya</a:t>
            </a:r>
            <a:r>
              <a:rPr lang="en-US" altLang="en-US" sz="2000" dirty="0"/>
              <a:t> </a:t>
            </a:r>
            <a:r>
              <a:rPr lang="en-US" altLang="en-US" sz="2000" dirty="0" err="1"/>
              <a:t>adm.</a:t>
            </a:r>
            <a:r>
              <a:rPr lang="en-US" altLang="en-US" sz="2000" dirty="0"/>
              <a:t> &amp; </a:t>
            </a:r>
            <a:r>
              <a:rPr lang="en-US" altLang="en-US" sz="2000" dirty="0" err="1"/>
              <a:t>umum</a:t>
            </a:r>
            <a:r>
              <a:rPr lang="en-US" altLang="en-US" sz="2000" dirty="0"/>
              <a:t>  xxx</a:t>
            </a:r>
          </a:p>
          <a:p>
            <a:pPr marL="609600" indent="-609600">
              <a:buNone/>
              <a:defRPr/>
            </a:pPr>
            <a:r>
              <a:rPr lang="en-US" altLang="en-US" sz="2000" dirty="0"/>
              <a:t>	</a:t>
            </a:r>
            <a:r>
              <a:rPr lang="en-US" altLang="en-US" sz="2000" dirty="0" err="1"/>
              <a:t>Biaya</a:t>
            </a:r>
            <a:r>
              <a:rPr lang="en-US" altLang="en-US" sz="2000" dirty="0"/>
              <a:t> </a:t>
            </a:r>
            <a:r>
              <a:rPr lang="en-US" altLang="en-US" sz="2000" dirty="0" err="1"/>
              <a:t>pemasaran</a:t>
            </a:r>
            <a:r>
              <a:rPr lang="en-US" altLang="en-US" sz="2000" dirty="0"/>
              <a:t>        xxx</a:t>
            </a:r>
          </a:p>
          <a:p>
            <a:pPr marL="609600" indent="-609600">
              <a:buNone/>
              <a:defRPr/>
            </a:pPr>
            <a:r>
              <a:rPr lang="en-US" altLang="en-US" sz="2000" dirty="0"/>
              <a:t>		</a:t>
            </a:r>
            <a:r>
              <a:rPr lang="en-US" altLang="en-US" sz="2000" dirty="0" err="1"/>
              <a:t>Gaji</a:t>
            </a:r>
            <a:r>
              <a:rPr lang="en-US" altLang="en-US" sz="2000" dirty="0"/>
              <a:t> dan </a:t>
            </a:r>
            <a:r>
              <a:rPr lang="en-US" altLang="en-US" sz="2000" dirty="0" err="1"/>
              <a:t>upah</a:t>
            </a:r>
            <a:r>
              <a:rPr lang="en-US" altLang="en-US" sz="2000" dirty="0"/>
              <a:t>                     xxx</a:t>
            </a:r>
          </a:p>
          <a:p>
            <a:pPr marL="609600" indent="-609600">
              <a:buNone/>
              <a:defRPr/>
            </a:pPr>
            <a:endParaRPr lang="en-US" alt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66" name="Rectangle 2">
            <a:extLst>
              <a:ext uri="{FF2B5EF4-FFF2-40B4-BE49-F238E27FC236}">
                <a16:creationId xmlns:a16="http://schemas.microsoft.com/office/drawing/2014/main" id="{F2E86A97-EE30-4FA5-B02F-E8B2ADDFB909}"/>
              </a:ext>
            </a:extLst>
          </p:cNvPr>
          <p:cNvSpPr>
            <a:spLocks noGrp="1" noChangeArrowheads="1"/>
          </p:cNvSpPr>
          <p:nvPr>
            <p:ph idx="1"/>
          </p:nvPr>
        </p:nvSpPr>
        <p:spPr>
          <a:xfrm>
            <a:off x="5072810" y="647113"/>
            <a:ext cx="6277943" cy="5336513"/>
          </a:xfrm>
        </p:spPr>
        <p:txBody>
          <a:bodyPr rtlCol="0" anchor="ctr">
            <a:normAutofit lnSpcReduction="10000"/>
          </a:bodyPr>
          <a:lstStyle/>
          <a:p>
            <a:pPr marL="609600" indent="-609600">
              <a:buNone/>
              <a:defRPr/>
            </a:pPr>
            <a:r>
              <a:rPr lang="en-US" altLang="en-US" sz="1700" b="1" dirty="0"/>
              <a:t>        </a:t>
            </a:r>
            <a:r>
              <a:rPr lang="en-US" altLang="en-US" sz="1700" b="1" dirty="0" err="1"/>
              <a:t>c.Pembayaran</a:t>
            </a:r>
            <a:r>
              <a:rPr lang="en-US" altLang="en-US" sz="1700" b="1" dirty="0"/>
              <a:t> </a:t>
            </a:r>
          </a:p>
          <a:p>
            <a:pPr marL="609600" indent="-609600">
              <a:buNone/>
              <a:defRPr/>
            </a:pPr>
            <a:r>
              <a:rPr lang="en-US" altLang="en-US" sz="1700" dirty="0"/>
              <a:t>	Utang </a:t>
            </a:r>
            <a:r>
              <a:rPr lang="en-US" altLang="en-US" sz="1700" dirty="0" err="1"/>
              <a:t>gaji</a:t>
            </a:r>
            <a:r>
              <a:rPr lang="en-US" altLang="en-US" sz="1700" dirty="0"/>
              <a:t> dan </a:t>
            </a:r>
            <a:r>
              <a:rPr lang="en-US" altLang="en-US" sz="1700" dirty="0" err="1"/>
              <a:t>upah</a:t>
            </a:r>
            <a:r>
              <a:rPr lang="en-US" altLang="en-US" sz="1700" dirty="0"/>
              <a:t>      xxx</a:t>
            </a:r>
          </a:p>
          <a:p>
            <a:pPr marL="609600" indent="-609600">
              <a:buNone/>
              <a:defRPr/>
            </a:pPr>
            <a:r>
              <a:rPr lang="en-US" altLang="en-US" sz="1700" dirty="0"/>
              <a:t>		Kas                                     xxx</a:t>
            </a:r>
          </a:p>
          <a:p>
            <a:pPr marL="609600" indent="-609600">
              <a:buNone/>
              <a:defRPr/>
            </a:pPr>
            <a:r>
              <a:rPr lang="en-US" altLang="en-US" sz="1700" dirty="0"/>
              <a:t>6. BOP yang </a:t>
            </a:r>
            <a:r>
              <a:rPr lang="en-US" altLang="en-US" sz="1700" dirty="0" err="1"/>
              <a:t>dibebankan</a:t>
            </a:r>
            <a:r>
              <a:rPr lang="en-US" altLang="en-US" sz="1700" dirty="0"/>
              <a:t> :</a:t>
            </a:r>
          </a:p>
          <a:p>
            <a:pPr marL="609600" indent="-609600">
              <a:buNone/>
              <a:defRPr/>
            </a:pPr>
            <a:r>
              <a:rPr lang="en-US" altLang="en-US" sz="1700" dirty="0"/>
              <a:t>	BDP – BOP                   xxx</a:t>
            </a:r>
          </a:p>
          <a:p>
            <a:pPr marL="609600" indent="-609600">
              <a:buNone/>
              <a:defRPr/>
            </a:pPr>
            <a:r>
              <a:rPr lang="en-US" altLang="en-US" sz="1700" dirty="0"/>
              <a:t>		BOP </a:t>
            </a:r>
            <a:r>
              <a:rPr lang="en-US" altLang="en-US" sz="1700" dirty="0" err="1"/>
              <a:t>yg</a:t>
            </a:r>
            <a:r>
              <a:rPr lang="en-US" altLang="en-US" sz="1700" dirty="0"/>
              <a:t> </a:t>
            </a:r>
            <a:r>
              <a:rPr lang="en-US" altLang="en-US" sz="1700" dirty="0" err="1"/>
              <a:t>dibebankan</a:t>
            </a:r>
            <a:r>
              <a:rPr lang="en-US" altLang="en-US" sz="1700" dirty="0"/>
              <a:t>           xxx</a:t>
            </a:r>
          </a:p>
          <a:p>
            <a:pPr marL="609600" indent="-609600">
              <a:buNone/>
              <a:defRPr/>
            </a:pPr>
            <a:r>
              <a:rPr lang="en-US" altLang="en-US" sz="1700" dirty="0"/>
              <a:t>7. BOP yang </a:t>
            </a:r>
            <a:r>
              <a:rPr lang="en-US" altLang="en-US" sz="1700" dirty="0" err="1"/>
              <a:t>sesungguhnya</a:t>
            </a:r>
            <a:r>
              <a:rPr lang="en-US" altLang="en-US" sz="1700" dirty="0"/>
              <a:t> :</a:t>
            </a:r>
          </a:p>
          <a:p>
            <a:pPr marL="609600" indent="-609600">
              <a:buNone/>
              <a:defRPr/>
            </a:pPr>
            <a:r>
              <a:rPr lang="en-US" altLang="en-US" sz="1700" dirty="0"/>
              <a:t>	BOP </a:t>
            </a:r>
            <a:r>
              <a:rPr lang="en-US" altLang="en-US" sz="1700" dirty="0" err="1"/>
              <a:t>yg</a:t>
            </a:r>
            <a:r>
              <a:rPr lang="en-US" altLang="en-US" sz="1700" dirty="0"/>
              <a:t> </a:t>
            </a:r>
            <a:r>
              <a:rPr lang="en-US" altLang="en-US" sz="1700" dirty="0" err="1"/>
              <a:t>sesungguhnya</a:t>
            </a:r>
            <a:r>
              <a:rPr lang="en-US" altLang="en-US" sz="1700" dirty="0"/>
              <a:t>                    xxx</a:t>
            </a:r>
          </a:p>
          <a:p>
            <a:pPr marL="609600" indent="-609600">
              <a:buNone/>
              <a:defRPr/>
            </a:pPr>
            <a:r>
              <a:rPr lang="en-US" altLang="en-US" sz="1700" dirty="0"/>
              <a:t>		</a:t>
            </a:r>
            <a:r>
              <a:rPr lang="en-US" altLang="en-US" sz="1700" dirty="0" err="1"/>
              <a:t>Macam-macam</a:t>
            </a:r>
            <a:r>
              <a:rPr lang="en-US" altLang="en-US" sz="1700" dirty="0"/>
              <a:t> </a:t>
            </a:r>
            <a:r>
              <a:rPr lang="en-US" altLang="en-US" sz="1700" dirty="0" err="1"/>
              <a:t>rek</a:t>
            </a:r>
            <a:r>
              <a:rPr lang="en-US" altLang="en-US" sz="1700" dirty="0"/>
              <a:t>. </a:t>
            </a:r>
            <a:r>
              <a:rPr lang="en-US" altLang="en-US" sz="1700" dirty="0" err="1"/>
              <a:t>Yg</a:t>
            </a:r>
            <a:r>
              <a:rPr lang="en-US" altLang="en-US" sz="1700" dirty="0"/>
              <a:t> </a:t>
            </a:r>
            <a:r>
              <a:rPr lang="en-US" altLang="en-US" sz="1700" dirty="0" err="1"/>
              <a:t>dikredit</a:t>
            </a:r>
            <a:r>
              <a:rPr lang="en-US" altLang="en-US" sz="1700" dirty="0"/>
              <a:t>          xxx</a:t>
            </a:r>
          </a:p>
          <a:p>
            <a:pPr marL="609600" indent="-609600">
              <a:buNone/>
              <a:defRPr/>
            </a:pPr>
            <a:r>
              <a:rPr lang="en-US" altLang="en-US" sz="1700" dirty="0"/>
              <a:t>8. </a:t>
            </a:r>
            <a:r>
              <a:rPr lang="en-US" altLang="en-US" sz="1700" dirty="0" err="1"/>
              <a:t>Penutup</a:t>
            </a:r>
            <a:r>
              <a:rPr lang="en-US" altLang="en-US" sz="1700" dirty="0"/>
              <a:t> BOP </a:t>
            </a:r>
            <a:r>
              <a:rPr lang="en-US" altLang="en-US" sz="1700" dirty="0" err="1"/>
              <a:t>yg</a:t>
            </a:r>
            <a:r>
              <a:rPr lang="en-US" altLang="en-US" sz="1700" dirty="0"/>
              <a:t> </a:t>
            </a:r>
            <a:r>
              <a:rPr lang="en-US" altLang="en-US" sz="1700" dirty="0" err="1"/>
              <a:t>dibebankan</a:t>
            </a:r>
            <a:r>
              <a:rPr lang="en-US" altLang="en-US" sz="1700" dirty="0"/>
              <a:t> :</a:t>
            </a:r>
          </a:p>
          <a:p>
            <a:pPr marL="609600" indent="-609600">
              <a:buNone/>
              <a:defRPr/>
            </a:pPr>
            <a:r>
              <a:rPr lang="en-US" altLang="en-US" sz="1700" dirty="0"/>
              <a:t>	BOP </a:t>
            </a:r>
            <a:r>
              <a:rPr lang="en-US" altLang="en-US" sz="1700" dirty="0" err="1"/>
              <a:t>yg</a:t>
            </a:r>
            <a:r>
              <a:rPr lang="en-US" altLang="en-US" sz="1700" dirty="0"/>
              <a:t> </a:t>
            </a:r>
            <a:r>
              <a:rPr lang="en-US" altLang="en-US" sz="1700" dirty="0" err="1"/>
              <a:t>dibebankan</a:t>
            </a:r>
            <a:r>
              <a:rPr lang="en-US" altLang="en-US" sz="1700" dirty="0"/>
              <a:t>               xxx</a:t>
            </a:r>
          </a:p>
          <a:p>
            <a:pPr marL="609600" indent="-609600">
              <a:buNone/>
              <a:defRPr/>
            </a:pPr>
            <a:r>
              <a:rPr lang="en-US" altLang="en-US" sz="1700" dirty="0"/>
              <a:t>		BOP </a:t>
            </a:r>
            <a:r>
              <a:rPr lang="en-US" altLang="en-US" sz="1700" dirty="0" err="1"/>
              <a:t>yg</a:t>
            </a:r>
            <a:r>
              <a:rPr lang="en-US" altLang="en-US" sz="1700" dirty="0"/>
              <a:t> </a:t>
            </a:r>
            <a:r>
              <a:rPr lang="en-US" altLang="en-US" sz="1700" dirty="0" err="1"/>
              <a:t>sesungguhnya</a:t>
            </a:r>
            <a:r>
              <a:rPr lang="en-US" altLang="en-US" sz="1700" dirty="0"/>
              <a:t>                xxx</a:t>
            </a:r>
          </a:p>
          <a:p>
            <a:pPr marL="609600" indent="-609600">
              <a:buNone/>
              <a:defRPr/>
            </a:pPr>
            <a:r>
              <a:rPr lang="en-US" altLang="en-US" sz="1700" dirty="0"/>
              <a:t>9. </a:t>
            </a:r>
            <a:r>
              <a:rPr lang="en-US" altLang="en-US" sz="1700" dirty="0" err="1"/>
              <a:t>Selisih</a:t>
            </a:r>
            <a:r>
              <a:rPr lang="en-US" altLang="en-US" sz="1700" dirty="0"/>
              <a:t> BOP :</a:t>
            </a:r>
          </a:p>
          <a:p>
            <a:pPr marL="609600" indent="-609600">
              <a:buNone/>
              <a:defRPr/>
            </a:pPr>
            <a:r>
              <a:rPr lang="en-US" altLang="en-US" sz="1700" dirty="0"/>
              <a:t>	</a:t>
            </a:r>
            <a:r>
              <a:rPr lang="en-US" altLang="en-US" sz="1700" dirty="0" err="1"/>
              <a:t>Selisih</a:t>
            </a:r>
            <a:r>
              <a:rPr lang="en-US" altLang="en-US" sz="1700" dirty="0"/>
              <a:t> (</a:t>
            </a:r>
            <a:r>
              <a:rPr lang="en-US" altLang="en-US" sz="1700" dirty="0" err="1"/>
              <a:t>kurang</a:t>
            </a:r>
            <a:r>
              <a:rPr lang="en-US" altLang="en-US" sz="1700" dirty="0"/>
              <a:t>) BOP      xxx</a:t>
            </a:r>
          </a:p>
          <a:p>
            <a:pPr marL="609600" indent="-609600">
              <a:buNone/>
              <a:defRPr/>
            </a:pPr>
            <a:r>
              <a:rPr lang="en-US" altLang="en-US" sz="1700" dirty="0"/>
              <a:t>		BOP </a:t>
            </a:r>
            <a:r>
              <a:rPr lang="en-US" altLang="en-US" sz="1700" dirty="0" err="1"/>
              <a:t>yg</a:t>
            </a:r>
            <a:r>
              <a:rPr lang="en-US" altLang="en-US" sz="1700" dirty="0"/>
              <a:t> </a:t>
            </a:r>
            <a:r>
              <a:rPr lang="en-US" altLang="en-US" sz="1700" dirty="0" err="1"/>
              <a:t>sesungguhnya</a:t>
            </a:r>
            <a:r>
              <a:rPr lang="en-US" altLang="en-US" sz="1700" dirty="0"/>
              <a:t>         xxx</a:t>
            </a:r>
          </a:p>
          <a:p>
            <a:pPr marL="609600" indent="-609600">
              <a:buNone/>
              <a:defRPr/>
            </a:pPr>
            <a:endParaRPr lang="en-US" altLang="en-US" sz="17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90" name="Rectangle 2">
            <a:extLst>
              <a:ext uri="{FF2B5EF4-FFF2-40B4-BE49-F238E27FC236}">
                <a16:creationId xmlns:a16="http://schemas.microsoft.com/office/drawing/2014/main" id="{905BDCD7-4ED0-488A-9824-0C9413A6405D}"/>
              </a:ext>
            </a:extLst>
          </p:cNvPr>
          <p:cNvSpPr>
            <a:spLocks noGrp="1" noChangeArrowheads="1"/>
          </p:cNvSpPr>
          <p:nvPr>
            <p:ph idx="1"/>
          </p:nvPr>
        </p:nvSpPr>
        <p:spPr>
          <a:xfrm>
            <a:off x="5126418" y="552091"/>
            <a:ext cx="6224335" cy="5431536"/>
          </a:xfrm>
        </p:spPr>
        <p:txBody>
          <a:bodyPr rtlCol="0" anchor="ctr">
            <a:normAutofit/>
          </a:bodyPr>
          <a:lstStyle/>
          <a:p>
            <a:pPr marL="609600" indent="-609600">
              <a:buNone/>
              <a:defRPr/>
            </a:pPr>
            <a:r>
              <a:rPr lang="en-US" altLang="en-US" sz="1500"/>
              <a:t>10. Pencatatan harga pokok produk jadi :</a:t>
            </a:r>
          </a:p>
          <a:p>
            <a:pPr marL="609600" indent="-609600">
              <a:buNone/>
              <a:defRPr/>
            </a:pPr>
            <a:r>
              <a:rPr lang="en-US" altLang="en-US" sz="1500"/>
              <a:t>	Persediaan produk jadi                         xxx</a:t>
            </a:r>
          </a:p>
          <a:p>
            <a:pPr marL="609600" indent="-609600">
              <a:buNone/>
              <a:defRPr/>
            </a:pPr>
            <a:r>
              <a:rPr lang="en-US" altLang="en-US" sz="1500"/>
              <a:t>		BDP - Biaya bahan baku                         xxx</a:t>
            </a:r>
          </a:p>
          <a:p>
            <a:pPr marL="609600" indent="-609600">
              <a:buNone/>
              <a:defRPr/>
            </a:pPr>
            <a:r>
              <a:rPr lang="en-US" altLang="en-US" sz="1500"/>
              <a:t>		BDP – Biaya tenaga kerja langsung        xxx</a:t>
            </a:r>
          </a:p>
          <a:p>
            <a:pPr marL="609600" indent="-609600">
              <a:buNone/>
              <a:defRPr/>
            </a:pPr>
            <a:r>
              <a:rPr lang="en-US" altLang="en-US" sz="1500"/>
              <a:t>		BDP – Biaya overhead pabrik                 xxx</a:t>
            </a:r>
          </a:p>
          <a:p>
            <a:pPr marL="609600" indent="-609600">
              <a:buNone/>
              <a:defRPr/>
            </a:pPr>
            <a:r>
              <a:rPr lang="en-US" altLang="en-US" sz="1500"/>
              <a:t>11. Pencatatan harga pokok produk dalam proses :</a:t>
            </a:r>
          </a:p>
          <a:p>
            <a:pPr marL="609600" indent="-609600">
              <a:buNone/>
              <a:defRPr/>
            </a:pPr>
            <a:r>
              <a:rPr lang="en-US" altLang="en-US" sz="1500"/>
              <a:t>	 Persediaan produk dalam proses           xxx</a:t>
            </a:r>
          </a:p>
          <a:p>
            <a:pPr marL="609600" indent="-609600">
              <a:buNone/>
              <a:defRPr/>
            </a:pPr>
            <a:r>
              <a:rPr lang="en-US" altLang="en-US" sz="1500"/>
              <a:t>		BDP - Biaya bahan baku                             xxx</a:t>
            </a:r>
          </a:p>
          <a:p>
            <a:pPr marL="609600" indent="-609600">
              <a:buNone/>
              <a:defRPr/>
            </a:pPr>
            <a:r>
              <a:rPr lang="en-US" altLang="en-US" sz="1500"/>
              <a:t>		BDP – Biaya tenaga kerja langsung            xxx</a:t>
            </a:r>
          </a:p>
          <a:p>
            <a:pPr marL="609600" indent="-609600">
              <a:buNone/>
              <a:defRPr/>
            </a:pPr>
            <a:r>
              <a:rPr lang="en-US" altLang="en-US" sz="1500"/>
              <a:t>		BDP – Biaya overhead pabrik                     xxx</a:t>
            </a:r>
          </a:p>
          <a:p>
            <a:pPr marL="609600" indent="-609600">
              <a:buNone/>
              <a:defRPr/>
            </a:pPr>
            <a:r>
              <a:rPr lang="en-US" altLang="en-US" sz="1500"/>
              <a:t>12. Pencatatan harga pokok produk yang dijual :</a:t>
            </a:r>
          </a:p>
          <a:p>
            <a:pPr marL="609600" indent="-609600">
              <a:buNone/>
              <a:defRPr/>
            </a:pPr>
            <a:r>
              <a:rPr lang="en-US" altLang="en-US" sz="1500"/>
              <a:t>	Harga pokok penjualan              xxx</a:t>
            </a:r>
          </a:p>
          <a:p>
            <a:pPr marL="609600" indent="-609600">
              <a:buNone/>
              <a:defRPr/>
            </a:pPr>
            <a:r>
              <a:rPr lang="en-US" altLang="en-US" sz="1500"/>
              <a:t>		Persediaan produk jadi                     xxx</a:t>
            </a:r>
          </a:p>
          <a:p>
            <a:pPr marL="609600" indent="-609600">
              <a:buNone/>
              <a:defRPr/>
            </a:pPr>
            <a:r>
              <a:rPr lang="en-US" altLang="en-US" sz="1500"/>
              <a:t>13. Pencatatan pendapatan penjualan :</a:t>
            </a:r>
          </a:p>
          <a:p>
            <a:pPr marL="609600" indent="-609600">
              <a:buNone/>
              <a:defRPr/>
            </a:pPr>
            <a:r>
              <a:rPr lang="en-US" altLang="en-US" sz="1500"/>
              <a:t>	Piutang dagang / Kas             xxx</a:t>
            </a:r>
          </a:p>
          <a:p>
            <a:pPr marL="609600" indent="-609600">
              <a:buNone/>
              <a:defRPr/>
            </a:pPr>
            <a:r>
              <a:rPr lang="en-US" altLang="en-US" sz="1500"/>
              <a:t>		Hasil Penjualan                           xxx</a:t>
            </a:r>
          </a:p>
          <a:p>
            <a:pPr marL="609600" indent="-609600">
              <a:buNone/>
              <a:defRPr/>
            </a:pPr>
            <a:endParaRPr lang="en-US" altLang="en-US" sz="1500"/>
          </a:p>
          <a:p>
            <a:pPr marL="609600" indent="-609600">
              <a:buNone/>
              <a:defRPr/>
            </a:pPr>
            <a:endParaRPr lang="en-US" altLang="en-US" sz="15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14" name="Title 1">
            <a:extLst>
              <a:ext uri="{FF2B5EF4-FFF2-40B4-BE49-F238E27FC236}">
                <a16:creationId xmlns:a16="http://schemas.microsoft.com/office/drawing/2014/main" id="{A4664AEB-49B8-4A36-AB8C-E66BA0D338BB}"/>
              </a:ext>
            </a:extLst>
          </p:cNvPr>
          <p:cNvSpPr>
            <a:spLocks noGrp="1"/>
          </p:cNvSpPr>
          <p:nvPr>
            <p:ph type="title"/>
          </p:nvPr>
        </p:nvSpPr>
        <p:spPr>
          <a:xfrm>
            <a:off x="841248" y="548640"/>
            <a:ext cx="3600860" cy="5431536"/>
          </a:xfrm>
        </p:spPr>
        <p:txBody>
          <a:bodyPr>
            <a:normAutofit/>
          </a:bodyPr>
          <a:lstStyle/>
          <a:p>
            <a:pPr>
              <a:defRPr/>
            </a:pPr>
            <a:r>
              <a:rPr lang="en-US" altLang="en-US" sz="5400" b="1"/>
              <a:t>Contoh soal:</a:t>
            </a:r>
          </a:p>
        </p:txBody>
      </p:sp>
      <p:sp>
        <p:nvSpPr>
          <p:cNvPr id="74"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15" name="Content Placeholder 2">
            <a:extLst>
              <a:ext uri="{FF2B5EF4-FFF2-40B4-BE49-F238E27FC236}">
                <a16:creationId xmlns:a16="http://schemas.microsoft.com/office/drawing/2014/main" id="{35F9A6AE-7B25-4C1C-ADB7-7808FC172F5B}"/>
              </a:ext>
            </a:extLst>
          </p:cNvPr>
          <p:cNvSpPr>
            <a:spLocks noGrp="1"/>
          </p:cNvSpPr>
          <p:nvPr>
            <p:ph idx="1"/>
          </p:nvPr>
        </p:nvSpPr>
        <p:spPr>
          <a:xfrm>
            <a:off x="5126418" y="552091"/>
            <a:ext cx="6224335" cy="5431536"/>
          </a:xfrm>
        </p:spPr>
        <p:txBody>
          <a:bodyPr rtlCol="0" anchor="ctr">
            <a:normAutofit/>
          </a:bodyPr>
          <a:lstStyle/>
          <a:p>
            <a:pPr>
              <a:buNone/>
              <a:defRPr/>
            </a:pPr>
            <a:r>
              <a:rPr lang="en-US" sz="2000"/>
              <a:t>	PT Eliona berusaha dalam bidang percetakan. Semua pesanan diproduksi berdasarkan spesifikasi dari pemesan, dan biaya produksi dikumpulkan menurut pesanan yang diterima. Untuk dapat mencatat biaya produksi, tiap pesanan diberi nomor, dan setiap bukti pembukuan diberi identitas nomor pesanan yang bersangkutan. Dalam bulan Nov 2012 PT Eliona mendapat pesanan untuk mencetak undangan sebanyak 1500 lembar dari PT Rimendi. Harga yang dibebankan kepada pemesan tersebut adalah Rp 3000,- per lembar. Dalam bulan yang sama perusahaan juga menerima pesanan untuk mencetak pamflet iklan sebanyak 20.000 lembar dari PT Oki dengan harga yang dibebankan kepada pemesan sebesar Rp 1000,- per lembar. Pesanan dari PT Rimendi diberi nomor 101 dan pesanan dari PT Oki diberi nomor 102. Berikut ini adalah kegiatan produksi dan kegiatan lain untuk memenuhi pesanan tersebut.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838F4847-4638-481E-82C0-4D0D2BD5540E}"/>
              </a:ext>
            </a:extLst>
          </p:cNvPr>
          <p:cNvSpPr>
            <a:spLocks noGrp="1"/>
          </p:cNvSpPr>
          <p:nvPr>
            <p:ph type="title"/>
          </p:nvPr>
        </p:nvSpPr>
        <p:spPr>
          <a:xfrm>
            <a:off x="2133600" y="304800"/>
            <a:ext cx="7772400" cy="838200"/>
          </a:xfrm>
        </p:spPr>
        <p:txBody>
          <a:bodyPr/>
          <a:lstStyle/>
          <a:p>
            <a:pPr algn="just">
              <a:defRPr/>
            </a:pPr>
            <a:r>
              <a:rPr lang="en-US" altLang="en-US" sz="2400"/>
              <a:t>Pembelian bahan baku dan bahan penolong pada tanggal 3 Nov’ 2012:</a:t>
            </a:r>
          </a:p>
        </p:txBody>
      </p:sp>
      <p:sp>
        <p:nvSpPr>
          <p:cNvPr id="14339" name="Content Placeholder 2">
            <a:extLst>
              <a:ext uri="{FF2B5EF4-FFF2-40B4-BE49-F238E27FC236}">
                <a16:creationId xmlns:a16="http://schemas.microsoft.com/office/drawing/2014/main" id="{9B2CD406-390F-4984-BD77-BE9282033FC1}"/>
              </a:ext>
            </a:extLst>
          </p:cNvPr>
          <p:cNvSpPr>
            <a:spLocks noGrp="1"/>
          </p:cNvSpPr>
          <p:nvPr>
            <p:ph idx="1"/>
          </p:nvPr>
        </p:nvSpPr>
        <p:spPr>
          <a:xfrm>
            <a:off x="1905000" y="1143000"/>
            <a:ext cx="8305800" cy="5334000"/>
          </a:xfrm>
        </p:spPr>
        <p:txBody>
          <a:bodyPr rtlCol="0">
            <a:normAutofit fontScale="77500" lnSpcReduction="20000"/>
          </a:bodyPr>
          <a:lstStyle/>
          <a:p>
            <a:pPr>
              <a:buNone/>
              <a:defRPr/>
            </a:pPr>
            <a:r>
              <a:rPr lang="en-US" altLang="en-US"/>
              <a:t>Bahan baku:</a:t>
            </a:r>
          </a:p>
          <a:p>
            <a:pPr>
              <a:defRPr/>
            </a:pPr>
            <a:r>
              <a:rPr lang="en-US" altLang="en-US"/>
              <a:t>Kertas jenis x         85 rim            @ Rp    10.000,-          Rp    850.000,-</a:t>
            </a:r>
          </a:p>
          <a:p>
            <a:pPr>
              <a:defRPr/>
            </a:pPr>
            <a:r>
              <a:rPr lang="en-US" altLang="en-US"/>
              <a:t>Kertas jenis y         10 roll            @ Rp  350.000,-          Rp 3.500.000,-</a:t>
            </a:r>
          </a:p>
          <a:p>
            <a:pPr>
              <a:defRPr/>
            </a:pPr>
            <a:r>
              <a:rPr lang="en-US" altLang="en-US"/>
              <a:t>Tinta jenis A            5 kg             @  Rp  100.000,-          Rp   500.000,-</a:t>
            </a:r>
          </a:p>
          <a:p>
            <a:pPr>
              <a:defRPr/>
            </a:pPr>
            <a:r>
              <a:rPr lang="en-US" altLang="en-US"/>
              <a:t>Tinta jenis B          25 kg              @ Rp    25.000,-          Rp   625.000,-</a:t>
            </a:r>
          </a:p>
          <a:p>
            <a:pPr>
              <a:buNone/>
              <a:defRPr/>
            </a:pPr>
            <a:r>
              <a:rPr lang="en-US" altLang="en-US"/>
              <a:t>							       ———————</a:t>
            </a:r>
          </a:p>
          <a:p>
            <a:pPr>
              <a:buNone/>
              <a:defRPr/>
            </a:pPr>
            <a:r>
              <a:rPr lang="en-US" altLang="en-US"/>
              <a:t>	Jumlah bahan baku yang dibeli                                        Rp 5. 475.000,-</a:t>
            </a:r>
          </a:p>
          <a:p>
            <a:pPr>
              <a:buNone/>
              <a:defRPr/>
            </a:pPr>
            <a:r>
              <a:rPr lang="en-US" altLang="en-US"/>
              <a:t>Bahan Penolong:</a:t>
            </a:r>
          </a:p>
          <a:p>
            <a:pPr>
              <a:defRPr/>
            </a:pPr>
            <a:r>
              <a:rPr lang="en-US" altLang="en-US"/>
              <a:t>Bahan Penolong P      17 kg        @ RP 10.000,-              Rp     170.000,-</a:t>
            </a:r>
          </a:p>
          <a:p>
            <a:pPr>
              <a:defRPr/>
            </a:pPr>
            <a:r>
              <a:rPr lang="en-US" altLang="en-US"/>
              <a:t>Bahan Penolong Q      60 liter     @ Rp   5.000,-              Rp     300.000,-</a:t>
            </a:r>
          </a:p>
          <a:p>
            <a:pPr>
              <a:buNone/>
              <a:defRPr/>
            </a:pPr>
            <a:r>
              <a:rPr lang="en-US" altLang="en-US"/>
              <a:t>							        ———————</a:t>
            </a:r>
          </a:p>
          <a:p>
            <a:pPr>
              <a:buNone/>
              <a:defRPr/>
            </a:pPr>
            <a:r>
              <a:rPr lang="en-US" altLang="en-US"/>
              <a:t>	Jumlah bahan penolong yang dibeli                                 Rp     470.000,-</a:t>
            </a:r>
          </a:p>
          <a:p>
            <a:pPr>
              <a:buNone/>
              <a:defRPr/>
            </a:pPr>
            <a:r>
              <a:rPr lang="en-US" altLang="en-US"/>
              <a:t>							         ——————–</a:t>
            </a:r>
          </a:p>
          <a:p>
            <a:pPr>
              <a:buNone/>
              <a:defRPr/>
            </a:pPr>
            <a:r>
              <a:rPr lang="en-US" altLang="en-US"/>
              <a:t>	Jumlah total                                                                      Rp 5. 945.000,-</a:t>
            </a:r>
          </a:p>
          <a:p>
            <a:pPr>
              <a:buNone/>
              <a:defRPr/>
            </a:pPr>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a:extLst>
              <a:ext uri="{FF2B5EF4-FFF2-40B4-BE49-F238E27FC236}">
                <a16:creationId xmlns:a16="http://schemas.microsoft.com/office/drawing/2014/main" id="{74B855F8-C992-4783-AF3C-DC25A5B8493B}"/>
              </a:ext>
            </a:extLst>
          </p:cNvPr>
          <p:cNvSpPr>
            <a:spLocks noGrp="1"/>
          </p:cNvSpPr>
          <p:nvPr>
            <p:ph idx="1"/>
          </p:nvPr>
        </p:nvSpPr>
        <p:spPr>
          <a:xfrm>
            <a:off x="1981200" y="533400"/>
            <a:ext cx="8153400" cy="5791200"/>
          </a:xfrm>
        </p:spPr>
        <p:txBody>
          <a:bodyPr rtlCol="0">
            <a:normAutofit/>
          </a:bodyPr>
          <a:lstStyle/>
          <a:p>
            <a:pPr algn="just">
              <a:buNone/>
              <a:defRPr/>
            </a:pPr>
            <a:r>
              <a:rPr lang="en-US" altLang="en-US" sz="2400" dirty="0"/>
              <a:t>	Perusahaan </a:t>
            </a:r>
            <a:r>
              <a:rPr lang="en-US" altLang="en-US" sz="2400" dirty="0" err="1"/>
              <a:t>menggunakan</a:t>
            </a:r>
            <a:r>
              <a:rPr lang="en-US" altLang="en-US" sz="2400" dirty="0"/>
              <a:t> </a:t>
            </a:r>
            <a:r>
              <a:rPr lang="en-US" altLang="en-US" sz="2400" dirty="0" err="1"/>
              <a:t>dua</a:t>
            </a:r>
            <a:r>
              <a:rPr lang="en-US" altLang="en-US" sz="2400" dirty="0"/>
              <a:t> </a:t>
            </a:r>
            <a:r>
              <a:rPr lang="en-US" altLang="en-US" sz="2400" dirty="0" err="1"/>
              <a:t>rekening</a:t>
            </a:r>
            <a:r>
              <a:rPr lang="en-US" altLang="en-US" sz="2400" dirty="0"/>
              <a:t> </a:t>
            </a:r>
            <a:r>
              <a:rPr lang="en-US" altLang="en-US" sz="2400" dirty="0" err="1"/>
              <a:t>kontrol</a:t>
            </a:r>
            <a:r>
              <a:rPr lang="en-US" altLang="en-US" sz="2400" dirty="0"/>
              <a:t> </a:t>
            </a:r>
            <a:r>
              <a:rPr lang="en-US" altLang="en-US" sz="2400" dirty="0" err="1"/>
              <a:t>untuk</a:t>
            </a:r>
            <a:r>
              <a:rPr lang="en-US" altLang="en-US" sz="2400" dirty="0"/>
              <a:t> </a:t>
            </a:r>
            <a:r>
              <a:rPr lang="en-US" altLang="en-US" sz="2400" dirty="0" err="1"/>
              <a:t>mencatat</a:t>
            </a:r>
            <a:r>
              <a:rPr lang="en-US" altLang="en-US" sz="2400" dirty="0"/>
              <a:t> </a:t>
            </a:r>
            <a:r>
              <a:rPr lang="en-US" altLang="en-US" sz="2400" dirty="0" err="1"/>
              <a:t>persediaan</a:t>
            </a:r>
            <a:r>
              <a:rPr lang="en-US" altLang="en-US" sz="2400" dirty="0"/>
              <a:t> </a:t>
            </a:r>
            <a:r>
              <a:rPr lang="en-US" altLang="en-US" sz="2400" dirty="0" err="1"/>
              <a:t>bahan</a:t>
            </a:r>
            <a:r>
              <a:rPr lang="en-US" altLang="en-US" sz="2400" dirty="0"/>
              <a:t> </a:t>
            </a:r>
            <a:r>
              <a:rPr lang="en-US" altLang="en-US" sz="2400" dirty="0" err="1"/>
              <a:t>yaitu</a:t>
            </a:r>
            <a:r>
              <a:rPr lang="en-US" altLang="en-US" sz="2400" dirty="0"/>
              <a:t> </a:t>
            </a:r>
            <a:r>
              <a:rPr lang="en-US" altLang="en-US" sz="2400" dirty="0" err="1"/>
              <a:t>Persediaan</a:t>
            </a:r>
            <a:r>
              <a:rPr lang="en-US" altLang="en-US" sz="2400" dirty="0"/>
              <a:t> </a:t>
            </a:r>
            <a:r>
              <a:rPr lang="en-US" altLang="en-US" sz="2400" dirty="0" err="1"/>
              <a:t>Bahan</a:t>
            </a:r>
            <a:r>
              <a:rPr lang="en-US" altLang="en-US" sz="2400" dirty="0"/>
              <a:t> Baku dan </a:t>
            </a:r>
            <a:r>
              <a:rPr lang="en-US" altLang="en-US" sz="2400" dirty="0" err="1"/>
              <a:t>Persediaan</a:t>
            </a:r>
            <a:r>
              <a:rPr lang="en-US" altLang="en-US" sz="2400" dirty="0"/>
              <a:t> </a:t>
            </a:r>
            <a:r>
              <a:rPr lang="en-US" altLang="en-US" sz="2400" dirty="0" err="1"/>
              <a:t>Bahan</a:t>
            </a:r>
            <a:r>
              <a:rPr lang="en-US" altLang="en-US" sz="2400" dirty="0"/>
              <a:t> </a:t>
            </a:r>
            <a:r>
              <a:rPr lang="en-US" altLang="en-US" sz="2400" dirty="0" err="1"/>
              <a:t>Penolong</a:t>
            </a:r>
            <a:r>
              <a:rPr lang="en-US" altLang="en-US" sz="2400" dirty="0"/>
              <a:t>, </a:t>
            </a:r>
            <a:r>
              <a:rPr lang="en-US" altLang="en-US" sz="2400" dirty="0" err="1"/>
              <a:t>sehingga</a:t>
            </a:r>
            <a:r>
              <a:rPr lang="en-US" altLang="en-US" sz="2400" dirty="0"/>
              <a:t> </a:t>
            </a:r>
            <a:r>
              <a:rPr lang="en-US" altLang="en-US" sz="2400" dirty="0" err="1"/>
              <a:t>jurnal</a:t>
            </a:r>
            <a:r>
              <a:rPr lang="en-US" altLang="en-US" sz="2400" dirty="0"/>
              <a:t> </a:t>
            </a:r>
            <a:r>
              <a:rPr lang="en-US" altLang="en-US" sz="2400" dirty="0" err="1"/>
              <a:t>untuk</a:t>
            </a:r>
            <a:r>
              <a:rPr lang="en-US" altLang="en-US" sz="2400" dirty="0"/>
              <a:t> </a:t>
            </a:r>
            <a:r>
              <a:rPr lang="en-US" altLang="en-US" sz="2400" dirty="0" err="1"/>
              <a:t>mencatat</a:t>
            </a:r>
            <a:r>
              <a:rPr lang="en-US" altLang="en-US" sz="2400" dirty="0"/>
              <a:t> </a:t>
            </a:r>
            <a:r>
              <a:rPr lang="en-US" altLang="en-US" sz="2400" dirty="0" err="1"/>
              <a:t>pembelian</a:t>
            </a:r>
            <a:r>
              <a:rPr lang="en-US" altLang="en-US" sz="2400" dirty="0"/>
              <a:t> </a:t>
            </a:r>
            <a:r>
              <a:rPr lang="en-US" altLang="en-US" sz="2400" dirty="0" err="1"/>
              <a:t>bahan</a:t>
            </a:r>
            <a:r>
              <a:rPr lang="en-US" altLang="en-US" sz="2400" dirty="0"/>
              <a:t> </a:t>
            </a:r>
            <a:r>
              <a:rPr lang="en-US" altLang="en-US" sz="2400" dirty="0" err="1"/>
              <a:t>adalah</a:t>
            </a:r>
            <a:r>
              <a:rPr lang="en-US" altLang="en-US" sz="2400" dirty="0"/>
              <a:t> :</a:t>
            </a:r>
          </a:p>
          <a:p>
            <a:pPr algn="just">
              <a:buNone/>
              <a:defRPr/>
            </a:pPr>
            <a:endParaRPr lang="en-US" altLang="en-US" sz="2400" dirty="0"/>
          </a:p>
          <a:p>
            <a:pPr>
              <a:buNone/>
              <a:defRPr/>
            </a:pPr>
            <a:r>
              <a:rPr lang="en-US" altLang="en-US" sz="2400" dirty="0" err="1"/>
              <a:t>Jurnal</a:t>
            </a:r>
            <a:r>
              <a:rPr lang="en-US" altLang="en-US" sz="2400" dirty="0"/>
              <a:t> 1:</a:t>
            </a:r>
          </a:p>
          <a:p>
            <a:pPr>
              <a:buNone/>
              <a:defRPr/>
            </a:pPr>
            <a:r>
              <a:rPr lang="en-US" altLang="en-US" sz="2400" dirty="0" err="1"/>
              <a:t>Persediaan</a:t>
            </a:r>
            <a:r>
              <a:rPr lang="en-US" altLang="en-US" sz="2400" dirty="0"/>
              <a:t> </a:t>
            </a:r>
            <a:r>
              <a:rPr lang="en-US" altLang="en-US" sz="2400" dirty="0" err="1"/>
              <a:t>Bahan</a:t>
            </a:r>
            <a:r>
              <a:rPr lang="en-US" altLang="en-US" sz="2400" dirty="0"/>
              <a:t> Baku                      Rp 5.475.000,-</a:t>
            </a:r>
          </a:p>
          <a:p>
            <a:pPr>
              <a:buNone/>
              <a:defRPr/>
            </a:pPr>
            <a:r>
              <a:rPr lang="en-US" altLang="en-US" sz="2400" dirty="0"/>
              <a:t>		Utang </a:t>
            </a:r>
            <a:r>
              <a:rPr lang="en-US" altLang="en-US" sz="2400" dirty="0" err="1"/>
              <a:t>Dagang</a:t>
            </a:r>
            <a:r>
              <a:rPr lang="en-US" altLang="en-US" sz="2400" dirty="0"/>
              <a:t>                                           Rp 5.475.000,-</a:t>
            </a:r>
          </a:p>
          <a:p>
            <a:pPr>
              <a:buNone/>
              <a:defRPr/>
            </a:pPr>
            <a:endParaRPr lang="en-US" altLang="en-US" sz="2400" dirty="0"/>
          </a:p>
          <a:p>
            <a:pPr>
              <a:buNone/>
              <a:defRPr/>
            </a:pPr>
            <a:r>
              <a:rPr lang="en-US" altLang="en-US" sz="2400" dirty="0" err="1"/>
              <a:t>Jurnal</a:t>
            </a:r>
            <a:r>
              <a:rPr lang="en-US" altLang="en-US" sz="2400" dirty="0"/>
              <a:t> 2:</a:t>
            </a:r>
          </a:p>
          <a:p>
            <a:pPr>
              <a:buNone/>
              <a:defRPr/>
            </a:pPr>
            <a:r>
              <a:rPr lang="en-US" altLang="en-US" sz="2400" dirty="0" err="1"/>
              <a:t>Persediaan</a:t>
            </a:r>
            <a:r>
              <a:rPr lang="en-US" altLang="en-US" sz="2400" dirty="0"/>
              <a:t> </a:t>
            </a:r>
            <a:r>
              <a:rPr lang="en-US" altLang="en-US" sz="2400" dirty="0" err="1"/>
              <a:t>Bahan</a:t>
            </a:r>
            <a:r>
              <a:rPr lang="en-US" altLang="en-US" sz="2400" dirty="0"/>
              <a:t> </a:t>
            </a:r>
            <a:r>
              <a:rPr lang="en-US" altLang="en-US" sz="2400" dirty="0" err="1"/>
              <a:t>Penolong</a:t>
            </a:r>
            <a:r>
              <a:rPr lang="en-US" altLang="en-US" sz="2400" dirty="0"/>
              <a:t>               Rp 470.000,-</a:t>
            </a:r>
          </a:p>
          <a:p>
            <a:pPr>
              <a:buNone/>
              <a:defRPr/>
            </a:pPr>
            <a:r>
              <a:rPr lang="en-US" altLang="en-US" sz="2400" dirty="0"/>
              <a:t>		Utang </a:t>
            </a:r>
            <a:r>
              <a:rPr lang="en-US" altLang="en-US" sz="2400" dirty="0" err="1"/>
              <a:t>Dagang</a:t>
            </a:r>
            <a:r>
              <a:rPr lang="en-US" altLang="en-US" sz="2400" dirty="0"/>
              <a:t>                                            Rp 470.000,-</a:t>
            </a:r>
          </a:p>
          <a:p>
            <a:pPr>
              <a:buNone/>
              <a:defRPr/>
            </a:pPr>
            <a:endParaRPr lang="en-US" altLang="en-US"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a:extLst>
              <a:ext uri="{FF2B5EF4-FFF2-40B4-BE49-F238E27FC236}">
                <a16:creationId xmlns:a16="http://schemas.microsoft.com/office/drawing/2014/main" id="{628F3801-09C6-457D-80A0-2625F93D22B0}"/>
              </a:ext>
            </a:extLst>
          </p:cNvPr>
          <p:cNvSpPr>
            <a:spLocks noGrp="1"/>
          </p:cNvSpPr>
          <p:nvPr>
            <p:ph idx="1"/>
          </p:nvPr>
        </p:nvSpPr>
        <p:spPr>
          <a:xfrm>
            <a:off x="1905000" y="381000"/>
            <a:ext cx="8382000" cy="5867400"/>
          </a:xfrm>
        </p:spPr>
        <p:txBody>
          <a:bodyPr rtlCol="0">
            <a:normAutofit/>
          </a:bodyPr>
          <a:lstStyle/>
          <a:p>
            <a:pPr>
              <a:buNone/>
              <a:defRPr/>
            </a:pPr>
            <a:r>
              <a:rPr lang="en-US" altLang="en-US" sz="2400"/>
              <a:t>	Untuk memproses pesanan no. 101 dan 102 bahan baku yang digunakan adalah sebagai berikut:</a:t>
            </a:r>
          </a:p>
          <a:p>
            <a:pPr>
              <a:buNone/>
              <a:defRPr/>
            </a:pPr>
            <a:endParaRPr lang="en-US" altLang="en-US" sz="2400"/>
          </a:p>
          <a:p>
            <a:pPr>
              <a:buNone/>
              <a:defRPr/>
            </a:pPr>
            <a:r>
              <a:rPr lang="en-US" altLang="en-US" sz="2400"/>
              <a:t>Bahan baku untuk pesanan no 101:</a:t>
            </a:r>
          </a:p>
          <a:p>
            <a:pPr>
              <a:buNone/>
              <a:defRPr/>
            </a:pPr>
            <a:r>
              <a:rPr lang="en-US" altLang="en-US" sz="2400"/>
              <a:t>	Kertas jenis x       85 rim       @Rp 10.000,-          Rp  850.000,-</a:t>
            </a:r>
          </a:p>
          <a:p>
            <a:pPr>
              <a:buNone/>
              <a:defRPr/>
            </a:pPr>
            <a:r>
              <a:rPr lang="en-US" altLang="en-US" sz="2400"/>
              <a:t>	Tinta jenis A          5 kg         @Rp 100.000,-        </a:t>
            </a:r>
            <a:r>
              <a:rPr lang="en-US" altLang="en-US" sz="2400" u="sng"/>
              <a:t>Rp  500.000,-</a:t>
            </a:r>
          </a:p>
          <a:p>
            <a:pPr>
              <a:buNone/>
              <a:defRPr/>
            </a:pPr>
            <a:r>
              <a:rPr lang="en-US" altLang="en-US" sz="2400"/>
              <a:t>	Jumlah bahan baku untuk pesanan 101                  Rp1.350.000,-</a:t>
            </a:r>
          </a:p>
          <a:p>
            <a:pPr>
              <a:buNone/>
              <a:defRPr/>
            </a:pPr>
            <a:endParaRPr lang="en-US" altLang="en-US" sz="2400"/>
          </a:p>
          <a:p>
            <a:pPr>
              <a:buNone/>
              <a:defRPr/>
            </a:pPr>
            <a:r>
              <a:rPr lang="en-US" altLang="en-US" sz="2400"/>
              <a:t>Bahan baku untuk pesanan 102:</a:t>
            </a:r>
          </a:p>
          <a:p>
            <a:pPr>
              <a:buNone/>
              <a:defRPr/>
            </a:pPr>
            <a:r>
              <a:rPr lang="en-US" altLang="en-US" sz="2400"/>
              <a:t>	Kertas jenis y       10 roll        @RP 350.000,-      Rp 3.500.000,-</a:t>
            </a:r>
          </a:p>
          <a:p>
            <a:pPr>
              <a:buNone/>
              <a:defRPr/>
            </a:pPr>
            <a:r>
              <a:rPr lang="en-US" altLang="en-US" sz="2400"/>
              <a:t>	Tinta jenis B         25 kg         @Rp  25.000,-       </a:t>
            </a:r>
            <a:r>
              <a:rPr lang="en-US" altLang="en-US" sz="2400" u="sng"/>
              <a:t>Rp    625.000,-</a:t>
            </a:r>
          </a:p>
          <a:p>
            <a:pPr>
              <a:buNone/>
              <a:defRPr/>
            </a:pPr>
            <a:r>
              <a:rPr lang="en-US" altLang="en-US" sz="2400"/>
              <a:t>	Jumlah bahan baku untuk pesanan no 102           </a:t>
            </a:r>
            <a:r>
              <a:rPr lang="en-US" altLang="en-US" sz="2400" u="sng"/>
              <a:t> Rp 4.125.000,-</a:t>
            </a:r>
          </a:p>
          <a:p>
            <a:pPr>
              <a:buNone/>
              <a:defRPr/>
            </a:pPr>
            <a:r>
              <a:rPr lang="en-US" altLang="en-US" sz="2400"/>
              <a:t>	Jumlah bahan baku yang dipakai                          Rp 5.475.000,-</a:t>
            </a:r>
          </a:p>
          <a:p>
            <a:pPr>
              <a:buNone/>
              <a:defRPr/>
            </a:pPr>
            <a:endParaRPr lang="en-US" altLang="en-US" sz="24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a:extLst>
              <a:ext uri="{FF2B5EF4-FFF2-40B4-BE49-F238E27FC236}">
                <a16:creationId xmlns:a16="http://schemas.microsoft.com/office/drawing/2014/main" id="{D5AE7B61-C147-4883-B9FB-4408730F8A61}"/>
              </a:ext>
            </a:extLst>
          </p:cNvPr>
          <p:cNvSpPr>
            <a:spLocks noGrp="1"/>
          </p:cNvSpPr>
          <p:nvPr>
            <p:ph idx="1"/>
          </p:nvPr>
        </p:nvSpPr>
        <p:spPr>
          <a:xfrm>
            <a:off x="1981200" y="533400"/>
            <a:ext cx="8153400" cy="5867400"/>
          </a:xfrm>
        </p:spPr>
        <p:txBody>
          <a:bodyPr rtlCol="0">
            <a:normAutofit/>
          </a:bodyPr>
          <a:lstStyle/>
          <a:p>
            <a:pPr>
              <a:buNone/>
              <a:defRPr/>
            </a:pPr>
            <a:r>
              <a:rPr lang="en-US" altLang="en-US" sz="2400"/>
              <a:t>	Sedangkan bahan penolong yang terpakai untuk memproses dua pesanan tersebut adalah sebagai berikut:</a:t>
            </a:r>
          </a:p>
          <a:p>
            <a:pPr>
              <a:buNone/>
              <a:defRPr/>
            </a:pPr>
            <a:endParaRPr lang="en-US" altLang="en-US" sz="2400"/>
          </a:p>
          <a:p>
            <a:pPr>
              <a:buNone/>
              <a:defRPr/>
            </a:pPr>
            <a:r>
              <a:rPr lang="en-US" altLang="en-US" sz="2400"/>
              <a:t>Bahan penolong P       10 kg      @ Rp 10,000,-        Rp 100.000,-</a:t>
            </a:r>
          </a:p>
          <a:p>
            <a:pPr>
              <a:buNone/>
              <a:defRPr/>
            </a:pPr>
            <a:r>
              <a:rPr lang="en-US" altLang="en-US" sz="2400"/>
              <a:t>Bahan penolong Q       40 ltr      @ Rp   5.000,-        </a:t>
            </a:r>
            <a:r>
              <a:rPr lang="en-US" altLang="en-US" sz="2400" u="sng"/>
              <a:t>Rp 200.000,-</a:t>
            </a:r>
          </a:p>
          <a:p>
            <a:pPr>
              <a:buNone/>
              <a:defRPr/>
            </a:pPr>
            <a:r>
              <a:rPr lang="en-US" altLang="en-US" sz="2400"/>
              <a:t>Jumlah bahan penolong 			           Rp 300.000,-</a:t>
            </a:r>
          </a:p>
          <a:p>
            <a:pPr>
              <a:buNone/>
              <a:defRPr/>
            </a:pPr>
            <a:endParaRPr lang="en-US" altLang="en-US" sz="2400"/>
          </a:p>
          <a:p>
            <a:pPr>
              <a:buNone/>
              <a:defRPr/>
            </a:pPr>
            <a:r>
              <a:rPr lang="en-US" altLang="en-US" sz="2400"/>
              <a:t>Jurnal untuk mencatat pemakaian bahan baku :</a:t>
            </a:r>
          </a:p>
          <a:p>
            <a:pPr>
              <a:buNone/>
              <a:defRPr/>
            </a:pPr>
            <a:endParaRPr lang="en-US" altLang="en-US" sz="2400"/>
          </a:p>
          <a:p>
            <a:pPr>
              <a:buNone/>
              <a:defRPr/>
            </a:pPr>
            <a:r>
              <a:rPr lang="en-US" altLang="en-US" sz="2400"/>
              <a:t>Jurnal 3:</a:t>
            </a:r>
          </a:p>
          <a:p>
            <a:pPr>
              <a:buNone/>
              <a:defRPr/>
            </a:pPr>
            <a:r>
              <a:rPr lang="en-US" altLang="en-US" sz="2400"/>
              <a:t>Barang Dalam Proses                        Rp 5.475.000,-</a:t>
            </a:r>
          </a:p>
          <a:p>
            <a:pPr>
              <a:buNone/>
              <a:defRPr/>
            </a:pPr>
            <a:r>
              <a:rPr lang="en-US" altLang="en-US" sz="2400"/>
              <a:t>		Persediaan Bahan Baku                             Rp 5.475.000,-</a:t>
            </a:r>
          </a:p>
          <a:p>
            <a:pPr>
              <a:buNone/>
              <a:defRPr/>
            </a:pPr>
            <a:endParaRPr lang="en-US" altLang="en-US" sz="24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id="{478843CC-E9D8-4BB8-AD3F-12A2FFFDEB5C}"/>
              </a:ext>
            </a:extLst>
          </p:cNvPr>
          <p:cNvSpPr>
            <a:spLocks noGrp="1"/>
          </p:cNvSpPr>
          <p:nvPr>
            <p:ph idx="1"/>
          </p:nvPr>
        </p:nvSpPr>
        <p:spPr>
          <a:xfrm>
            <a:off x="1981200" y="381000"/>
            <a:ext cx="8305800" cy="6096000"/>
          </a:xfrm>
        </p:spPr>
        <p:txBody>
          <a:bodyPr rtlCol="0">
            <a:normAutofit/>
          </a:bodyPr>
          <a:lstStyle/>
          <a:p>
            <a:pPr>
              <a:buNone/>
              <a:defRPr/>
            </a:pPr>
            <a:r>
              <a:rPr lang="en-US" altLang="en-US" sz="2400"/>
              <a:t>	Jurnal untuk mencatat pemakaian bahan penolong adalah sebagai berikut:</a:t>
            </a:r>
          </a:p>
          <a:p>
            <a:pPr>
              <a:buNone/>
              <a:defRPr/>
            </a:pPr>
            <a:endParaRPr lang="en-US" altLang="en-US" sz="2400"/>
          </a:p>
          <a:p>
            <a:pPr>
              <a:buNone/>
              <a:defRPr/>
            </a:pPr>
            <a:r>
              <a:rPr lang="en-US" altLang="en-US" sz="2400"/>
              <a:t>Jurnal 4:</a:t>
            </a:r>
          </a:p>
          <a:p>
            <a:pPr>
              <a:buNone/>
              <a:defRPr/>
            </a:pPr>
            <a:r>
              <a:rPr lang="en-US" altLang="en-US" sz="2400"/>
              <a:t>Biaya Overhead Pabrik Sesungguhnya     Rp 300.000,-</a:t>
            </a:r>
          </a:p>
          <a:p>
            <a:pPr>
              <a:buNone/>
              <a:defRPr/>
            </a:pPr>
            <a:r>
              <a:rPr lang="en-US" altLang="en-US" sz="2400"/>
              <a:t>		Persediaan Bahan Penolong                   Rp 300.000,-</a:t>
            </a:r>
          </a:p>
          <a:p>
            <a:pPr algn="just">
              <a:buNone/>
              <a:defRPr/>
            </a:pPr>
            <a:r>
              <a:rPr lang="en-US" altLang="en-US" sz="2400"/>
              <a:t>	</a:t>
            </a:r>
          </a:p>
          <a:p>
            <a:pPr algn="just">
              <a:buNone/>
              <a:defRPr/>
            </a:pPr>
            <a:r>
              <a:rPr lang="en-US" altLang="en-US" sz="2400"/>
              <a:t>	Dari contoh di atas misalnya biaya tenaga kerja yang dikeluarkan oleh departemen produksi adalah sebagai berikut:</a:t>
            </a:r>
          </a:p>
          <a:p>
            <a:pPr>
              <a:buNone/>
              <a:defRPr/>
            </a:pPr>
            <a:r>
              <a:rPr lang="en-US" altLang="en-US" sz="2400"/>
              <a:t>Upah lgsg pesanan no 101, 225 jam @Rp 4.000  = Rp 900.000</a:t>
            </a:r>
          </a:p>
          <a:p>
            <a:pPr>
              <a:buNone/>
              <a:defRPr/>
            </a:pPr>
            <a:r>
              <a:rPr lang="en-US" altLang="en-US" sz="2400"/>
              <a:t>Upah lgsg pesanan no 102, 1.250 jam @Rp4000 = Rp5.000.000</a:t>
            </a:r>
          </a:p>
          <a:p>
            <a:pPr>
              <a:buNone/>
              <a:defRPr/>
            </a:pPr>
            <a:r>
              <a:rPr lang="en-US" altLang="en-US" sz="2400"/>
              <a:t>Upah tidak lgsg                                                      </a:t>
            </a:r>
            <a:r>
              <a:rPr lang="en-US" altLang="en-US" sz="2400" u="sng"/>
              <a:t>Rp  3.000.000</a:t>
            </a:r>
          </a:p>
          <a:p>
            <a:pPr algn="just">
              <a:buNone/>
              <a:defRPr/>
            </a:pPr>
            <a:r>
              <a:rPr lang="en-US" altLang="en-US" sz="2400"/>
              <a:t>Jumlah upah                                                           Rp  8.900.000</a:t>
            </a:r>
          </a:p>
          <a:p>
            <a:pPr>
              <a:buNone/>
              <a:defRPr/>
            </a:pPr>
            <a:endParaRPr lang="en-US" altLang="en-US" sz="2400"/>
          </a:p>
          <a:p>
            <a:pPr>
              <a:buNone/>
              <a:defRPr/>
            </a:pPr>
            <a:endParaRPr lang="en-US" altLang="en-US" sz="24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a:extLst>
              <a:ext uri="{FF2B5EF4-FFF2-40B4-BE49-F238E27FC236}">
                <a16:creationId xmlns:a16="http://schemas.microsoft.com/office/drawing/2014/main" id="{B753E8DF-9B4E-49E9-A8AA-FF71B86457BD}"/>
              </a:ext>
            </a:extLst>
          </p:cNvPr>
          <p:cNvSpPr>
            <a:spLocks noGrp="1"/>
          </p:cNvSpPr>
          <p:nvPr>
            <p:ph idx="1"/>
          </p:nvPr>
        </p:nvSpPr>
        <p:spPr>
          <a:xfrm>
            <a:off x="1981200" y="533400"/>
            <a:ext cx="8229600" cy="5867400"/>
          </a:xfrm>
        </p:spPr>
        <p:txBody>
          <a:bodyPr rtlCol="0">
            <a:normAutofit/>
          </a:bodyPr>
          <a:lstStyle/>
          <a:p>
            <a:pPr>
              <a:buNone/>
              <a:defRPr/>
            </a:pPr>
            <a:r>
              <a:rPr lang="en-US" altLang="en-US" sz="2400"/>
              <a:t>Gaji karyawan Administrasi dan umum                Rp  4.000.000,-</a:t>
            </a:r>
          </a:p>
          <a:p>
            <a:pPr>
              <a:buNone/>
              <a:defRPr/>
            </a:pPr>
            <a:r>
              <a:rPr lang="en-US" altLang="en-US" sz="2400"/>
              <a:t>Gaji karyawan bagian pemasaran                         </a:t>
            </a:r>
            <a:r>
              <a:rPr lang="en-US" altLang="en-US" sz="2400" u="sng"/>
              <a:t> Rp  7.500.000,-</a:t>
            </a:r>
          </a:p>
          <a:p>
            <a:pPr>
              <a:buNone/>
              <a:defRPr/>
            </a:pPr>
            <a:r>
              <a:rPr lang="en-US" altLang="en-US" sz="2400"/>
              <a:t>Jumlah gaji                                                            </a:t>
            </a:r>
            <a:r>
              <a:rPr lang="en-US" altLang="en-US" sz="2400" u="sng"/>
              <a:t> Rp 11.500.000</a:t>
            </a:r>
          </a:p>
          <a:p>
            <a:pPr>
              <a:buNone/>
              <a:defRPr/>
            </a:pPr>
            <a:r>
              <a:rPr lang="en-US" altLang="en-US" sz="2400"/>
              <a:t>Jumlah biaya tenaga kerja                                      Rp 20.400.000,-</a:t>
            </a:r>
          </a:p>
          <a:p>
            <a:pPr>
              <a:buNone/>
              <a:defRPr/>
            </a:pPr>
            <a:endParaRPr lang="en-US" altLang="en-US" sz="2400"/>
          </a:p>
          <a:p>
            <a:pPr>
              <a:buNone/>
              <a:defRPr/>
            </a:pPr>
            <a:r>
              <a:rPr lang="en-US" altLang="en-US" sz="2400"/>
              <a:t>Pencatatan biaya tenaga kerja dilakukan melalui 3 tahap berikut:</a:t>
            </a:r>
          </a:p>
          <a:p>
            <a:pPr>
              <a:buNone/>
              <a:defRPr/>
            </a:pPr>
            <a:endParaRPr lang="en-US" altLang="en-US" sz="2400"/>
          </a:p>
          <a:p>
            <a:pPr>
              <a:buNone/>
              <a:defRPr/>
            </a:pPr>
            <a:r>
              <a:rPr lang="en-US" altLang="en-US" sz="2400"/>
              <a:t>A. Pencatatan biaya tenaga kerja yang terutang oleh perusahaan.</a:t>
            </a:r>
          </a:p>
          <a:p>
            <a:pPr>
              <a:buNone/>
              <a:defRPr/>
            </a:pPr>
            <a:endParaRPr lang="en-US" altLang="en-US" sz="2400"/>
          </a:p>
          <a:p>
            <a:pPr>
              <a:buNone/>
              <a:defRPr/>
            </a:pPr>
            <a:r>
              <a:rPr lang="en-US" altLang="en-US" sz="2400"/>
              <a:t>Jurnal 5:</a:t>
            </a:r>
          </a:p>
          <a:p>
            <a:pPr>
              <a:buNone/>
              <a:defRPr/>
            </a:pPr>
            <a:r>
              <a:rPr lang="en-US" altLang="en-US" sz="2400"/>
              <a:t>Gaji dan Upah                              Rp 20.400.000,-</a:t>
            </a:r>
          </a:p>
          <a:p>
            <a:pPr>
              <a:buNone/>
              <a:defRPr/>
            </a:pPr>
            <a:r>
              <a:rPr lang="en-US" altLang="en-US" sz="2400"/>
              <a:t>		Utang Gaji dan Upah                                Rp 20.400.000,-</a:t>
            </a:r>
          </a:p>
          <a:p>
            <a:pPr>
              <a:buNone/>
              <a:defRPr/>
            </a:pPr>
            <a:endParaRPr lang="en-US" altLang="en-US" sz="2400"/>
          </a:p>
          <a:p>
            <a:pPr>
              <a:buNone/>
              <a:defRPr/>
            </a:pPr>
            <a:endParaRPr lang="en-US" altLang="en-US" sz="2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BBB81BCA-EB11-4E9B-BD19-269117D52D96}"/>
              </a:ext>
            </a:extLst>
          </p:cNvPr>
          <p:cNvSpPr>
            <a:spLocks noGrp="1" noChangeArrowheads="1"/>
          </p:cNvSpPr>
          <p:nvPr>
            <p:ph type="title"/>
          </p:nvPr>
        </p:nvSpPr>
        <p:spPr>
          <a:xfrm>
            <a:off x="524741" y="620392"/>
            <a:ext cx="3808268" cy="5504688"/>
          </a:xfrm>
        </p:spPr>
        <p:txBody>
          <a:bodyPr>
            <a:normAutofit/>
          </a:bodyPr>
          <a:lstStyle/>
          <a:p>
            <a:pPr>
              <a:defRPr/>
            </a:pPr>
            <a:r>
              <a:rPr lang="en-US" altLang="en-US" sz="5600" b="1"/>
              <a:t>METODE HARGA POKOK PESANAN</a:t>
            </a:r>
            <a:br>
              <a:rPr lang="en-US" altLang="en-US" sz="5600" b="1"/>
            </a:br>
            <a:r>
              <a:rPr lang="en-US" altLang="en-US" sz="5600" b="1"/>
              <a:t> (JOB ORDER COST METHOD)</a:t>
            </a:r>
          </a:p>
        </p:txBody>
      </p:sp>
      <p:sp>
        <p:nvSpPr>
          <p:cNvPr id="73" name="Rectangle 72">
            <a:extLst>
              <a:ext uri="{FF2B5EF4-FFF2-40B4-BE49-F238E27FC236}">
                <a16:creationId xmlns:a16="http://schemas.microsoft.com/office/drawing/2014/main" id="{5D84EFE8-C53A-44C4-B289-D1B42CF690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032938" y="-6032938"/>
            <a:ext cx="126124" cy="12192000"/>
          </a:xfrm>
          <a:prstGeom prst="rect">
            <a:avLst/>
          </a:prstGeom>
          <a:solidFill>
            <a:srgbClr val="4472C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2053" name="Rectangle 3">
            <a:extLst>
              <a:ext uri="{FF2B5EF4-FFF2-40B4-BE49-F238E27FC236}">
                <a16:creationId xmlns:a16="http://schemas.microsoft.com/office/drawing/2014/main" id="{974BF3BF-9129-416C-A969-709896F534CC}"/>
              </a:ext>
            </a:extLst>
          </p:cNvPr>
          <p:cNvGraphicFramePr>
            <a:graphicFrameLocks noGrp="1"/>
          </p:cNvGraphicFramePr>
          <p:nvPr>
            <p:ph idx="1"/>
            <p:extLst>
              <p:ext uri="{D42A27DB-BD31-4B8C-83A1-F6EECF244321}">
                <p14:modId xmlns:p14="http://schemas.microsoft.com/office/powerpoint/2010/main" val="1019265915"/>
              </p:ext>
            </p:extLst>
          </p:nvPr>
        </p:nvGraphicFramePr>
        <p:xfrm>
          <a:off x="5093208"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35557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a:extLst>
              <a:ext uri="{FF2B5EF4-FFF2-40B4-BE49-F238E27FC236}">
                <a16:creationId xmlns:a16="http://schemas.microsoft.com/office/drawing/2014/main" id="{026313B2-599C-4447-94F0-D24B6AB27E08}"/>
              </a:ext>
            </a:extLst>
          </p:cNvPr>
          <p:cNvSpPr>
            <a:spLocks noGrp="1"/>
          </p:cNvSpPr>
          <p:nvPr>
            <p:ph idx="1"/>
          </p:nvPr>
        </p:nvSpPr>
        <p:spPr>
          <a:xfrm>
            <a:off x="2057400" y="304800"/>
            <a:ext cx="8153400" cy="6172200"/>
          </a:xfrm>
        </p:spPr>
        <p:txBody>
          <a:bodyPr rtlCol="0">
            <a:normAutofit lnSpcReduction="10000"/>
          </a:bodyPr>
          <a:lstStyle/>
          <a:p>
            <a:pPr>
              <a:buNone/>
              <a:defRPr/>
            </a:pPr>
            <a:r>
              <a:rPr lang="en-US" altLang="en-US" sz="2400" dirty="0"/>
              <a:t>B. </a:t>
            </a:r>
            <a:r>
              <a:rPr lang="en-US" altLang="en-US" sz="2400" dirty="0" err="1"/>
              <a:t>Pencatatan</a:t>
            </a:r>
            <a:r>
              <a:rPr lang="en-US" altLang="en-US" sz="2400" dirty="0"/>
              <a:t> </a:t>
            </a:r>
            <a:r>
              <a:rPr lang="en-US" altLang="en-US" sz="2400" dirty="0" err="1"/>
              <a:t>distribusi</a:t>
            </a:r>
            <a:r>
              <a:rPr lang="en-US" altLang="en-US" sz="2400" dirty="0"/>
              <a:t> </a:t>
            </a:r>
            <a:r>
              <a:rPr lang="en-US" altLang="en-US" sz="2400" dirty="0" err="1"/>
              <a:t>biaya</a:t>
            </a:r>
            <a:r>
              <a:rPr lang="en-US" altLang="en-US" sz="2400" dirty="0"/>
              <a:t> </a:t>
            </a:r>
            <a:r>
              <a:rPr lang="en-US" altLang="en-US" sz="2400" dirty="0" err="1"/>
              <a:t>tenaga</a:t>
            </a:r>
            <a:r>
              <a:rPr lang="en-US" altLang="en-US" sz="2400" dirty="0"/>
              <a:t> </a:t>
            </a:r>
            <a:r>
              <a:rPr lang="en-US" altLang="en-US" sz="2400" dirty="0" err="1"/>
              <a:t>kerja</a:t>
            </a:r>
            <a:r>
              <a:rPr lang="en-US" altLang="en-US" sz="2400" dirty="0"/>
              <a:t>.</a:t>
            </a:r>
          </a:p>
          <a:p>
            <a:pPr>
              <a:buNone/>
              <a:defRPr/>
            </a:pPr>
            <a:endParaRPr lang="en-US" altLang="en-US" sz="2400" dirty="0"/>
          </a:p>
          <a:p>
            <a:pPr>
              <a:buNone/>
              <a:defRPr/>
            </a:pPr>
            <a:r>
              <a:rPr lang="en-US" altLang="en-US" sz="2400" dirty="0" err="1"/>
              <a:t>Jurnal</a:t>
            </a:r>
            <a:r>
              <a:rPr lang="en-US" altLang="en-US" sz="2400" dirty="0"/>
              <a:t> 6:</a:t>
            </a:r>
          </a:p>
          <a:p>
            <a:pPr>
              <a:buNone/>
              <a:defRPr/>
            </a:pPr>
            <a:r>
              <a:rPr lang="en-US" altLang="en-US" sz="2400" dirty="0" err="1"/>
              <a:t>Barang</a:t>
            </a:r>
            <a:r>
              <a:rPr lang="en-US" altLang="en-US" sz="2400" dirty="0"/>
              <a:t> </a:t>
            </a:r>
            <a:r>
              <a:rPr lang="en-US" altLang="en-US" sz="2400" dirty="0" err="1"/>
              <a:t>Dalam</a:t>
            </a:r>
            <a:r>
              <a:rPr lang="en-US" altLang="en-US" sz="2400" dirty="0"/>
              <a:t> Proses                  Rp 5.900.000,-</a:t>
            </a:r>
          </a:p>
          <a:p>
            <a:pPr>
              <a:buNone/>
              <a:defRPr/>
            </a:pPr>
            <a:r>
              <a:rPr lang="en-US" altLang="en-US" sz="2400" dirty="0"/>
              <a:t>BOP </a:t>
            </a:r>
            <a:r>
              <a:rPr lang="en-US" altLang="en-US" sz="2400" dirty="0" err="1"/>
              <a:t>Sesungguhnya</a:t>
            </a:r>
            <a:r>
              <a:rPr lang="en-US" altLang="en-US" sz="2400" dirty="0"/>
              <a:t>                     Rp 3.000.000,-</a:t>
            </a:r>
          </a:p>
          <a:p>
            <a:pPr>
              <a:buNone/>
              <a:defRPr/>
            </a:pPr>
            <a:r>
              <a:rPr lang="en-US" altLang="en-US" sz="2400" dirty="0" err="1"/>
              <a:t>Biaya</a:t>
            </a:r>
            <a:r>
              <a:rPr lang="en-US" altLang="en-US" sz="2400" dirty="0"/>
              <a:t> </a:t>
            </a:r>
            <a:r>
              <a:rPr lang="en-US" altLang="en-US" sz="2400" dirty="0" err="1"/>
              <a:t>Administrasi</a:t>
            </a:r>
            <a:r>
              <a:rPr lang="en-US" altLang="en-US" sz="2400" dirty="0"/>
              <a:t> dan </a:t>
            </a:r>
            <a:r>
              <a:rPr lang="en-US" altLang="en-US" sz="2400" dirty="0" err="1"/>
              <a:t>Umum</a:t>
            </a:r>
            <a:r>
              <a:rPr lang="en-US" altLang="en-US" sz="2400" dirty="0"/>
              <a:t>    Rp 4.000.000,-</a:t>
            </a:r>
          </a:p>
          <a:p>
            <a:pPr>
              <a:buNone/>
              <a:defRPr/>
            </a:pPr>
            <a:r>
              <a:rPr lang="en-US" altLang="en-US" sz="2400" dirty="0" err="1"/>
              <a:t>Biaya</a:t>
            </a:r>
            <a:r>
              <a:rPr lang="en-US" altLang="en-US" sz="2400" dirty="0"/>
              <a:t> </a:t>
            </a:r>
            <a:r>
              <a:rPr lang="en-US" altLang="en-US" sz="2400" dirty="0" err="1"/>
              <a:t>Pemasaran</a:t>
            </a:r>
            <a:r>
              <a:rPr lang="en-US" altLang="en-US" sz="2400" dirty="0"/>
              <a:t>                         Rp 7.500.000,-</a:t>
            </a:r>
          </a:p>
          <a:p>
            <a:pPr>
              <a:buNone/>
              <a:defRPr/>
            </a:pPr>
            <a:r>
              <a:rPr lang="en-US" altLang="en-US" sz="2400" dirty="0"/>
              <a:t>		</a:t>
            </a:r>
            <a:r>
              <a:rPr lang="en-US" altLang="en-US" sz="2400" dirty="0" err="1"/>
              <a:t>Gaji</a:t>
            </a:r>
            <a:r>
              <a:rPr lang="en-US" altLang="en-US" sz="2400" dirty="0"/>
              <a:t> dan </a:t>
            </a:r>
            <a:r>
              <a:rPr lang="en-US" altLang="en-US" sz="2400" dirty="0" err="1"/>
              <a:t>Upah</a:t>
            </a:r>
            <a:r>
              <a:rPr lang="en-US" altLang="en-US" sz="2400" dirty="0"/>
              <a:t>                                         Rp 20.400.000,-</a:t>
            </a:r>
          </a:p>
          <a:p>
            <a:pPr>
              <a:buNone/>
              <a:defRPr/>
            </a:pPr>
            <a:endParaRPr lang="en-US" altLang="en-US" sz="2400" dirty="0"/>
          </a:p>
          <a:p>
            <a:pPr>
              <a:buNone/>
              <a:defRPr/>
            </a:pPr>
            <a:r>
              <a:rPr lang="en-US" altLang="en-US" sz="2400" dirty="0"/>
              <a:t>C. </a:t>
            </a:r>
            <a:r>
              <a:rPr lang="en-US" altLang="en-US" sz="2400" dirty="0" err="1"/>
              <a:t>Pencatatan</a:t>
            </a:r>
            <a:r>
              <a:rPr lang="en-US" altLang="en-US" sz="2400" dirty="0"/>
              <a:t> </a:t>
            </a:r>
            <a:r>
              <a:rPr lang="en-US" altLang="en-US" sz="2400" dirty="0" err="1"/>
              <a:t>pembayaran</a:t>
            </a:r>
            <a:r>
              <a:rPr lang="en-US" altLang="en-US" sz="2400" dirty="0"/>
              <a:t> </a:t>
            </a:r>
            <a:r>
              <a:rPr lang="en-US" altLang="en-US" sz="2400" dirty="0" err="1"/>
              <a:t>gaji</a:t>
            </a:r>
            <a:r>
              <a:rPr lang="en-US" altLang="en-US" sz="2400" dirty="0"/>
              <a:t> dan </a:t>
            </a:r>
            <a:r>
              <a:rPr lang="en-US" altLang="en-US" sz="2400" dirty="0" err="1"/>
              <a:t>upah</a:t>
            </a:r>
            <a:r>
              <a:rPr lang="en-US" altLang="en-US" sz="2400" dirty="0"/>
              <a:t>.</a:t>
            </a:r>
          </a:p>
          <a:p>
            <a:pPr>
              <a:buNone/>
              <a:defRPr/>
            </a:pPr>
            <a:endParaRPr lang="en-US" altLang="en-US" sz="2400" dirty="0"/>
          </a:p>
          <a:p>
            <a:pPr>
              <a:buNone/>
              <a:defRPr/>
            </a:pPr>
            <a:r>
              <a:rPr lang="en-US" altLang="en-US" sz="2400" dirty="0" err="1"/>
              <a:t>Jurnal</a:t>
            </a:r>
            <a:r>
              <a:rPr lang="en-US" altLang="en-US" sz="2400" dirty="0"/>
              <a:t> 7:</a:t>
            </a:r>
          </a:p>
          <a:p>
            <a:pPr>
              <a:buNone/>
              <a:defRPr/>
            </a:pPr>
            <a:r>
              <a:rPr lang="en-US" altLang="en-US" sz="2400" dirty="0"/>
              <a:t>Utang </a:t>
            </a:r>
            <a:r>
              <a:rPr lang="en-US" altLang="en-US" sz="2400" dirty="0" err="1"/>
              <a:t>Gaji</a:t>
            </a:r>
            <a:r>
              <a:rPr lang="en-US" altLang="en-US" sz="2400" dirty="0"/>
              <a:t> dan </a:t>
            </a:r>
            <a:r>
              <a:rPr lang="en-US" altLang="en-US" sz="2400" dirty="0" err="1"/>
              <a:t>Upah</a:t>
            </a:r>
            <a:r>
              <a:rPr lang="en-US" altLang="en-US" sz="2400" dirty="0"/>
              <a:t>                  Rp 20.400.000,-</a:t>
            </a:r>
          </a:p>
          <a:p>
            <a:pPr>
              <a:buNone/>
              <a:defRPr/>
            </a:pPr>
            <a:r>
              <a:rPr lang="en-US" altLang="en-US" sz="2400" dirty="0"/>
              <a:t>		Kas                                                          Rp 20.400.000,-</a:t>
            </a:r>
          </a:p>
          <a:p>
            <a:pPr>
              <a:buNone/>
              <a:defRPr/>
            </a:pPr>
            <a:endParaRPr lang="en-US" altLang="en-US"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a:extLst>
              <a:ext uri="{FF2B5EF4-FFF2-40B4-BE49-F238E27FC236}">
                <a16:creationId xmlns:a16="http://schemas.microsoft.com/office/drawing/2014/main" id="{025328AC-2545-4502-9A95-85E17032FA84}"/>
              </a:ext>
            </a:extLst>
          </p:cNvPr>
          <p:cNvSpPr>
            <a:spLocks noGrp="1"/>
          </p:cNvSpPr>
          <p:nvPr>
            <p:ph idx="1"/>
          </p:nvPr>
        </p:nvSpPr>
        <p:spPr>
          <a:xfrm>
            <a:off x="1905000" y="533400"/>
            <a:ext cx="8305800" cy="5943600"/>
          </a:xfrm>
        </p:spPr>
        <p:txBody>
          <a:bodyPr rtlCol="0">
            <a:normAutofit/>
          </a:bodyPr>
          <a:lstStyle/>
          <a:p>
            <a:pPr algn="just">
              <a:buNone/>
              <a:defRPr/>
            </a:pPr>
            <a:r>
              <a:rPr lang="en-US" altLang="en-US" sz="2400"/>
              <a:t>D. Dari contoh diatas misalnya BOP dibebankan kepada produk atas dasar tarif sebesar 150% dari biaya tenaga kerja langsung. Dengan demikian BOP yang dibebankan kepada tiap pesanan dihitung sebagai berikut:</a:t>
            </a:r>
          </a:p>
          <a:p>
            <a:pPr algn="just">
              <a:buNone/>
              <a:defRPr/>
            </a:pPr>
            <a:r>
              <a:rPr lang="en-US" altLang="en-US" sz="2400"/>
              <a:t>Pesanan no 101  150% x  Rp  900.000,-             Rp 1.350.000,-</a:t>
            </a:r>
          </a:p>
          <a:p>
            <a:pPr algn="just">
              <a:buNone/>
              <a:defRPr/>
            </a:pPr>
            <a:r>
              <a:rPr lang="en-US" altLang="en-US" sz="2400"/>
              <a:t>Pesanan no 102  150% x  Rp 5.000.000,-           </a:t>
            </a:r>
            <a:r>
              <a:rPr lang="en-US" altLang="en-US" sz="2400" u="sng"/>
              <a:t>Rp 7.500.000,-</a:t>
            </a:r>
          </a:p>
          <a:p>
            <a:pPr algn="just">
              <a:buNone/>
              <a:defRPr/>
            </a:pPr>
            <a:r>
              <a:rPr lang="en-US" altLang="en-US" sz="2400"/>
              <a:t>	Jumlah BOP yang dibebankan                        Rp 8.850.000,-</a:t>
            </a:r>
          </a:p>
          <a:p>
            <a:pPr algn="just">
              <a:buNone/>
              <a:defRPr/>
            </a:pPr>
            <a:r>
              <a:rPr lang="en-US" altLang="en-US" sz="2400"/>
              <a:t>	</a:t>
            </a:r>
          </a:p>
          <a:p>
            <a:pPr algn="just">
              <a:buNone/>
              <a:defRPr/>
            </a:pPr>
            <a:r>
              <a:rPr lang="en-US" altLang="en-US" sz="2400"/>
              <a:t>	Jurnal untuk mencatat pembebanan biaya overhead pabrik kepada pesanan tersebut adalah sebagai berikut:</a:t>
            </a:r>
          </a:p>
          <a:p>
            <a:pPr algn="just">
              <a:buNone/>
              <a:defRPr/>
            </a:pPr>
            <a:endParaRPr lang="en-US" altLang="en-US" sz="2400"/>
          </a:p>
          <a:p>
            <a:pPr algn="just">
              <a:buNone/>
              <a:defRPr/>
            </a:pPr>
            <a:r>
              <a:rPr lang="en-US" altLang="en-US" sz="2400"/>
              <a:t>Jurnal 8:</a:t>
            </a:r>
          </a:p>
          <a:p>
            <a:pPr algn="just">
              <a:buNone/>
              <a:defRPr/>
            </a:pPr>
            <a:r>
              <a:rPr lang="en-US" altLang="en-US" sz="2400"/>
              <a:t>Barang Dalam Proses                         Rp 8.850.000,-</a:t>
            </a:r>
          </a:p>
          <a:p>
            <a:pPr algn="just">
              <a:buNone/>
              <a:defRPr/>
            </a:pPr>
            <a:r>
              <a:rPr lang="en-US" altLang="en-US" sz="2400"/>
              <a:t>		BOP yang dibebankan                             Rp 8.850.000,-</a:t>
            </a:r>
          </a:p>
          <a:p>
            <a:pPr algn="just">
              <a:buNone/>
              <a:defRPr/>
            </a:pPr>
            <a:endParaRPr lang="en-US" altLang="en-US" sz="24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a:extLst>
              <a:ext uri="{FF2B5EF4-FFF2-40B4-BE49-F238E27FC236}">
                <a16:creationId xmlns:a16="http://schemas.microsoft.com/office/drawing/2014/main" id="{0ACDACCB-D5E8-4E7C-8F8A-6C87031E3367}"/>
              </a:ext>
            </a:extLst>
          </p:cNvPr>
          <p:cNvSpPr>
            <a:spLocks noGrp="1" noChangeArrowheads="1"/>
          </p:cNvSpPr>
          <p:nvPr>
            <p:ph idx="1"/>
          </p:nvPr>
        </p:nvSpPr>
        <p:spPr>
          <a:xfrm>
            <a:off x="2209800" y="609600"/>
            <a:ext cx="7772400" cy="5486400"/>
          </a:xfrm>
        </p:spPr>
        <p:txBody>
          <a:bodyPr>
            <a:normAutofit/>
          </a:bodyPr>
          <a:lstStyle/>
          <a:p>
            <a:pPr algn="just">
              <a:buFontTx/>
              <a:buNone/>
            </a:pPr>
            <a:r>
              <a:rPr lang="en-US" altLang="en-US" sz="2400"/>
              <a:t>	Misalkan dari contoh diatas BOP sesungguhnya terjadi ( selain biaya bahan penolong Rp 300.000,- dan biaya tenaga kerja tak langsung sebesar Rp 3.000.000,- ) adalah:</a:t>
            </a:r>
          </a:p>
          <a:p>
            <a:pPr algn="just">
              <a:buFontTx/>
              <a:buNone/>
            </a:pPr>
            <a:endParaRPr lang="en-US" altLang="en-US" sz="2400"/>
          </a:p>
          <a:p>
            <a:pPr algn="just">
              <a:buFontTx/>
              <a:buNone/>
            </a:pPr>
            <a:r>
              <a:rPr lang="en-US" altLang="en-US" sz="2400"/>
              <a:t>Biaya depresiasi mesin                              Rp 1.500.000,-</a:t>
            </a:r>
          </a:p>
          <a:p>
            <a:pPr algn="just">
              <a:buFontTx/>
              <a:buNone/>
            </a:pPr>
            <a:r>
              <a:rPr lang="en-US" altLang="en-US" sz="2400"/>
              <a:t>Biaya depresiasi gedung pabrik                 Rp 2.000.000,-</a:t>
            </a:r>
          </a:p>
          <a:p>
            <a:pPr algn="just">
              <a:buFontTx/>
              <a:buNone/>
            </a:pPr>
            <a:r>
              <a:rPr lang="en-US" altLang="en-US" sz="2400"/>
              <a:t>Biaya asuransi gedung pabrik dan mesin   Rp   700.000,-</a:t>
            </a:r>
          </a:p>
          <a:p>
            <a:pPr algn="just">
              <a:buFontTx/>
              <a:buNone/>
            </a:pPr>
            <a:r>
              <a:rPr lang="en-US" altLang="en-US" sz="2400"/>
              <a:t>Biaya pemeliharaan mesin                         Rp 1.000.000,-</a:t>
            </a:r>
          </a:p>
          <a:p>
            <a:pPr algn="just">
              <a:buFontTx/>
              <a:buNone/>
            </a:pPr>
            <a:r>
              <a:rPr lang="en-US" altLang="en-US" sz="2400"/>
              <a:t>Biaya pemeliharaan gedung                      </a:t>
            </a:r>
            <a:r>
              <a:rPr lang="en-US" altLang="en-US" sz="2400" u="sng"/>
              <a:t> Rp    500.000,-</a:t>
            </a:r>
          </a:p>
          <a:p>
            <a:pPr algn="just">
              <a:buFontTx/>
              <a:buNone/>
            </a:pPr>
            <a:r>
              <a:rPr lang="en-US" altLang="en-US" sz="2400"/>
              <a:t>Jumlah                                                        Rp 5.700.000,-</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a:extLst>
              <a:ext uri="{FF2B5EF4-FFF2-40B4-BE49-F238E27FC236}">
                <a16:creationId xmlns:a16="http://schemas.microsoft.com/office/drawing/2014/main" id="{B24A8F9E-28A7-410A-98C3-4E2FA5DFD386}"/>
              </a:ext>
            </a:extLst>
          </p:cNvPr>
          <p:cNvSpPr>
            <a:spLocks noGrp="1"/>
          </p:cNvSpPr>
          <p:nvPr>
            <p:ph idx="1"/>
          </p:nvPr>
        </p:nvSpPr>
        <p:spPr>
          <a:xfrm>
            <a:off x="1981200" y="762000"/>
            <a:ext cx="8229600" cy="5638800"/>
          </a:xfrm>
        </p:spPr>
        <p:txBody>
          <a:bodyPr rtlCol="0">
            <a:normAutofit/>
          </a:bodyPr>
          <a:lstStyle/>
          <a:p>
            <a:pPr>
              <a:buNone/>
              <a:defRPr/>
            </a:pPr>
            <a:r>
              <a:rPr lang="en-US" altLang="en-US" sz="2400"/>
              <a:t>Jurnal 9:</a:t>
            </a:r>
          </a:p>
          <a:p>
            <a:pPr>
              <a:buNone/>
              <a:defRPr/>
            </a:pPr>
            <a:r>
              <a:rPr lang="en-US" altLang="en-US" sz="2400"/>
              <a:t>BOP Sesungguhnya	Rp. 5.700.000</a:t>
            </a:r>
          </a:p>
          <a:p>
            <a:pPr>
              <a:buNone/>
              <a:defRPr/>
            </a:pPr>
            <a:r>
              <a:rPr lang="en-US" altLang="en-US" sz="2400"/>
              <a:t>	Akumulasi Depresiasi Mesin		Rp. 1.500.000</a:t>
            </a:r>
          </a:p>
          <a:p>
            <a:pPr>
              <a:buNone/>
              <a:defRPr/>
            </a:pPr>
            <a:r>
              <a:rPr lang="en-US" altLang="en-US" sz="2400"/>
              <a:t>	Akumulasi Depresiasi Gedung		Rp. 2.000.000</a:t>
            </a:r>
          </a:p>
          <a:p>
            <a:pPr>
              <a:buNone/>
              <a:defRPr/>
            </a:pPr>
            <a:r>
              <a:rPr lang="en-US" altLang="en-US" sz="2400"/>
              <a:t>	Persekot asuransi				Rp.    700.000</a:t>
            </a:r>
          </a:p>
          <a:p>
            <a:pPr>
              <a:buNone/>
              <a:defRPr/>
            </a:pPr>
            <a:r>
              <a:rPr lang="en-US" altLang="en-US" sz="2400"/>
              <a:t>	Persediaan suku cadang			Rp. 1.000.000</a:t>
            </a:r>
          </a:p>
          <a:p>
            <a:pPr>
              <a:buNone/>
              <a:defRPr/>
            </a:pPr>
            <a:r>
              <a:rPr lang="en-US" altLang="en-US" sz="2400"/>
              <a:t>	Persediaan bahan bangunan		Rp.    500.000</a:t>
            </a:r>
          </a:p>
          <a:p>
            <a:pPr>
              <a:buNone/>
              <a:defRPr/>
            </a:pPr>
            <a:endParaRPr lang="en-US" altLang="en-US" sz="2400"/>
          </a:p>
          <a:p>
            <a:pPr>
              <a:buNone/>
              <a:defRPr/>
            </a:pPr>
            <a:r>
              <a:rPr lang="en-US" altLang="en-US" sz="2400"/>
              <a:t>Jurnal penutup BOP:</a:t>
            </a:r>
          </a:p>
          <a:p>
            <a:pPr>
              <a:buNone/>
              <a:defRPr/>
            </a:pPr>
            <a:r>
              <a:rPr lang="en-US" altLang="en-US" sz="2400"/>
              <a:t>Jurnal 10:</a:t>
            </a:r>
          </a:p>
          <a:p>
            <a:pPr>
              <a:buNone/>
              <a:defRPr/>
            </a:pPr>
            <a:r>
              <a:rPr lang="en-US" altLang="en-US" sz="2400"/>
              <a:t>BOP yang dibebankan		Rp.8.850.000</a:t>
            </a:r>
          </a:p>
          <a:p>
            <a:pPr>
              <a:buNone/>
              <a:defRPr/>
            </a:pPr>
            <a:r>
              <a:rPr lang="en-US" altLang="en-US" sz="2400"/>
              <a:t>	BOP Sesungguhnya			Rp. 8.850.000</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a:extLst>
              <a:ext uri="{FF2B5EF4-FFF2-40B4-BE49-F238E27FC236}">
                <a16:creationId xmlns:a16="http://schemas.microsoft.com/office/drawing/2014/main" id="{C8C0CAB3-4928-41B5-8C59-B67FC0ADB0B6}"/>
              </a:ext>
            </a:extLst>
          </p:cNvPr>
          <p:cNvSpPr>
            <a:spLocks noGrp="1"/>
          </p:cNvSpPr>
          <p:nvPr>
            <p:ph idx="1"/>
          </p:nvPr>
        </p:nvSpPr>
        <p:spPr>
          <a:xfrm>
            <a:off x="1905000" y="381000"/>
            <a:ext cx="8305800" cy="6019800"/>
          </a:xfrm>
        </p:spPr>
        <p:txBody>
          <a:bodyPr rtlCol="0">
            <a:normAutofit/>
          </a:bodyPr>
          <a:lstStyle/>
          <a:p>
            <a:pPr>
              <a:buNone/>
              <a:defRPr/>
            </a:pPr>
            <a:r>
              <a:rPr lang="en-US" altLang="en-US" sz="2400"/>
              <a:t>Selisih BOP:</a:t>
            </a:r>
          </a:p>
          <a:p>
            <a:pPr>
              <a:buNone/>
              <a:defRPr/>
            </a:pPr>
            <a:r>
              <a:rPr lang="en-US" altLang="en-US" sz="2400"/>
              <a:t>Debet:						Kredit:</a:t>
            </a:r>
          </a:p>
          <a:p>
            <a:pPr>
              <a:buNone/>
              <a:defRPr/>
            </a:pPr>
            <a:r>
              <a:rPr lang="en-US" altLang="en-US" sz="2400"/>
              <a:t>Jurnal 4	Rp.   300.000		Jurnal 8	Rp. 8.850.000</a:t>
            </a:r>
          </a:p>
          <a:p>
            <a:pPr>
              <a:buNone/>
              <a:defRPr/>
            </a:pPr>
            <a:r>
              <a:rPr lang="en-US" altLang="en-US" sz="2400"/>
              <a:t>Jurnal 6	Rp. 3.000.000</a:t>
            </a:r>
          </a:p>
          <a:p>
            <a:pPr>
              <a:buNone/>
              <a:defRPr/>
            </a:pPr>
            <a:r>
              <a:rPr lang="en-US" altLang="en-US" sz="2400"/>
              <a:t>Jurnal 9	</a:t>
            </a:r>
            <a:r>
              <a:rPr lang="en-US" altLang="en-US" sz="2400" u="sng"/>
              <a:t>Rp. 5.700.000</a:t>
            </a:r>
          </a:p>
          <a:p>
            <a:pPr>
              <a:buNone/>
              <a:defRPr/>
            </a:pPr>
            <a:r>
              <a:rPr lang="en-US" altLang="en-US" sz="2400"/>
              <a:t>Jumlah		Rp. 9.000.000</a:t>
            </a:r>
          </a:p>
          <a:p>
            <a:pPr>
              <a:buNone/>
              <a:defRPr/>
            </a:pPr>
            <a:endParaRPr lang="en-US" altLang="en-US" sz="2400"/>
          </a:p>
          <a:p>
            <a:pPr>
              <a:buNone/>
              <a:defRPr/>
            </a:pPr>
            <a:r>
              <a:rPr lang="en-US" altLang="en-US" sz="2400"/>
              <a:t>	Terjadi selisih pembebanan kurang (underapplied) sebesar Rp 150.000</a:t>
            </a:r>
            <a:r>
              <a:rPr lang="en-US" altLang="en-US" sz="2400">
                <a:sym typeface="Wingdings" panose="05000000000000000000" pitchFamily="2" charset="2"/>
              </a:rPr>
              <a:t> BOP Sesungguhnya &gt; BOP dibebankan</a:t>
            </a:r>
          </a:p>
          <a:p>
            <a:pPr>
              <a:buNone/>
              <a:defRPr/>
            </a:pPr>
            <a:endParaRPr lang="en-US" altLang="en-US" sz="2400">
              <a:sym typeface="Wingdings" panose="05000000000000000000" pitchFamily="2" charset="2"/>
            </a:endParaRPr>
          </a:p>
          <a:p>
            <a:pPr>
              <a:buNone/>
              <a:defRPr/>
            </a:pPr>
            <a:r>
              <a:rPr lang="en-US" altLang="en-US" sz="2400">
                <a:sym typeface="Wingdings" panose="05000000000000000000" pitchFamily="2" charset="2"/>
              </a:rPr>
              <a:t>Jurnal 11:</a:t>
            </a:r>
          </a:p>
          <a:p>
            <a:pPr>
              <a:buNone/>
              <a:defRPr/>
            </a:pPr>
            <a:r>
              <a:rPr lang="en-US" altLang="en-US" sz="2400">
                <a:sym typeface="Wingdings" panose="05000000000000000000" pitchFamily="2" charset="2"/>
              </a:rPr>
              <a:t>Selisih BOP 	Rp. 150.000</a:t>
            </a:r>
          </a:p>
          <a:p>
            <a:pPr>
              <a:buNone/>
              <a:defRPr/>
            </a:pPr>
            <a:r>
              <a:rPr lang="en-US" altLang="en-US" sz="2400">
                <a:sym typeface="Wingdings" panose="05000000000000000000" pitchFamily="2" charset="2"/>
              </a:rPr>
              <a:t>	BOP sesungguhnya		Rp. 150.000</a:t>
            </a:r>
          </a:p>
          <a:p>
            <a:pPr>
              <a:buNone/>
              <a:defRPr/>
            </a:pPr>
            <a:endParaRPr lang="en-US" altLang="en-US" sz="24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a:extLst>
              <a:ext uri="{FF2B5EF4-FFF2-40B4-BE49-F238E27FC236}">
                <a16:creationId xmlns:a16="http://schemas.microsoft.com/office/drawing/2014/main" id="{89561F7B-0CC9-4F93-9AE6-CACEF1A7680F}"/>
              </a:ext>
            </a:extLst>
          </p:cNvPr>
          <p:cNvSpPr>
            <a:spLocks noGrp="1"/>
          </p:cNvSpPr>
          <p:nvPr>
            <p:ph idx="1"/>
          </p:nvPr>
        </p:nvSpPr>
        <p:spPr>
          <a:xfrm>
            <a:off x="2057400" y="609600"/>
            <a:ext cx="8305800" cy="5867400"/>
          </a:xfrm>
        </p:spPr>
        <p:txBody>
          <a:bodyPr rtlCol="0">
            <a:normAutofit/>
          </a:bodyPr>
          <a:lstStyle/>
          <a:p>
            <a:pPr>
              <a:buNone/>
              <a:defRPr/>
            </a:pPr>
            <a:r>
              <a:rPr lang="en-US" altLang="en-US" sz="2400"/>
              <a:t>E. Pencatatan Harga Pokok Produk jadi (setelah pesanan selesai diproduksi):</a:t>
            </a:r>
          </a:p>
          <a:p>
            <a:pPr>
              <a:buNone/>
              <a:defRPr/>
            </a:pPr>
            <a:r>
              <a:rPr lang="en-US" altLang="en-US" sz="2400"/>
              <a:t>Biaya Bahan Baku	Rp. 1.350.000</a:t>
            </a:r>
          </a:p>
          <a:p>
            <a:pPr>
              <a:buNone/>
              <a:defRPr/>
            </a:pPr>
            <a:r>
              <a:rPr lang="en-US" altLang="en-US" sz="2400"/>
              <a:t>BTKL			Rp.     900.000</a:t>
            </a:r>
          </a:p>
          <a:p>
            <a:pPr>
              <a:buNone/>
              <a:defRPr/>
            </a:pPr>
            <a:r>
              <a:rPr lang="en-US" altLang="en-US" sz="2400"/>
              <a:t>BOP			</a:t>
            </a:r>
            <a:r>
              <a:rPr lang="en-US" altLang="en-US" sz="2400" u="sng"/>
              <a:t>Rp. 1.350.000</a:t>
            </a:r>
          </a:p>
          <a:p>
            <a:pPr>
              <a:buNone/>
              <a:defRPr/>
            </a:pPr>
            <a:r>
              <a:rPr lang="en-US" altLang="en-US" sz="2400"/>
              <a:t>Jml HP Pesanan 101	Rp. 3.600.000</a:t>
            </a:r>
          </a:p>
          <a:p>
            <a:pPr>
              <a:buNone/>
              <a:defRPr/>
            </a:pPr>
            <a:endParaRPr lang="en-US" altLang="en-US" sz="2400"/>
          </a:p>
          <a:p>
            <a:pPr>
              <a:buNone/>
              <a:defRPr/>
            </a:pPr>
            <a:r>
              <a:rPr lang="en-US" altLang="en-US" sz="2400"/>
              <a:t>Jurnal 12:</a:t>
            </a:r>
          </a:p>
          <a:p>
            <a:pPr>
              <a:buNone/>
              <a:defRPr/>
            </a:pPr>
            <a:r>
              <a:rPr lang="en-US" altLang="en-US" sz="2400"/>
              <a:t>Persediaan Produk Jadi	Rp. 3.600.000</a:t>
            </a:r>
          </a:p>
          <a:p>
            <a:pPr>
              <a:buNone/>
              <a:defRPr/>
            </a:pPr>
            <a:r>
              <a:rPr lang="en-US" altLang="en-US" sz="2400"/>
              <a:t>		BDP – Biaya Bahan Baku		Rp. 1.350.000</a:t>
            </a:r>
          </a:p>
          <a:p>
            <a:pPr>
              <a:buNone/>
              <a:defRPr/>
            </a:pPr>
            <a:r>
              <a:rPr lang="en-US" altLang="en-US" sz="2400"/>
              <a:t>		BDP – BTKL				Rp.     900.000</a:t>
            </a:r>
          </a:p>
          <a:p>
            <a:pPr>
              <a:buNone/>
              <a:defRPr/>
            </a:pPr>
            <a:r>
              <a:rPr lang="en-US" altLang="en-US" sz="2400"/>
              <a:t>		BDP – BOP				Rp. 1.350.000</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Content Placeholder 2">
            <a:extLst>
              <a:ext uri="{FF2B5EF4-FFF2-40B4-BE49-F238E27FC236}">
                <a16:creationId xmlns:a16="http://schemas.microsoft.com/office/drawing/2014/main" id="{71DB5841-4C6C-40EF-88C0-5171618442A6}"/>
              </a:ext>
            </a:extLst>
          </p:cNvPr>
          <p:cNvSpPr>
            <a:spLocks noGrp="1" noChangeArrowheads="1"/>
          </p:cNvSpPr>
          <p:nvPr>
            <p:ph idx="1"/>
          </p:nvPr>
        </p:nvSpPr>
        <p:spPr>
          <a:xfrm>
            <a:off x="2362200" y="762000"/>
            <a:ext cx="7924800" cy="5638800"/>
          </a:xfrm>
        </p:spPr>
        <p:txBody>
          <a:bodyPr/>
          <a:lstStyle/>
          <a:p>
            <a:pPr>
              <a:buFont typeface="Arial" panose="020B0604020202020204" pitchFamily="34" charset="0"/>
              <a:buNone/>
            </a:pPr>
            <a:r>
              <a:rPr lang="en-US" altLang="en-US" sz="2400"/>
              <a:t>F. Pencatatan Harga Pokok Produk Yang Dijual</a:t>
            </a:r>
          </a:p>
          <a:p>
            <a:pPr>
              <a:buFont typeface="Arial" panose="020B0604020202020204" pitchFamily="34" charset="0"/>
              <a:buNone/>
            </a:pPr>
            <a:r>
              <a:rPr lang="en-US" altLang="en-US" sz="2400"/>
              <a:t>Jurnal 13:</a:t>
            </a:r>
          </a:p>
          <a:p>
            <a:pPr>
              <a:buFont typeface="Arial" panose="020B0604020202020204" pitchFamily="34" charset="0"/>
              <a:buNone/>
            </a:pPr>
            <a:r>
              <a:rPr lang="en-US" altLang="en-US" sz="2400"/>
              <a:t>Harga Pokok Penjualan	Rp. 3.600.000</a:t>
            </a:r>
          </a:p>
          <a:p>
            <a:pPr>
              <a:buFont typeface="Arial" panose="020B0604020202020204" pitchFamily="34" charset="0"/>
              <a:buNone/>
            </a:pPr>
            <a:r>
              <a:rPr lang="en-US" altLang="en-US" sz="2400"/>
              <a:t>	Persediaan Produk Jadi			Rp. 3.600.000</a:t>
            </a:r>
          </a:p>
          <a:p>
            <a:pPr>
              <a:buFont typeface="Arial" panose="020B0604020202020204" pitchFamily="34" charset="0"/>
              <a:buNone/>
            </a:pPr>
            <a:endParaRPr lang="en-US" altLang="en-US" sz="2400"/>
          </a:p>
          <a:p>
            <a:pPr>
              <a:buFont typeface="Arial" panose="020B0604020202020204" pitchFamily="34" charset="0"/>
              <a:buNone/>
            </a:pPr>
            <a:r>
              <a:rPr lang="en-US" altLang="en-US" sz="2400"/>
              <a:t>G. Pencatatan Pendapatan Penjualan Produk </a:t>
            </a:r>
          </a:p>
          <a:p>
            <a:pPr>
              <a:buFont typeface="Arial" panose="020B0604020202020204" pitchFamily="34" charset="0"/>
              <a:buNone/>
            </a:pPr>
            <a:r>
              <a:rPr lang="en-US" altLang="en-US" sz="2400"/>
              <a:t>Jurnal 14:</a:t>
            </a:r>
          </a:p>
          <a:p>
            <a:pPr>
              <a:buFont typeface="Arial" panose="020B0604020202020204" pitchFamily="34" charset="0"/>
              <a:buNone/>
            </a:pPr>
            <a:r>
              <a:rPr lang="en-US" altLang="en-US" sz="2400"/>
              <a:t>Piutang Dagang	Rp. 4.500.000  </a:t>
            </a:r>
            <a:r>
              <a:rPr lang="en-US" altLang="en-US" sz="2400">
                <a:sym typeface="Wingdings" panose="05000000000000000000" pitchFamily="2" charset="2"/>
              </a:rPr>
              <a:t> 1500 * Rp. 3000</a:t>
            </a:r>
          </a:p>
          <a:p>
            <a:pPr>
              <a:buFont typeface="Arial" panose="020B0604020202020204" pitchFamily="34" charset="0"/>
              <a:buNone/>
            </a:pPr>
            <a:r>
              <a:rPr lang="en-US" altLang="en-US" sz="2400">
                <a:sym typeface="Wingdings" panose="05000000000000000000" pitchFamily="2" charset="2"/>
              </a:rPr>
              <a:t>	Hasil Penjualan		Rp. 4.500.000</a:t>
            </a:r>
          </a:p>
          <a:p>
            <a:pPr>
              <a:buFont typeface="Arial" panose="020B0604020202020204" pitchFamily="34" charset="0"/>
              <a:buNone/>
            </a:pPr>
            <a:endParaRPr lang="en-US" altLang="en-US" sz="2400">
              <a:sym typeface="Wingdings" panose="05000000000000000000" pitchFamily="2" charset="2"/>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2">
            <a:extLst>
              <a:ext uri="{FF2B5EF4-FFF2-40B4-BE49-F238E27FC236}">
                <a16:creationId xmlns:a16="http://schemas.microsoft.com/office/drawing/2014/main" id="{ECCF907D-B3DC-433D-9AE7-BEC10A14D912}"/>
              </a:ext>
            </a:extLst>
          </p:cNvPr>
          <p:cNvSpPr>
            <a:spLocks noGrp="1" noChangeArrowheads="1"/>
          </p:cNvSpPr>
          <p:nvPr>
            <p:ph idx="1"/>
          </p:nvPr>
        </p:nvSpPr>
        <p:spPr>
          <a:xfrm>
            <a:off x="1981200" y="914401"/>
            <a:ext cx="8229600" cy="5211763"/>
          </a:xfrm>
        </p:spPr>
        <p:txBody>
          <a:bodyPr/>
          <a:lstStyle/>
          <a:p>
            <a:pPr>
              <a:buFont typeface="Arial" panose="020B0604020202020204" pitchFamily="34" charset="0"/>
              <a:buNone/>
            </a:pPr>
            <a:r>
              <a:rPr lang="en-US" altLang="en-US" sz="2400">
                <a:sym typeface="Wingdings" panose="05000000000000000000" pitchFamily="2" charset="2"/>
              </a:rPr>
              <a:t>H. Pencatatan Harga Pokok Produk Dalam Proses</a:t>
            </a:r>
          </a:p>
          <a:p>
            <a:pPr>
              <a:buFont typeface="Arial" panose="020B0604020202020204" pitchFamily="34" charset="0"/>
              <a:buNone/>
            </a:pPr>
            <a:r>
              <a:rPr lang="en-US" altLang="en-US" sz="2400">
                <a:sym typeface="Wingdings" panose="05000000000000000000" pitchFamily="2" charset="2"/>
              </a:rPr>
              <a:t>	Misalnya, pesanan 102 pada akhir periode akuntansi belum selesai dikerjakan.</a:t>
            </a:r>
            <a:endParaRPr lang="en-US" altLang="en-US" sz="2400"/>
          </a:p>
          <a:p>
            <a:pPr>
              <a:buFont typeface="Arial" panose="020B0604020202020204" pitchFamily="34" charset="0"/>
              <a:buNone/>
            </a:pPr>
            <a:r>
              <a:rPr lang="en-US" altLang="en-US" sz="2400"/>
              <a:t>Jurnal 15:</a:t>
            </a:r>
          </a:p>
          <a:p>
            <a:pPr>
              <a:buFont typeface="Arial" panose="020B0604020202020204" pitchFamily="34" charset="0"/>
              <a:buNone/>
            </a:pPr>
            <a:r>
              <a:rPr lang="en-US" altLang="en-US" sz="2400"/>
              <a:t>Persediaan Produk Dalam Proses Rp. 16.625.000</a:t>
            </a:r>
          </a:p>
          <a:p>
            <a:pPr>
              <a:buFont typeface="Arial" panose="020B0604020202020204" pitchFamily="34" charset="0"/>
              <a:buNone/>
            </a:pPr>
            <a:r>
              <a:rPr lang="en-US" altLang="en-US" sz="2400"/>
              <a:t>		BDP – BBB				Rp. 4.125.000</a:t>
            </a:r>
          </a:p>
          <a:p>
            <a:pPr>
              <a:buFont typeface="Arial" panose="020B0604020202020204" pitchFamily="34" charset="0"/>
              <a:buNone/>
            </a:pPr>
            <a:r>
              <a:rPr lang="en-US" altLang="en-US" sz="2400"/>
              <a:t>		BDP – BTKL 				Rp. 5.000.000</a:t>
            </a:r>
          </a:p>
          <a:p>
            <a:pPr>
              <a:buFont typeface="Arial" panose="020B0604020202020204" pitchFamily="34" charset="0"/>
              <a:buNone/>
            </a:pPr>
            <a:r>
              <a:rPr lang="en-US" altLang="en-US" sz="2400"/>
              <a:t>		BDP – BOP				Rp. 7.500.000</a:t>
            </a:r>
          </a:p>
          <a:p>
            <a:pPr>
              <a:buFont typeface="Arial" panose="020B0604020202020204" pitchFamily="34" charset="0"/>
              <a:buNone/>
            </a:pPr>
            <a:endParaRPr lang="en-US" altLang="en-US"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4" name="Rectangle 73">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Freeform: Shape 81">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4" name="Rectangle 83">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4" name="Rectangle 2">
            <a:extLst>
              <a:ext uri="{FF2B5EF4-FFF2-40B4-BE49-F238E27FC236}">
                <a16:creationId xmlns:a16="http://schemas.microsoft.com/office/drawing/2014/main" id="{3B858707-4238-45F3-B9D8-0A103F0F4F22}"/>
              </a:ext>
            </a:extLst>
          </p:cNvPr>
          <p:cNvSpPr>
            <a:spLocks noGrp="1" noChangeArrowheads="1"/>
          </p:cNvSpPr>
          <p:nvPr>
            <p:ph type="title"/>
          </p:nvPr>
        </p:nvSpPr>
        <p:spPr>
          <a:xfrm>
            <a:off x="466722" y="586855"/>
            <a:ext cx="3201366" cy="3387497"/>
          </a:xfrm>
        </p:spPr>
        <p:txBody>
          <a:bodyPr anchor="b">
            <a:normAutofit/>
          </a:bodyPr>
          <a:lstStyle/>
          <a:p>
            <a:pPr algn="r">
              <a:defRPr/>
            </a:pPr>
            <a:r>
              <a:rPr lang="en-US" altLang="en-US" sz="4000" b="1">
                <a:solidFill>
                  <a:srgbClr val="FFFFFF"/>
                </a:solidFill>
              </a:rPr>
              <a:t>Pengertian Metode Harga Pokok Pesanan</a:t>
            </a:r>
          </a:p>
        </p:txBody>
      </p:sp>
      <p:sp>
        <p:nvSpPr>
          <p:cNvPr id="3075" name="Rectangle 3">
            <a:extLst>
              <a:ext uri="{FF2B5EF4-FFF2-40B4-BE49-F238E27FC236}">
                <a16:creationId xmlns:a16="http://schemas.microsoft.com/office/drawing/2014/main" id="{C7CA5052-09C4-436E-8519-FB5CE96B063E}"/>
              </a:ext>
            </a:extLst>
          </p:cNvPr>
          <p:cNvSpPr>
            <a:spLocks noGrp="1" noChangeArrowheads="1"/>
          </p:cNvSpPr>
          <p:nvPr>
            <p:ph idx="1"/>
          </p:nvPr>
        </p:nvSpPr>
        <p:spPr>
          <a:xfrm>
            <a:off x="4810259" y="649480"/>
            <a:ext cx="6555347" cy="5546047"/>
          </a:xfrm>
        </p:spPr>
        <p:txBody>
          <a:bodyPr rtlCol="0" anchor="ctr">
            <a:normAutofit/>
          </a:bodyPr>
          <a:lstStyle/>
          <a:p>
            <a:pPr>
              <a:buNone/>
              <a:defRPr/>
            </a:pPr>
            <a:r>
              <a:rPr lang="en-US" altLang="en-US" sz="2000"/>
              <a:t>	Metode ini digunakan oleh </a:t>
            </a:r>
            <a:r>
              <a:rPr lang="en-US" altLang="en-US" sz="2000" b="1"/>
              <a:t>perusahaan yang berproduksi berdasarkan pesanan</a:t>
            </a:r>
            <a:r>
              <a:rPr lang="en-US" altLang="en-US" sz="2000"/>
              <a:t>. Dalam metode ini biaya-biaya produksi dikumpulkan untuk pesanan tertentu dan harga pokok produksi per satuan dihitung dengan cara membagi total biaya produksi untuk pesanan tersebut dengan jumlah satuan produk dalam pesanan yang bersangkutan.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28DEAB64-5A0F-4DB9-B15E-1329E2DB3606}"/>
              </a:ext>
            </a:extLst>
          </p:cNvPr>
          <p:cNvSpPr>
            <a:spLocks noGrp="1" noChangeArrowheads="1"/>
          </p:cNvSpPr>
          <p:nvPr>
            <p:ph type="title"/>
          </p:nvPr>
        </p:nvSpPr>
        <p:spPr>
          <a:xfrm>
            <a:off x="2286000" y="0"/>
            <a:ext cx="7772400" cy="1143000"/>
          </a:xfrm>
        </p:spPr>
        <p:txBody>
          <a:bodyPr/>
          <a:lstStyle/>
          <a:p>
            <a:pPr>
              <a:defRPr/>
            </a:pPr>
            <a:r>
              <a:rPr lang="en-US" altLang="en-US" sz="2800" b="1"/>
              <a:t>Siklus Akuntansi Biaya Dalam </a:t>
            </a:r>
            <a:br>
              <a:rPr lang="en-US" altLang="en-US" sz="2800" b="1"/>
            </a:br>
            <a:r>
              <a:rPr lang="en-US" altLang="en-US" sz="2800" b="1"/>
              <a:t>Perusahaan Manufaktur</a:t>
            </a:r>
          </a:p>
        </p:txBody>
      </p:sp>
      <p:sp>
        <p:nvSpPr>
          <p:cNvPr id="14339" name="AutoShape 11">
            <a:extLst>
              <a:ext uri="{FF2B5EF4-FFF2-40B4-BE49-F238E27FC236}">
                <a16:creationId xmlns:a16="http://schemas.microsoft.com/office/drawing/2014/main" id="{B9DDD57E-94D8-490A-BCFD-8F4977C223E5}"/>
              </a:ext>
            </a:extLst>
          </p:cNvPr>
          <p:cNvSpPr>
            <a:spLocks noChangeArrowheads="1"/>
          </p:cNvSpPr>
          <p:nvPr/>
        </p:nvSpPr>
        <p:spPr bwMode="auto">
          <a:xfrm>
            <a:off x="2438400" y="2362200"/>
            <a:ext cx="762000" cy="533400"/>
          </a:xfrm>
          <a:prstGeom prst="downArrow">
            <a:avLst>
              <a:gd name="adj1" fmla="val 50000"/>
              <a:gd name="adj2" fmla="val 25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lnSpc>
                <a:spcPct val="120000"/>
              </a:lnSpc>
              <a:spcBef>
                <a:spcPts val="1000"/>
              </a:spcBef>
              <a:buClr>
                <a:schemeClr val="accent1"/>
              </a:buClr>
              <a:buSzPct val="100000"/>
              <a:buFont typeface="Arial" panose="020B0604020202020204" pitchFamily="34" charset="0"/>
              <a:buChar char="•"/>
              <a:defRPr sz="2000">
                <a:solidFill>
                  <a:schemeClr val="tx1"/>
                </a:solidFill>
                <a:latin typeface="Gill Sans MT" panose="020B0502020104020203" pitchFamily="34" charset="0"/>
              </a:defRPr>
            </a:lvl1pPr>
            <a:lvl2pPr marL="742950" indent="-28575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2pPr>
            <a:lvl3pPr marL="1143000" indent="-22860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3pPr>
            <a:lvl4pPr marL="1600200" indent="-228600">
              <a:lnSpc>
                <a:spcPct val="120000"/>
              </a:lnSpc>
              <a:spcBef>
                <a:spcPts val="500"/>
              </a:spcBef>
              <a:buClr>
                <a:schemeClr val="accent1"/>
              </a:buClr>
              <a:buSzPct val="100000"/>
              <a:buFont typeface="Arial" panose="020B0604020202020204" pitchFamily="34" charset="0"/>
              <a:buChar char="•"/>
              <a:defRPr sz="1400">
                <a:solidFill>
                  <a:schemeClr val="tx1"/>
                </a:solidFill>
                <a:latin typeface="Gill Sans MT" panose="020B0502020104020203" pitchFamily="34" charset="0"/>
              </a:defRPr>
            </a:lvl4pPr>
            <a:lvl5pPr marL="2057400" indent="-228600">
              <a:lnSpc>
                <a:spcPct val="120000"/>
              </a:lnSpc>
              <a:spcBef>
                <a:spcPts val="500"/>
              </a:spcBef>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5pPr>
            <a:lvl6pPr marL="25146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6pPr>
            <a:lvl7pPr marL="29718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7pPr>
            <a:lvl8pPr marL="34290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8pPr>
            <a:lvl9pPr marL="38862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9pPr>
          </a:lstStyle>
          <a:p>
            <a:pPr eaLnBrk="1" hangingPunct="1">
              <a:lnSpc>
                <a:spcPct val="100000"/>
              </a:lnSpc>
              <a:spcBef>
                <a:spcPct val="0"/>
              </a:spcBef>
              <a:buClrTx/>
              <a:buSzTx/>
              <a:buFontTx/>
              <a:buNone/>
            </a:pPr>
            <a:endParaRPr lang="en-US" altLang="en-US" sz="1400">
              <a:latin typeface="Times New Roman" panose="02020603050405020304" pitchFamily="18" charset="0"/>
            </a:endParaRPr>
          </a:p>
        </p:txBody>
      </p:sp>
      <p:sp>
        <p:nvSpPr>
          <p:cNvPr id="14340" name="AutoShape 12">
            <a:extLst>
              <a:ext uri="{FF2B5EF4-FFF2-40B4-BE49-F238E27FC236}">
                <a16:creationId xmlns:a16="http://schemas.microsoft.com/office/drawing/2014/main" id="{0DA84CC8-3D9A-44D6-9E08-56034F696E42}"/>
              </a:ext>
            </a:extLst>
          </p:cNvPr>
          <p:cNvSpPr>
            <a:spLocks noChangeArrowheads="1"/>
          </p:cNvSpPr>
          <p:nvPr/>
        </p:nvSpPr>
        <p:spPr bwMode="auto">
          <a:xfrm>
            <a:off x="2438400" y="4038600"/>
            <a:ext cx="762000" cy="533400"/>
          </a:xfrm>
          <a:prstGeom prst="downArrow">
            <a:avLst>
              <a:gd name="adj1" fmla="val 50000"/>
              <a:gd name="adj2" fmla="val 25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lnSpc>
                <a:spcPct val="120000"/>
              </a:lnSpc>
              <a:spcBef>
                <a:spcPts val="1000"/>
              </a:spcBef>
              <a:buClr>
                <a:schemeClr val="accent1"/>
              </a:buClr>
              <a:buSzPct val="100000"/>
              <a:buFont typeface="Arial" panose="020B0604020202020204" pitchFamily="34" charset="0"/>
              <a:buChar char="•"/>
              <a:defRPr sz="2000">
                <a:solidFill>
                  <a:schemeClr val="tx1"/>
                </a:solidFill>
                <a:latin typeface="Gill Sans MT" panose="020B0502020104020203" pitchFamily="34" charset="0"/>
              </a:defRPr>
            </a:lvl1pPr>
            <a:lvl2pPr marL="742950" indent="-28575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2pPr>
            <a:lvl3pPr marL="1143000" indent="-22860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3pPr>
            <a:lvl4pPr marL="1600200" indent="-228600">
              <a:lnSpc>
                <a:spcPct val="120000"/>
              </a:lnSpc>
              <a:spcBef>
                <a:spcPts val="500"/>
              </a:spcBef>
              <a:buClr>
                <a:schemeClr val="accent1"/>
              </a:buClr>
              <a:buSzPct val="100000"/>
              <a:buFont typeface="Arial" panose="020B0604020202020204" pitchFamily="34" charset="0"/>
              <a:buChar char="•"/>
              <a:defRPr sz="1400">
                <a:solidFill>
                  <a:schemeClr val="tx1"/>
                </a:solidFill>
                <a:latin typeface="Gill Sans MT" panose="020B0502020104020203" pitchFamily="34" charset="0"/>
              </a:defRPr>
            </a:lvl4pPr>
            <a:lvl5pPr marL="2057400" indent="-228600">
              <a:lnSpc>
                <a:spcPct val="120000"/>
              </a:lnSpc>
              <a:spcBef>
                <a:spcPts val="500"/>
              </a:spcBef>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5pPr>
            <a:lvl6pPr marL="25146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6pPr>
            <a:lvl7pPr marL="29718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7pPr>
            <a:lvl8pPr marL="34290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8pPr>
            <a:lvl9pPr marL="38862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9pPr>
          </a:lstStyle>
          <a:p>
            <a:pPr eaLnBrk="1" hangingPunct="1">
              <a:lnSpc>
                <a:spcPct val="100000"/>
              </a:lnSpc>
              <a:spcBef>
                <a:spcPct val="0"/>
              </a:spcBef>
              <a:buClrTx/>
              <a:buSzTx/>
              <a:buFontTx/>
              <a:buNone/>
            </a:pPr>
            <a:endParaRPr lang="en-US" altLang="en-US" sz="1400">
              <a:latin typeface="Times New Roman" panose="02020603050405020304" pitchFamily="18" charset="0"/>
            </a:endParaRPr>
          </a:p>
        </p:txBody>
      </p:sp>
      <p:sp>
        <p:nvSpPr>
          <p:cNvPr id="14341" name="Rectangle 26">
            <a:extLst>
              <a:ext uri="{FF2B5EF4-FFF2-40B4-BE49-F238E27FC236}">
                <a16:creationId xmlns:a16="http://schemas.microsoft.com/office/drawing/2014/main" id="{6B31AAB6-287C-4436-99A3-382C0A4A944C}"/>
              </a:ext>
            </a:extLst>
          </p:cNvPr>
          <p:cNvSpPr>
            <a:spLocks noChangeArrowheads="1"/>
          </p:cNvSpPr>
          <p:nvPr/>
        </p:nvSpPr>
        <p:spPr bwMode="auto">
          <a:xfrm>
            <a:off x="2286000" y="2971800"/>
            <a:ext cx="1143000" cy="914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lnSpc>
                <a:spcPct val="120000"/>
              </a:lnSpc>
              <a:spcBef>
                <a:spcPts val="1000"/>
              </a:spcBef>
              <a:buClr>
                <a:schemeClr val="accent1"/>
              </a:buClr>
              <a:buSzPct val="100000"/>
              <a:buFont typeface="Arial" panose="020B0604020202020204" pitchFamily="34" charset="0"/>
              <a:buChar char="•"/>
              <a:defRPr sz="2000">
                <a:solidFill>
                  <a:schemeClr val="tx1"/>
                </a:solidFill>
                <a:latin typeface="Gill Sans MT" panose="020B0502020104020203" pitchFamily="34" charset="0"/>
              </a:defRPr>
            </a:lvl1pPr>
            <a:lvl2pPr marL="742950" indent="-28575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2pPr>
            <a:lvl3pPr marL="1143000" indent="-22860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3pPr>
            <a:lvl4pPr marL="1600200" indent="-228600">
              <a:lnSpc>
                <a:spcPct val="120000"/>
              </a:lnSpc>
              <a:spcBef>
                <a:spcPts val="500"/>
              </a:spcBef>
              <a:buClr>
                <a:schemeClr val="accent1"/>
              </a:buClr>
              <a:buSzPct val="100000"/>
              <a:buFont typeface="Arial" panose="020B0604020202020204" pitchFamily="34" charset="0"/>
              <a:buChar char="•"/>
              <a:defRPr sz="1400">
                <a:solidFill>
                  <a:schemeClr val="tx1"/>
                </a:solidFill>
                <a:latin typeface="Gill Sans MT" panose="020B0502020104020203" pitchFamily="34" charset="0"/>
              </a:defRPr>
            </a:lvl4pPr>
            <a:lvl5pPr marL="2057400" indent="-228600">
              <a:lnSpc>
                <a:spcPct val="120000"/>
              </a:lnSpc>
              <a:spcBef>
                <a:spcPts val="500"/>
              </a:spcBef>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5pPr>
            <a:lvl6pPr marL="25146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6pPr>
            <a:lvl7pPr marL="29718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7pPr>
            <a:lvl8pPr marL="34290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8pPr>
            <a:lvl9pPr marL="38862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9pPr>
          </a:lstStyle>
          <a:p>
            <a:pPr eaLnBrk="1" hangingPunct="1">
              <a:lnSpc>
                <a:spcPct val="100000"/>
              </a:lnSpc>
              <a:spcBef>
                <a:spcPct val="0"/>
              </a:spcBef>
              <a:buClrTx/>
              <a:buSzTx/>
              <a:buFontTx/>
              <a:buNone/>
            </a:pPr>
            <a:r>
              <a:rPr lang="en-US" altLang="en-US" sz="1400">
                <a:latin typeface="Times New Roman" panose="02020603050405020304" pitchFamily="18" charset="0"/>
              </a:rPr>
              <a:t>Pengolahan </a:t>
            </a:r>
          </a:p>
          <a:p>
            <a:pPr eaLnBrk="1" hangingPunct="1">
              <a:lnSpc>
                <a:spcPct val="100000"/>
              </a:lnSpc>
              <a:spcBef>
                <a:spcPct val="0"/>
              </a:spcBef>
              <a:buClrTx/>
              <a:buSzTx/>
              <a:buFontTx/>
              <a:buNone/>
            </a:pPr>
            <a:r>
              <a:rPr lang="en-US" altLang="en-US" sz="1400">
                <a:latin typeface="Times New Roman" panose="02020603050405020304" pitchFamily="18" charset="0"/>
              </a:rPr>
              <a:t>Bahan baku</a:t>
            </a:r>
          </a:p>
          <a:p>
            <a:pPr eaLnBrk="1" hangingPunct="1">
              <a:lnSpc>
                <a:spcPct val="100000"/>
              </a:lnSpc>
              <a:spcBef>
                <a:spcPct val="0"/>
              </a:spcBef>
              <a:buClrTx/>
              <a:buSzTx/>
              <a:buFontTx/>
              <a:buNone/>
            </a:pPr>
            <a:r>
              <a:rPr lang="en-US" altLang="en-US" sz="1400">
                <a:latin typeface="Times New Roman" panose="02020603050405020304" pitchFamily="18" charset="0"/>
              </a:rPr>
              <a:t>Menjadi</a:t>
            </a:r>
          </a:p>
          <a:p>
            <a:pPr eaLnBrk="1" hangingPunct="1">
              <a:lnSpc>
                <a:spcPct val="100000"/>
              </a:lnSpc>
              <a:spcBef>
                <a:spcPct val="0"/>
              </a:spcBef>
              <a:buClrTx/>
              <a:buSzTx/>
              <a:buFontTx/>
              <a:buNone/>
            </a:pPr>
            <a:r>
              <a:rPr lang="en-US" altLang="en-US" sz="1400">
                <a:latin typeface="Times New Roman" panose="02020603050405020304" pitchFamily="18" charset="0"/>
              </a:rPr>
              <a:t> produk jadi</a:t>
            </a:r>
          </a:p>
        </p:txBody>
      </p:sp>
      <p:sp>
        <p:nvSpPr>
          <p:cNvPr id="14342" name="Rectangle 27">
            <a:extLst>
              <a:ext uri="{FF2B5EF4-FFF2-40B4-BE49-F238E27FC236}">
                <a16:creationId xmlns:a16="http://schemas.microsoft.com/office/drawing/2014/main" id="{FA5F3F14-FEA6-4E4B-8C5D-50504D69A302}"/>
              </a:ext>
            </a:extLst>
          </p:cNvPr>
          <p:cNvSpPr>
            <a:spLocks noChangeArrowheads="1"/>
          </p:cNvSpPr>
          <p:nvPr/>
        </p:nvSpPr>
        <p:spPr bwMode="auto">
          <a:xfrm>
            <a:off x="2209800" y="4648200"/>
            <a:ext cx="1143000" cy="990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lnSpc>
                <a:spcPct val="120000"/>
              </a:lnSpc>
              <a:spcBef>
                <a:spcPts val="1000"/>
              </a:spcBef>
              <a:buClr>
                <a:schemeClr val="accent1"/>
              </a:buClr>
              <a:buSzPct val="100000"/>
              <a:buFont typeface="Arial" panose="020B0604020202020204" pitchFamily="34" charset="0"/>
              <a:buChar char="•"/>
              <a:defRPr sz="2000">
                <a:solidFill>
                  <a:schemeClr val="tx1"/>
                </a:solidFill>
                <a:latin typeface="Gill Sans MT" panose="020B0502020104020203" pitchFamily="34" charset="0"/>
              </a:defRPr>
            </a:lvl1pPr>
            <a:lvl2pPr marL="742950" indent="-28575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2pPr>
            <a:lvl3pPr marL="1143000" indent="-22860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3pPr>
            <a:lvl4pPr marL="1600200" indent="-228600">
              <a:lnSpc>
                <a:spcPct val="120000"/>
              </a:lnSpc>
              <a:spcBef>
                <a:spcPts val="500"/>
              </a:spcBef>
              <a:buClr>
                <a:schemeClr val="accent1"/>
              </a:buClr>
              <a:buSzPct val="100000"/>
              <a:buFont typeface="Arial" panose="020B0604020202020204" pitchFamily="34" charset="0"/>
              <a:buChar char="•"/>
              <a:defRPr sz="1400">
                <a:solidFill>
                  <a:schemeClr val="tx1"/>
                </a:solidFill>
                <a:latin typeface="Gill Sans MT" panose="020B0502020104020203" pitchFamily="34" charset="0"/>
              </a:defRPr>
            </a:lvl4pPr>
            <a:lvl5pPr marL="2057400" indent="-228600">
              <a:lnSpc>
                <a:spcPct val="120000"/>
              </a:lnSpc>
              <a:spcBef>
                <a:spcPts val="500"/>
              </a:spcBef>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5pPr>
            <a:lvl6pPr marL="25146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6pPr>
            <a:lvl7pPr marL="29718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7pPr>
            <a:lvl8pPr marL="34290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8pPr>
            <a:lvl9pPr marL="38862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9pPr>
          </a:lstStyle>
          <a:p>
            <a:pPr eaLnBrk="1" hangingPunct="1">
              <a:lnSpc>
                <a:spcPct val="100000"/>
              </a:lnSpc>
              <a:spcBef>
                <a:spcPct val="0"/>
              </a:spcBef>
              <a:buClrTx/>
              <a:buSzTx/>
              <a:buFontTx/>
              <a:buNone/>
            </a:pPr>
            <a:r>
              <a:rPr lang="en-US" altLang="en-US" sz="1400">
                <a:latin typeface="Times New Roman" panose="02020603050405020304" pitchFamily="18" charset="0"/>
              </a:rPr>
              <a:t>Penyimpanan</a:t>
            </a:r>
          </a:p>
          <a:p>
            <a:pPr eaLnBrk="1" hangingPunct="1">
              <a:lnSpc>
                <a:spcPct val="100000"/>
              </a:lnSpc>
              <a:spcBef>
                <a:spcPct val="0"/>
              </a:spcBef>
              <a:buClrTx/>
              <a:buSzTx/>
              <a:buFontTx/>
              <a:buNone/>
            </a:pPr>
            <a:r>
              <a:rPr lang="en-US" altLang="en-US" sz="1400">
                <a:latin typeface="Times New Roman" panose="02020603050405020304" pitchFamily="18" charset="0"/>
              </a:rPr>
              <a:t>Produk jadi</a:t>
            </a:r>
          </a:p>
          <a:p>
            <a:pPr eaLnBrk="1" hangingPunct="1">
              <a:lnSpc>
                <a:spcPct val="100000"/>
              </a:lnSpc>
              <a:spcBef>
                <a:spcPct val="0"/>
              </a:spcBef>
              <a:buClrTx/>
              <a:buSzTx/>
              <a:buFontTx/>
              <a:buNone/>
            </a:pPr>
            <a:r>
              <a:rPr lang="en-US" altLang="en-US" sz="1400">
                <a:latin typeface="Times New Roman" panose="02020603050405020304" pitchFamily="18" charset="0"/>
              </a:rPr>
              <a:t>dalam gudang</a:t>
            </a:r>
          </a:p>
        </p:txBody>
      </p:sp>
      <p:sp>
        <p:nvSpPr>
          <p:cNvPr id="14343" name="Rectangle 28">
            <a:extLst>
              <a:ext uri="{FF2B5EF4-FFF2-40B4-BE49-F238E27FC236}">
                <a16:creationId xmlns:a16="http://schemas.microsoft.com/office/drawing/2014/main" id="{1054D302-B0A0-4883-9B95-78E444424E86}"/>
              </a:ext>
            </a:extLst>
          </p:cNvPr>
          <p:cNvSpPr>
            <a:spLocks noChangeArrowheads="1"/>
          </p:cNvSpPr>
          <p:nvPr/>
        </p:nvSpPr>
        <p:spPr bwMode="auto">
          <a:xfrm>
            <a:off x="6629400" y="1143000"/>
            <a:ext cx="1600200" cy="838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lnSpc>
                <a:spcPct val="120000"/>
              </a:lnSpc>
              <a:spcBef>
                <a:spcPts val="1000"/>
              </a:spcBef>
              <a:buClr>
                <a:schemeClr val="accent1"/>
              </a:buClr>
              <a:buSzPct val="100000"/>
              <a:buFont typeface="Arial" panose="020B0604020202020204" pitchFamily="34" charset="0"/>
              <a:buChar char="•"/>
              <a:defRPr sz="2000">
                <a:solidFill>
                  <a:schemeClr val="tx1"/>
                </a:solidFill>
                <a:latin typeface="Gill Sans MT" panose="020B0502020104020203" pitchFamily="34" charset="0"/>
              </a:defRPr>
            </a:lvl1pPr>
            <a:lvl2pPr marL="742950" indent="-28575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2pPr>
            <a:lvl3pPr marL="1143000" indent="-22860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3pPr>
            <a:lvl4pPr marL="1600200" indent="-228600">
              <a:lnSpc>
                <a:spcPct val="120000"/>
              </a:lnSpc>
              <a:spcBef>
                <a:spcPts val="500"/>
              </a:spcBef>
              <a:buClr>
                <a:schemeClr val="accent1"/>
              </a:buClr>
              <a:buSzPct val="100000"/>
              <a:buFont typeface="Arial" panose="020B0604020202020204" pitchFamily="34" charset="0"/>
              <a:buChar char="•"/>
              <a:defRPr sz="1400">
                <a:solidFill>
                  <a:schemeClr val="tx1"/>
                </a:solidFill>
                <a:latin typeface="Gill Sans MT" panose="020B0502020104020203" pitchFamily="34" charset="0"/>
              </a:defRPr>
            </a:lvl4pPr>
            <a:lvl5pPr marL="2057400" indent="-228600">
              <a:lnSpc>
                <a:spcPct val="120000"/>
              </a:lnSpc>
              <a:spcBef>
                <a:spcPts val="500"/>
              </a:spcBef>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5pPr>
            <a:lvl6pPr marL="25146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6pPr>
            <a:lvl7pPr marL="29718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7pPr>
            <a:lvl8pPr marL="34290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8pPr>
            <a:lvl9pPr marL="38862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9pPr>
          </a:lstStyle>
          <a:p>
            <a:pPr eaLnBrk="1" hangingPunct="1">
              <a:lnSpc>
                <a:spcPct val="100000"/>
              </a:lnSpc>
              <a:spcBef>
                <a:spcPct val="0"/>
              </a:spcBef>
              <a:buClrTx/>
              <a:buSzTx/>
              <a:buFontTx/>
              <a:buNone/>
            </a:pPr>
            <a:r>
              <a:rPr lang="en-US" altLang="en-US" sz="1400">
                <a:latin typeface="Times New Roman" panose="02020603050405020304" pitchFamily="18" charset="0"/>
              </a:rPr>
              <a:t>Penentuan harga </a:t>
            </a:r>
          </a:p>
          <a:p>
            <a:pPr eaLnBrk="1" hangingPunct="1">
              <a:lnSpc>
                <a:spcPct val="100000"/>
              </a:lnSpc>
              <a:spcBef>
                <a:spcPct val="0"/>
              </a:spcBef>
              <a:buClrTx/>
              <a:buSzTx/>
              <a:buFontTx/>
              <a:buNone/>
            </a:pPr>
            <a:r>
              <a:rPr lang="en-US" altLang="en-US" sz="1400">
                <a:latin typeface="Times New Roman" panose="02020603050405020304" pitchFamily="18" charset="0"/>
              </a:rPr>
              <a:t>pokok bahan baku</a:t>
            </a:r>
          </a:p>
          <a:p>
            <a:pPr eaLnBrk="1" hangingPunct="1">
              <a:lnSpc>
                <a:spcPct val="100000"/>
              </a:lnSpc>
              <a:spcBef>
                <a:spcPct val="0"/>
              </a:spcBef>
              <a:buClrTx/>
              <a:buSzTx/>
              <a:buFontTx/>
              <a:buNone/>
            </a:pPr>
            <a:r>
              <a:rPr lang="en-US" altLang="en-US" sz="1400">
                <a:latin typeface="Times New Roman" panose="02020603050405020304" pitchFamily="18" charset="0"/>
              </a:rPr>
              <a:t>yang dibeli</a:t>
            </a:r>
          </a:p>
        </p:txBody>
      </p:sp>
      <p:sp>
        <p:nvSpPr>
          <p:cNvPr id="14344" name="Rectangle 30">
            <a:extLst>
              <a:ext uri="{FF2B5EF4-FFF2-40B4-BE49-F238E27FC236}">
                <a16:creationId xmlns:a16="http://schemas.microsoft.com/office/drawing/2014/main" id="{67687423-7299-4B13-9A32-B76F47C7B077}"/>
              </a:ext>
            </a:extLst>
          </p:cNvPr>
          <p:cNvSpPr>
            <a:spLocks noChangeArrowheads="1"/>
          </p:cNvSpPr>
          <p:nvPr/>
        </p:nvSpPr>
        <p:spPr bwMode="auto">
          <a:xfrm>
            <a:off x="2286000" y="1447800"/>
            <a:ext cx="1143000" cy="762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lnSpc>
                <a:spcPct val="120000"/>
              </a:lnSpc>
              <a:spcBef>
                <a:spcPts val="1000"/>
              </a:spcBef>
              <a:buClr>
                <a:schemeClr val="accent1"/>
              </a:buClr>
              <a:buSzPct val="100000"/>
              <a:buFont typeface="Arial" panose="020B0604020202020204" pitchFamily="34" charset="0"/>
              <a:buChar char="•"/>
              <a:defRPr sz="2000">
                <a:solidFill>
                  <a:schemeClr val="tx1"/>
                </a:solidFill>
                <a:latin typeface="Gill Sans MT" panose="020B0502020104020203" pitchFamily="34" charset="0"/>
              </a:defRPr>
            </a:lvl1pPr>
            <a:lvl2pPr marL="742950" indent="-28575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2pPr>
            <a:lvl3pPr marL="1143000" indent="-22860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3pPr>
            <a:lvl4pPr marL="1600200" indent="-228600">
              <a:lnSpc>
                <a:spcPct val="120000"/>
              </a:lnSpc>
              <a:spcBef>
                <a:spcPts val="500"/>
              </a:spcBef>
              <a:buClr>
                <a:schemeClr val="accent1"/>
              </a:buClr>
              <a:buSzPct val="100000"/>
              <a:buFont typeface="Arial" panose="020B0604020202020204" pitchFamily="34" charset="0"/>
              <a:buChar char="•"/>
              <a:defRPr sz="1400">
                <a:solidFill>
                  <a:schemeClr val="tx1"/>
                </a:solidFill>
                <a:latin typeface="Gill Sans MT" panose="020B0502020104020203" pitchFamily="34" charset="0"/>
              </a:defRPr>
            </a:lvl4pPr>
            <a:lvl5pPr marL="2057400" indent="-228600">
              <a:lnSpc>
                <a:spcPct val="120000"/>
              </a:lnSpc>
              <a:spcBef>
                <a:spcPts val="500"/>
              </a:spcBef>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5pPr>
            <a:lvl6pPr marL="25146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6pPr>
            <a:lvl7pPr marL="29718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7pPr>
            <a:lvl8pPr marL="34290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8pPr>
            <a:lvl9pPr marL="38862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9pPr>
          </a:lstStyle>
          <a:p>
            <a:pPr eaLnBrk="1" hangingPunct="1">
              <a:lnSpc>
                <a:spcPct val="100000"/>
              </a:lnSpc>
              <a:spcBef>
                <a:spcPct val="0"/>
              </a:spcBef>
              <a:buClrTx/>
              <a:buSzTx/>
              <a:buFontTx/>
              <a:buNone/>
            </a:pPr>
            <a:r>
              <a:rPr lang="en-US" altLang="en-US" sz="1400">
                <a:latin typeface="Times New Roman" panose="02020603050405020304" pitchFamily="18" charset="0"/>
              </a:rPr>
              <a:t>Pembelian &amp; </a:t>
            </a:r>
          </a:p>
          <a:p>
            <a:pPr eaLnBrk="1" hangingPunct="1">
              <a:lnSpc>
                <a:spcPct val="100000"/>
              </a:lnSpc>
              <a:spcBef>
                <a:spcPct val="0"/>
              </a:spcBef>
              <a:buClrTx/>
              <a:buSzTx/>
              <a:buFontTx/>
              <a:buNone/>
            </a:pPr>
            <a:r>
              <a:rPr lang="en-US" altLang="en-US" sz="1400">
                <a:latin typeface="Times New Roman" panose="02020603050405020304" pitchFamily="18" charset="0"/>
              </a:rPr>
              <a:t>Penyimpanan</a:t>
            </a:r>
          </a:p>
          <a:p>
            <a:pPr eaLnBrk="1" hangingPunct="1">
              <a:lnSpc>
                <a:spcPct val="100000"/>
              </a:lnSpc>
              <a:spcBef>
                <a:spcPct val="0"/>
              </a:spcBef>
              <a:buClrTx/>
              <a:buSzTx/>
              <a:buFontTx/>
              <a:buNone/>
            </a:pPr>
            <a:r>
              <a:rPr lang="en-US" altLang="en-US" sz="1400">
                <a:latin typeface="Times New Roman" panose="02020603050405020304" pitchFamily="18" charset="0"/>
              </a:rPr>
              <a:t>Bahan baku</a:t>
            </a:r>
          </a:p>
        </p:txBody>
      </p:sp>
      <p:sp>
        <p:nvSpPr>
          <p:cNvPr id="14345" name="Rectangle 32">
            <a:extLst>
              <a:ext uri="{FF2B5EF4-FFF2-40B4-BE49-F238E27FC236}">
                <a16:creationId xmlns:a16="http://schemas.microsoft.com/office/drawing/2014/main" id="{854593D8-3D51-4246-8A3F-0457C02BBF2D}"/>
              </a:ext>
            </a:extLst>
          </p:cNvPr>
          <p:cNvSpPr>
            <a:spLocks noChangeArrowheads="1"/>
          </p:cNvSpPr>
          <p:nvPr/>
        </p:nvSpPr>
        <p:spPr bwMode="auto">
          <a:xfrm>
            <a:off x="6629400" y="2514600"/>
            <a:ext cx="1600200" cy="838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lnSpc>
                <a:spcPct val="120000"/>
              </a:lnSpc>
              <a:spcBef>
                <a:spcPts val="1000"/>
              </a:spcBef>
              <a:buClr>
                <a:schemeClr val="accent1"/>
              </a:buClr>
              <a:buSzPct val="100000"/>
              <a:buFont typeface="Arial" panose="020B0604020202020204" pitchFamily="34" charset="0"/>
              <a:buChar char="•"/>
              <a:defRPr sz="2000">
                <a:solidFill>
                  <a:schemeClr val="tx1"/>
                </a:solidFill>
                <a:latin typeface="Gill Sans MT" panose="020B0502020104020203" pitchFamily="34" charset="0"/>
              </a:defRPr>
            </a:lvl1pPr>
            <a:lvl2pPr marL="742950" indent="-28575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2pPr>
            <a:lvl3pPr marL="1143000" indent="-22860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3pPr>
            <a:lvl4pPr marL="1600200" indent="-228600">
              <a:lnSpc>
                <a:spcPct val="120000"/>
              </a:lnSpc>
              <a:spcBef>
                <a:spcPts val="500"/>
              </a:spcBef>
              <a:buClr>
                <a:schemeClr val="accent1"/>
              </a:buClr>
              <a:buSzPct val="100000"/>
              <a:buFont typeface="Arial" panose="020B0604020202020204" pitchFamily="34" charset="0"/>
              <a:buChar char="•"/>
              <a:defRPr sz="1400">
                <a:solidFill>
                  <a:schemeClr val="tx1"/>
                </a:solidFill>
                <a:latin typeface="Gill Sans MT" panose="020B0502020104020203" pitchFamily="34" charset="0"/>
              </a:defRPr>
            </a:lvl4pPr>
            <a:lvl5pPr marL="2057400" indent="-228600">
              <a:lnSpc>
                <a:spcPct val="120000"/>
              </a:lnSpc>
              <a:spcBef>
                <a:spcPts val="500"/>
              </a:spcBef>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5pPr>
            <a:lvl6pPr marL="25146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6pPr>
            <a:lvl7pPr marL="29718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7pPr>
            <a:lvl8pPr marL="34290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8pPr>
            <a:lvl9pPr marL="38862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9pPr>
          </a:lstStyle>
          <a:p>
            <a:pPr eaLnBrk="1" hangingPunct="1">
              <a:lnSpc>
                <a:spcPct val="100000"/>
              </a:lnSpc>
              <a:spcBef>
                <a:spcPct val="0"/>
              </a:spcBef>
              <a:buClrTx/>
              <a:buSzTx/>
              <a:buFontTx/>
              <a:buNone/>
            </a:pPr>
            <a:r>
              <a:rPr lang="en-US" altLang="en-US" sz="1400">
                <a:latin typeface="Times New Roman" panose="02020603050405020304" pitchFamily="18" charset="0"/>
              </a:rPr>
              <a:t>Penentuan harga </a:t>
            </a:r>
          </a:p>
          <a:p>
            <a:pPr eaLnBrk="1" hangingPunct="1">
              <a:lnSpc>
                <a:spcPct val="100000"/>
              </a:lnSpc>
              <a:spcBef>
                <a:spcPct val="0"/>
              </a:spcBef>
              <a:buClrTx/>
              <a:buSzTx/>
              <a:buFontTx/>
              <a:buNone/>
            </a:pPr>
            <a:r>
              <a:rPr lang="en-US" altLang="en-US" sz="1400">
                <a:latin typeface="Times New Roman" panose="02020603050405020304" pitchFamily="18" charset="0"/>
              </a:rPr>
              <a:t>pokok bahan baku</a:t>
            </a:r>
          </a:p>
          <a:p>
            <a:pPr eaLnBrk="1" hangingPunct="1">
              <a:lnSpc>
                <a:spcPct val="100000"/>
              </a:lnSpc>
              <a:spcBef>
                <a:spcPct val="0"/>
              </a:spcBef>
              <a:buClrTx/>
              <a:buSzTx/>
              <a:buFontTx/>
              <a:buNone/>
            </a:pPr>
            <a:r>
              <a:rPr lang="en-US" altLang="en-US" sz="1400">
                <a:latin typeface="Times New Roman" panose="02020603050405020304" pitchFamily="18" charset="0"/>
              </a:rPr>
              <a:t>yang dipakai</a:t>
            </a:r>
          </a:p>
        </p:txBody>
      </p:sp>
      <p:sp>
        <p:nvSpPr>
          <p:cNvPr id="14346" name="Rectangle 33">
            <a:extLst>
              <a:ext uri="{FF2B5EF4-FFF2-40B4-BE49-F238E27FC236}">
                <a16:creationId xmlns:a16="http://schemas.microsoft.com/office/drawing/2014/main" id="{775AA8A8-727E-40F7-82B4-C64E18101708}"/>
              </a:ext>
            </a:extLst>
          </p:cNvPr>
          <p:cNvSpPr>
            <a:spLocks noChangeArrowheads="1"/>
          </p:cNvSpPr>
          <p:nvPr/>
        </p:nvSpPr>
        <p:spPr bwMode="auto">
          <a:xfrm>
            <a:off x="6705600" y="3886200"/>
            <a:ext cx="1524000" cy="838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lnSpc>
                <a:spcPct val="120000"/>
              </a:lnSpc>
              <a:spcBef>
                <a:spcPts val="1000"/>
              </a:spcBef>
              <a:buClr>
                <a:schemeClr val="accent1"/>
              </a:buClr>
              <a:buSzPct val="100000"/>
              <a:buFont typeface="Arial" panose="020B0604020202020204" pitchFamily="34" charset="0"/>
              <a:buChar char="•"/>
              <a:defRPr sz="2000">
                <a:solidFill>
                  <a:schemeClr val="tx1"/>
                </a:solidFill>
                <a:latin typeface="Gill Sans MT" panose="020B0502020104020203" pitchFamily="34" charset="0"/>
              </a:defRPr>
            </a:lvl1pPr>
            <a:lvl2pPr marL="742950" indent="-28575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2pPr>
            <a:lvl3pPr marL="1143000" indent="-22860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3pPr>
            <a:lvl4pPr marL="1600200" indent="-228600">
              <a:lnSpc>
                <a:spcPct val="120000"/>
              </a:lnSpc>
              <a:spcBef>
                <a:spcPts val="500"/>
              </a:spcBef>
              <a:buClr>
                <a:schemeClr val="accent1"/>
              </a:buClr>
              <a:buSzPct val="100000"/>
              <a:buFont typeface="Arial" panose="020B0604020202020204" pitchFamily="34" charset="0"/>
              <a:buChar char="•"/>
              <a:defRPr sz="1400">
                <a:solidFill>
                  <a:schemeClr val="tx1"/>
                </a:solidFill>
                <a:latin typeface="Gill Sans MT" panose="020B0502020104020203" pitchFamily="34" charset="0"/>
              </a:defRPr>
            </a:lvl4pPr>
            <a:lvl5pPr marL="2057400" indent="-228600">
              <a:lnSpc>
                <a:spcPct val="120000"/>
              </a:lnSpc>
              <a:spcBef>
                <a:spcPts val="500"/>
              </a:spcBef>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5pPr>
            <a:lvl6pPr marL="25146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6pPr>
            <a:lvl7pPr marL="29718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7pPr>
            <a:lvl8pPr marL="34290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8pPr>
            <a:lvl9pPr marL="38862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9pPr>
          </a:lstStyle>
          <a:p>
            <a:pPr eaLnBrk="1" hangingPunct="1">
              <a:lnSpc>
                <a:spcPct val="100000"/>
              </a:lnSpc>
              <a:spcBef>
                <a:spcPct val="0"/>
              </a:spcBef>
              <a:buClrTx/>
              <a:buSzTx/>
              <a:buFontTx/>
              <a:buNone/>
            </a:pPr>
            <a:r>
              <a:rPr lang="en-US" altLang="en-US" sz="1400">
                <a:latin typeface="Times New Roman" panose="02020603050405020304" pitchFamily="18" charset="0"/>
              </a:rPr>
              <a:t>Pengumpulan </a:t>
            </a:r>
          </a:p>
          <a:p>
            <a:pPr eaLnBrk="1" hangingPunct="1">
              <a:lnSpc>
                <a:spcPct val="100000"/>
              </a:lnSpc>
              <a:spcBef>
                <a:spcPct val="0"/>
              </a:spcBef>
              <a:buClrTx/>
              <a:buSzTx/>
              <a:buFontTx/>
              <a:buNone/>
            </a:pPr>
            <a:r>
              <a:rPr lang="en-US" altLang="en-US" sz="1400">
                <a:latin typeface="Times New Roman" panose="02020603050405020304" pitchFamily="18" charset="0"/>
              </a:rPr>
              <a:t>biaya produksi</a:t>
            </a:r>
          </a:p>
        </p:txBody>
      </p:sp>
      <p:sp>
        <p:nvSpPr>
          <p:cNvPr id="14347" name="Rectangle 34">
            <a:extLst>
              <a:ext uri="{FF2B5EF4-FFF2-40B4-BE49-F238E27FC236}">
                <a16:creationId xmlns:a16="http://schemas.microsoft.com/office/drawing/2014/main" id="{D52308E5-FEBE-46B2-83D9-E22CDAA6BDA5}"/>
              </a:ext>
            </a:extLst>
          </p:cNvPr>
          <p:cNvSpPr>
            <a:spLocks noChangeArrowheads="1"/>
          </p:cNvSpPr>
          <p:nvPr/>
        </p:nvSpPr>
        <p:spPr bwMode="auto">
          <a:xfrm>
            <a:off x="6705600" y="5334000"/>
            <a:ext cx="1524000" cy="838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lnSpc>
                <a:spcPct val="120000"/>
              </a:lnSpc>
              <a:spcBef>
                <a:spcPts val="1000"/>
              </a:spcBef>
              <a:buClr>
                <a:schemeClr val="accent1"/>
              </a:buClr>
              <a:buSzPct val="100000"/>
              <a:buFont typeface="Arial" panose="020B0604020202020204" pitchFamily="34" charset="0"/>
              <a:buChar char="•"/>
              <a:defRPr sz="2000">
                <a:solidFill>
                  <a:schemeClr val="tx1"/>
                </a:solidFill>
                <a:latin typeface="Gill Sans MT" panose="020B0502020104020203" pitchFamily="34" charset="0"/>
              </a:defRPr>
            </a:lvl1pPr>
            <a:lvl2pPr marL="742950" indent="-28575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2pPr>
            <a:lvl3pPr marL="1143000" indent="-22860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3pPr>
            <a:lvl4pPr marL="1600200" indent="-228600">
              <a:lnSpc>
                <a:spcPct val="120000"/>
              </a:lnSpc>
              <a:spcBef>
                <a:spcPts val="500"/>
              </a:spcBef>
              <a:buClr>
                <a:schemeClr val="accent1"/>
              </a:buClr>
              <a:buSzPct val="100000"/>
              <a:buFont typeface="Arial" panose="020B0604020202020204" pitchFamily="34" charset="0"/>
              <a:buChar char="•"/>
              <a:defRPr sz="1400">
                <a:solidFill>
                  <a:schemeClr val="tx1"/>
                </a:solidFill>
                <a:latin typeface="Gill Sans MT" panose="020B0502020104020203" pitchFamily="34" charset="0"/>
              </a:defRPr>
            </a:lvl4pPr>
            <a:lvl5pPr marL="2057400" indent="-228600">
              <a:lnSpc>
                <a:spcPct val="120000"/>
              </a:lnSpc>
              <a:spcBef>
                <a:spcPts val="500"/>
              </a:spcBef>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5pPr>
            <a:lvl6pPr marL="25146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6pPr>
            <a:lvl7pPr marL="29718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7pPr>
            <a:lvl8pPr marL="34290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8pPr>
            <a:lvl9pPr marL="38862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9pPr>
          </a:lstStyle>
          <a:p>
            <a:pPr eaLnBrk="1" hangingPunct="1">
              <a:lnSpc>
                <a:spcPct val="100000"/>
              </a:lnSpc>
              <a:spcBef>
                <a:spcPct val="0"/>
              </a:spcBef>
              <a:buClrTx/>
              <a:buSzTx/>
              <a:buFontTx/>
              <a:buNone/>
            </a:pPr>
            <a:r>
              <a:rPr lang="en-US" altLang="en-US" sz="1400">
                <a:latin typeface="Times New Roman" panose="02020603050405020304" pitchFamily="18" charset="0"/>
              </a:rPr>
              <a:t>Penentuan harga </a:t>
            </a:r>
          </a:p>
          <a:p>
            <a:pPr eaLnBrk="1" hangingPunct="1">
              <a:lnSpc>
                <a:spcPct val="100000"/>
              </a:lnSpc>
              <a:spcBef>
                <a:spcPct val="0"/>
              </a:spcBef>
              <a:buClrTx/>
              <a:buSzTx/>
              <a:buFontTx/>
              <a:buNone/>
            </a:pPr>
            <a:r>
              <a:rPr lang="en-US" altLang="en-US" sz="1400">
                <a:latin typeface="Times New Roman" panose="02020603050405020304" pitchFamily="18" charset="0"/>
              </a:rPr>
              <a:t>pokok produk jadi</a:t>
            </a:r>
          </a:p>
        </p:txBody>
      </p:sp>
      <p:sp>
        <p:nvSpPr>
          <p:cNvPr id="14348" name="Rectangle 38">
            <a:extLst>
              <a:ext uri="{FF2B5EF4-FFF2-40B4-BE49-F238E27FC236}">
                <a16:creationId xmlns:a16="http://schemas.microsoft.com/office/drawing/2014/main" id="{243CAA95-755E-451B-AAFD-789FAB398561}"/>
              </a:ext>
            </a:extLst>
          </p:cNvPr>
          <p:cNvSpPr>
            <a:spLocks noChangeArrowheads="1"/>
          </p:cNvSpPr>
          <p:nvPr/>
        </p:nvSpPr>
        <p:spPr bwMode="auto">
          <a:xfrm>
            <a:off x="4419600" y="2514600"/>
            <a:ext cx="1600200" cy="838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lnSpc>
                <a:spcPct val="120000"/>
              </a:lnSpc>
              <a:spcBef>
                <a:spcPts val="1000"/>
              </a:spcBef>
              <a:buClr>
                <a:schemeClr val="accent1"/>
              </a:buClr>
              <a:buSzPct val="100000"/>
              <a:buFont typeface="Arial" panose="020B0604020202020204" pitchFamily="34" charset="0"/>
              <a:buChar char="•"/>
              <a:defRPr sz="2000">
                <a:solidFill>
                  <a:schemeClr val="tx1"/>
                </a:solidFill>
                <a:latin typeface="Gill Sans MT" panose="020B0502020104020203" pitchFamily="34" charset="0"/>
              </a:defRPr>
            </a:lvl1pPr>
            <a:lvl2pPr marL="742950" indent="-28575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2pPr>
            <a:lvl3pPr marL="1143000" indent="-22860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3pPr>
            <a:lvl4pPr marL="1600200" indent="-228600">
              <a:lnSpc>
                <a:spcPct val="120000"/>
              </a:lnSpc>
              <a:spcBef>
                <a:spcPts val="500"/>
              </a:spcBef>
              <a:buClr>
                <a:schemeClr val="accent1"/>
              </a:buClr>
              <a:buSzPct val="100000"/>
              <a:buFont typeface="Arial" panose="020B0604020202020204" pitchFamily="34" charset="0"/>
              <a:buChar char="•"/>
              <a:defRPr sz="1400">
                <a:solidFill>
                  <a:schemeClr val="tx1"/>
                </a:solidFill>
                <a:latin typeface="Gill Sans MT" panose="020B0502020104020203" pitchFamily="34" charset="0"/>
              </a:defRPr>
            </a:lvl4pPr>
            <a:lvl5pPr marL="2057400" indent="-228600">
              <a:lnSpc>
                <a:spcPct val="120000"/>
              </a:lnSpc>
              <a:spcBef>
                <a:spcPts val="500"/>
              </a:spcBef>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5pPr>
            <a:lvl6pPr marL="25146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6pPr>
            <a:lvl7pPr marL="29718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7pPr>
            <a:lvl8pPr marL="34290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8pPr>
            <a:lvl9pPr marL="38862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9pPr>
          </a:lstStyle>
          <a:p>
            <a:pPr eaLnBrk="1" hangingPunct="1">
              <a:lnSpc>
                <a:spcPct val="100000"/>
              </a:lnSpc>
              <a:spcBef>
                <a:spcPct val="0"/>
              </a:spcBef>
              <a:buClrTx/>
              <a:buSzTx/>
              <a:buFontTx/>
              <a:buNone/>
            </a:pPr>
            <a:r>
              <a:rPr lang="en-US" altLang="en-US" sz="1400">
                <a:latin typeface="Times New Roman" panose="02020603050405020304" pitchFamily="18" charset="0"/>
              </a:rPr>
              <a:t>Biaya tenaga kerja</a:t>
            </a:r>
          </a:p>
          <a:p>
            <a:pPr eaLnBrk="1" hangingPunct="1">
              <a:lnSpc>
                <a:spcPct val="100000"/>
              </a:lnSpc>
              <a:spcBef>
                <a:spcPct val="0"/>
              </a:spcBef>
              <a:buClrTx/>
              <a:buSzTx/>
              <a:buFontTx/>
              <a:buNone/>
            </a:pPr>
            <a:r>
              <a:rPr lang="en-US" altLang="en-US" sz="1400">
                <a:latin typeface="Times New Roman" panose="02020603050405020304" pitchFamily="18" charset="0"/>
              </a:rPr>
              <a:t>langsung</a:t>
            </a:r>
          </a:p>
        </p:txBody>
      </p:sp>
      <p:sp>
        <p:nvSpPr>
          <p:cNvPr id="14349" name="Rectangle 39">
            <a:extLst>
              <a:ext uri="{FF2B5EF4-FFF2-40B4-BE49-F238E27FC236}">
                <a16:creationId xmlns:a16="http://schemas.microsoft.com/office/drawing/2014/main" id="{40EF7D35-61D8-42C8-AA79-8A7FEC17920C}"/>
              </a:ext>
            </a:extLst>
          </p:cNvPr>
          <p:cNvSpPr>
            <a:spLocks noChangeArrowheads="1"/>
          </p:cNvSpPr>
          <p:nvPr/>
        </p:nvSpPr>
        <p:spPr bwMode="auto">
          <a:xfrm>
            <a:off x="8839200" y="2590800"/>
            <a:ext cx="1447800" cy="838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lnSpc>
                <a:spcPct val="120000"/>
              </a:lnSpc>
              <a:spcBef>
                <a:spcPts val="1000"/>
              </a:spcBef>
              <a:buClr>
                <a:schemeClr val="accent1"/>
              </a:buClr>
              <a:buSzPct val="100000"/>
              <a:buFont typeface="Arial" panose="020B0604020202020204" pitchFamily="34" charset="0"/>
              <a:buChar char="•"/>
              <a:defRPr sz="2000">
                <a:solidFill>
                  <a:schemeClr val="tx1"/>
                </a:solidFill>
                <a:latin typeface="Gill Sans MT" panose="020B0502020104020203" pitchFamily="34" charset="0"/>
              </a:defRPr>
            </a:lvl1pPr>
            <a:lvl2pPr marL="742950" indent="-28575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2pPr>
            <a:lvl3pPr marL="1143000" indent="-22860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3pPr>
            <a:lvl4pPr marL="1600200" indent="-228600">
              <a:lnSpc>
                <a:spcPct val="120000"/>
              </a:lnSpc>
              <a:spcBef>
                <a:spcPts val="500"/>
              </a:spcBef>
              <a:buClr>
                <a:schemeClr val="accent1"/>
              </a:buClr>
              <a:buSzPct val="100000"/>
              <a:buFont typeface="Arial" panose="020B0604020202020204" pitchFamily="34" charset="0"/>
              <a:buChar char="•"/>
              <a:defRPr sz="1400">
                <a:solidFill>
                  <a:schemeClr val="tx1"/>
                </a:solidFill>
                <a:latin typeface="Gill Sans MT" panose="020B0502020104020203" pitchFamily="34" charset="0"/>
              </a:defRPr>
            </a:lvl4pPr>
            <a:lvl5pPr marL="2057400" indent="-228600">
              <a:lnSpc>
                <a:spcPct val="120000"/>
              </a:lnSpc>
              <a:spcBef>
                <a:spcPts val="500"/>
              </a:spcBef>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5pPr>
            <a:lvl6pPr marL="25146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6pPr>
            <a:lvl7pPr marL="29718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7pPr>
            <a:lvl8pPr marL="34290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8pPr>
            <a:lvl9pPr marL="38862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9pPr>
          </a:lstStyle>
          <a:p>
            <a:pPr eaLnBrk="1" hangingPunct="1">
              <a:lnSpc>
                <a:spcPct val="100000"/>
              </a:lnSpc>
              <a:spcBef>
                <a:spcPct val="0"/>
              </a:spcBef>
              <a:buClrTx/>
              <a:buSzTx/>
              <a:buFontTx/>
              <a:buNone/>
            </a:pPr>
            <a:r>
              <a:rPr lang="en-US" altLang="en-US" sz="1400">
                <a:latin typeface="Times New Roman" panose="02020603050405020304" pitchFamily="18" charset="0"/>
              </a:rPr>
              <a:t>Biaya overhead</a:t>
            </a:r>
          </a:p>
          <a:p>
            <a:pPr eaLnBrk="1" hangingPunct="1">
              <a:lnSpc>
                <a:spcPct val="100000"/>
              </a:lnSpc>
              <a:spcBef>
                <a:spcPct val="0"/>
              </a:spcBef>
              <a:buClrTx/>
              <a:buSzTx/>
              <a:buFontTx/>
              <a:buNone/>
            </a:pPr>
            <a:r>
              <a:rPr lang="en-US" altLang="en-US" sz="1400">
                <a:latin typeface="Times New Roman" panose="02020603050405020304" pitchFamily="18" charset="0"/>
              </a:rPr>
              <a:t>pabrik</a:t>
            </a:r>
          </a:p>
        </p:txBody>
      </p:sp>
      <p:sp>
        <p:nvSpPr>
          <p:cNvPr id="14350" name="Line 42">
            <a:extLst>
              <a:ext uri="{FF2B5EF4-FFF2-40B4-BE49-F238E27FC236}">
                <a16:creationId xmlns:a16="http://schemas.microsoft.com/office/drawing/2014/main" id="{5E634450-92C3-4CEE-8A15-4A858BA1D351}"/>
              </a:ext>
            </a:extLst>
          </p:cNvPr>
          <p:cNvSpPr>
            <a:spLocks noChangeShapeType="1"/>
          </p:cNvSpPr>
          <p:nvPr/>
        </p:nvSpPr>
        <p:spPr bwMode="auto">
          <a:xfrm>
            <a:off x="7391400" y="1981200"/>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351" name="Line 43">
            <a:extLst>
              <a:ext uri="{FF2B5EF4-FFF2-40B4-BE49-F238E27FC236}">
                <a16:creationId xmlns:a16="http://schemas.microsoft.com/office/drawing/2014/main" id="{4E24F9F6-9EAA-400F-893B-95E97E412D35}"/>
              </a:ext>
            </a:extLst>
          </p:cNvPr>
          <p:cNvSpPr>
            <a:spLocks noChangeShapeType="1"/>
          </p:cNvSpPr>
          <p:nvPr/>
        </p:nvSpPr>
        <p:spPr bwMode="auto">
          <a:xfrm>
            <a:off x="7391400" y="3352800"/>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352" name="Line 44">
            <a:extLst>
              <a:ext uri="{FF2B5EF4-FFF2-40B4-BE49-F238E27FC236}">
                <a16:creationId xmlns:a16="http://schemas.microsoft.com/office/drawing/2014/main" id="{51B59DF9-E109-4B98-B15F-95A89411A878}"/>
              </a:ext>
            </a:extLst>
          </p:cNvPr>
          <p:cNvSpPr>
            <a:spLocks noChangeShapeType="1"/>
          </p:cNvSpPr>
          <p:nvPr/>
        </p:nvSpPr>
        <p:spPr bwMode="auto">
          <a:xfrm>
            <a:off x="7391400" y="4724400"/>
            <a:ext cx="0" cy="609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353" name="Line 45">
            <a:extLst>
              <a:ext uri="{FF2B5EF4-FFF2-40B4-BE49-F238E27FC236}">
                <a16:creationId xmlns:a16="http://schemas.microsoft.com/office/drawing/2014/main" id="{FF50D1F5-E4F9-43A6-A415-62B1F99B2FE1}"/>
              </a:ext>
            </a:extLst>
          </p:cNvPr>
          <p:cNvSpPr>
            <a:spLocks noChangeShapeType="1"/>
          </p:cNvSpPr>
          <p:nvPr/>
        </p:nvSpPr>
        <p:spPr bwMode="auto">
          <a:xfrm>
            <a:off x="9601200" y="3429000"/>
            <a:ext cx="0" cy="914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54" name="Line 46">
            <a:extLst>
              <a:ext uri="{FF2B5EF4-FFF2-40B4-BE49-F238E27FC236}">
                <a16:creationId xmlns:a16="http://schemas.microsoft.com/office/drawing/2014/main" id="{B184E3F9-C87A-4D65-B38D-6EE180B20A99}"/>
              </a:ext>
            </a:extLst>
          </p:cNvPr>
          <p:cNvSpPr>
            <a:spLocks noChangeShapeType="1"/>
          </p:cNvSpPr>
          <p:nvPr/>
        </p:nvSpPr>
        <p:spPr bwMode="auto">
          <a:xfrm flipH="1">
            <a:off x="8229600" y="4343400"/>
            <a:ext cx="1371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355" name="Line 47">
            <a:extLst>
              <a:ext uri="{FF2B5EF4-FFF2-40B4-BE49-F238E27FC236}">
                <a16:creationId xmlns:a16="http://schemas.microsoft.com/office/drawing/2014/main" id="{204F21A6-4109-4A54-AC30-2529C93FFF14}"/>
              </a:ext>
            </a:extLst>
          </p:cNvPr>
          <p:cNvSpPr>
            <a:spLocks noChangeShapeType="1"/>
          </p:cNvSpPr>
          <p:nvPr/>
        </p:nvSpPr>
        <p:spPr bwMode="auto">
          <a:xfrm>
            <a:off x="5181600" y="3352800"/>
            <a:ext cx="0" cy="914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56" name="Line 49">
            <a:extLst>
              <a:ext uri="{FF2B5EF4-FFF2-40B4-BE49-F238E27FC236}">
                <a16:creationId xmlns:a16="http://schemas.microsoft.com/office/drawing/2014/main" id="{202D2C31-4F72-416F-9A6A-D5C9BE238413}"/>
              </a:ext>
            </a:extLst>
          </p:cNvPr>
          <p:cNvSpPr>
            <a:spLocks noChangeShapeType="1"/>
          </p:cNvSpPr>
          <p:nvPr/>
        </p:nvSpPr>
        <p:spPr bwMode="auto">
          <a:xfrm>
            <a:off x="5181600" y="4267200"/>
            <a:ext cx="1524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357" name="Text Box 50">
            <a:extLst>
              <a:ext uri="{FF2B5EF4-FFF2-40B4-BE49-F238E27FC236}">
                <a16:creationId xmlns:a16="http://schemas.microsoft.com/office/drawing/2014/main" id="{C57E3330-2FA7-4D21-B8D3-308E471B8DE7}"/>
              </a:ext>
            </a:extLst>
          </p:cNvPr>
          <p:cNvSpPr txBox="1">
            <a:spLocks noChangeArrowheads="1"/>
          </p:cNvSpPr>
          <p:nvPr/>
        </p:nvSpPr>
        <p:spPr bwMode="auto">
          <a:xfrm>
            <a:off x="2667000" y="6248400"/>
            <a:ext cx="5105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0000"/>
              </a:lnSpc>
              <a:spcBef>
                <a:spcPts val="1000"/>
              </a:spcBef>
              <a:buClr>
                <a:schemeClr val="accent1"/>
              </a:buClr>
              <a:buSzPct val="100000"/>
              <a:buFont typeface="Arial" panose="020B0604020202020204" pitchFamily="34" charset="0"/>
              <a:buChar char="•"/>
              <a:defRPr sz="2000">
                <a:solidFill>
                  <a:schemeClr val="tx1"/>
                </a:solidFill>
                <a:latin typeface="Gill Sans MT" panose="020B0502020104020203" pitchFamily="34" charset="0"/>
              </a:defRPr>
            </a:lvl1pPr>
            <a:lvl2pPr marL="742950" indent="-28575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2pPr>
            <a:lvl3pPr marL="1143000" indent="-22860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3pPr>
            <a:lvl4pPr marL="1600200" indent="-228600">
              <a:lnSpc>
                <a:spcPct val="120000"/>
              </a:lnSpc>
              <a:spcBef>
                <a:spcPts val="500"/>
              </a:spcBef>
              <a:buClr>
                <a:schemeClr val="accent1"/>
              </a:buClr>
              <a:buSzPct val="100000"/>
              <a:buFont typeface="Arial" panose="020B0604020202020204" pitchFamily="34" charset="0"/>
              <a:buChar char="•"/>
              <a:defRPr sz="1400">
                <a:solidFill>
                  <a:schemeClr val="tx1"/>
                </a:solidFill>
                <a:latin typeface="Gill Sans MT" panose="020B0502020104020203" pitchFamily="34" charset="0"/>
              </a:defRPr>
            </a:lvl4pPr>
            <a:lvl5pPr marL="2057400" indent="-228600">
              <a:lnSpc>
                <a:spcPct val="120000"/>
              </a:lnSpc>
              <a:spcBef>
                <a:spcPts val="500"/>
              </a:spcBef>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5pPr>
            <a:lvl6pPr marL="25146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6pPr>
            <a:lvl7pPr marL="29718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7pPr>
            <a:lvl8pPr marL="34290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8pPr>
            <a:lvl9pPr marL="3886200" indent="-228600" defTabSz="457200" fontAlgn="base">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9pPr>
          </a:lstStyle>
          <a:p>
            <a:pPr eaLnBrk="1" hangingPunct="1">
              <a:lnSpc>
                <a:spcPct val="100000"/>
              </a:lnSpc>
              <a:spcBef>
                <a:spcPct val="50000"/>
              </a:spcBef>
              <a:buClrTx/>
              <a:buSzTx/>
              <a:buFontTx/>
              <a:buNone/>
            </a:pPr>
            <a:r>
              <a:rPr lang="en-US" altLang="en-US" sz="1400">
                <a:latin typeface="Times New Roman" panose="02020603050405020304" pitchFamily="18" charset="0"/>
              </a:rPr>
              <a:t>Gambar : Siklus Pembuatan Produk Dan Siklus Akuntansi Biaya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4" name="Rectangle 73">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Freeform: Shape 81">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4" name="Rectangle 83">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2" name="Rectangle 2">
            <a:extLst>
              <a:ext uri="{FF2B5EF4-FFF2-40B4-BE49-F238E27FC236}">
                <a16:creationId xmlns:a16="http://schemas.microsoft.com/office/drawing/2014/main" id="{CADD7024-EE0B-4CF1-B886-F9F426113122}"/>
              </a:ext>
            </a:extLst>
          </p:cNvPr>
          <p:cNvSpPr>
            <a:spLocks noGrp="1" noChangeArrowheads="1"/>
          </p:cNvSpPr>
          <p:nvPr>
            <p:ph type="title"/>
          </p:nvPr>
        </p:nvSpPr>
        <p:spPr>
          <a:xfrm>
            <a:off x="466722" y="586855"/>
            <a:ext cx="3201366" cy="3387497"/>
          </a:xfrm>
        </p:spPr>
        <p:txBody>
          <a:bodyPr anchor="b">
            <a:normAutofit/>
          </a:bodyPr>
          <a:lstStyle/>
          <a:p>
            <a:pPr algn="r">
              <a:defRPr/>
            </a:pPr>
            <a:r>
              <a:rPr lang="en-US" altLang="en-US" sz="4000" b="1">
                <a:solidFill>
                  <a:srgbClr val="FFFFFF"/>
                </a:solidFill>
              </a:rPr>
              <a:t>Karakteristik Metode Harga Pokok Pesanan</a:t>
            </a:r>
          </a:p>
        </p:txBody>
      </p:sp>
      <p:sp>
        <p:nvSpPr>
          <p:cNvPr id="5123" name="Rectangle 3">
            <a:extLst>
              <a:ext uri="{FF2B5EF4-FFF2-40B4-BE49-F238E27FC236}">
                <a16:creationId xmlns:a16="http://schemas.microsoft.com/office/drawing/2014/main" id="{D3E22A9A-1EB8-4BCC-86B5-184B094E0266}"/>
              </a:ext>
            </a:extLst>
          </p:cNvPr>
          <p:cNvSpPr>
            <a:spLocks noGrp="1" noChangeArrowheads="1"/>
          </p:cNvSpPr>
          <p:nvPr>
            <p:ph idx="1"/>
          </p:nvPr>
        </p:nvSpPr>
        <p:spPr>
          <a:xfrm>
            <a:off x="4810259" y="649480"/>
            <a:ext cx="6555347" cy="5546047"/>
          </a:xfrm>
        </p:spPr>
        <p:txBody>
          <a:bodyPr rtlCol="0" anchor="ctr">
            <a:normAutofit/>
          </a:bodyPr>
          <a:lstStyle/>
          <a:p>
            <a:pPr marL="609600" indent="-609600">
              <a:buNone/>
              <a:defRPr/>
            </a:pPr>
            <a:r>
              <a:rPr lang="en-US" altLang="en-US" sz="2000" b="1" i="1"/>
              <a:t>Karakteristik Usaha Perusahaan Yang Produksinya </a:t>
            </a:r>
          </a:p>
          <a:p>
            <a:pPr marL="609600" indent="-609600">
              <a:buNone/>
              <a:defRPr/>
            </a:pPr>
            <a:r>
              <a:rPr lang="en-US" altLang="en-US" sz="2000" b="1" i="1"/>
              <a:t>berdasarkan Pesanan : </a:t>
            </a:r>
          </a:p>
          <a:p>
            <a:pPr marL="609600" indent="-609600">
              <a:buFontTx/>
              <a:buAutoNum type="arabicPeriod"/>
              <a:defRPr/>
            </a:pPr>
            <a:r>
              <a:rPr lang="en-US" altLang="en-US" sz="2000"/>
              <a:t>Proses pengolahan produk terjadi secara terputus-putus.</a:t>
            </a:r>
          </a:p>
          <a:p>
            <a:pPr marL="609600" indent="-609600">
              <a:buFontTx/>
              <a:buAutoNum type="arabicPeriod"/>
              <a:defRPr/>
            </a:pPr>
            <a:r>
              <a:rPr lang="en-US" altLang="en-US" sz="2000"/>
              <a:t>Produk yang dihasilkan sesuai dengan spesifikasi yang diminta pemesan.</a:t>
            </a:r>
          </a:p>
          <a:p>
            <a:pPr marL="609600" indent="-609600">
              <a:buFontTx/>
              <a:buAutoNum type="arabicPeriod"/>
              <a:defRPr/>
            </a:pPr>
            <a:r>
              <a:rPr lang="en-US" altLang="en-US" sz="2000"/>
              <a:t>Produksi ditujukan untuk memenuhi pesanan.</a:t>
            </a:r>
          </a:p>
          <a:p>
            <a:pPr marL="609600" indent="-609600">
              <a:buNone/>
              <a:defRPr/>
            </a:pPr>
            <a:endParaRPr lang="en-US" altLang="en-US" sz="2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46" name="Rectangle 2">
            <a:extLst>
              <a:ext uri="{FF2B5EF4-FFF2-40B4-BE49-F238E27FC236}">
                <a16:creationId xmlns:a16="http://schemas.microsoft.com/office/drawing/2014/main" id="{0879B4C5-B069-4FA7-B8A2-38D1D5592F72}"/>
              </a:ext>
            </a:extLst>
          </p:cNvPr>
          <p:cNvSpPr>
            <a:spLocks noGrp="1" noChangeArrowheads="1"/>
          </p:cNvSpPr>
          <p:nvPr>
            <p:ph type="title"/>
          </p:nvPr>
        </p:nvSpPr>
        <p:spPr>
          <a:xfrm>
            <a:off x="1371599" y="294538"/>
            <a:ext cx="9895951" cy="1033669"/>
          </a:xfrm>
        </p:spPr>
        <p:txBody>
          <a:bodyPr>
            <a:normAutofit/>
          </a:bodyPr>
          <a:lstStyle/>
          <a:p>
            <a:pPr>
              <a:defRPr/>
            </a:pPr>
            <a:r>
              <a:rPr lang="en-US" altLang="en-US" sz="4000" b="1">
                <a:solidFill>
                  <a:srgbClr val="FFFFFF"/>
                </a:solidFill>
              </a:rPr>
              <a:t>Kartu Harga Pokok (Job Order Cost Sheet) </a:t>
            </a:r>
          </a:p>
        </p:txBody>
      </p:sp>
      <p:sp>
        <p:nvSpPr>
          <p:cNvPr id="6147" name="Rectangle 3">
            <a:extLst>
              <a:ext uri="{FF2B5EF4-FFF2-40B4-BE49-F238E27FC236}">
                <a16:creationId xmlns:a16="http://schemas.microsoft.com/office/drawing/2014/main" id="{B74BE810-C710-4487-B2C2-FB62CAA086BC}"/>
              </a:ext>
            </a:extLst>
          </p:cNvPr>
          <p:cNvSpPr>
            <a:spLocks noGrp="1" noChangeArrowheads="1"/>
          </p:cNvSpPr>
          <p:nvPr>
            <p:ph idx="1"/>
          </p:nvPr>
        </p:nvSpPr>
        <p:spPr>
          <a:xfrm>
            <a:off x="1371599" y="2318197"/>
            <a:ext cx="9724031" cy="3683358"/>
          </a:xfrm>
        </p:spPr>
        <p:txBody>
          <a:bodyPr rtlCol="0" anchor="ctr">
            <a:normAutofit/>
          </a:bodyPr>
          <a:lstStyle/>
          <a:p>
            <a:pPr>
              <a:buNone/>
              <a:defRPr/>
            </a:pPr>
            <a:r>
              <a:rPr lang="en-US" sz="1900"/>
              <a:t>	Kartu harga pokok merupakan catatan yang penting dalam </a:t>
            </a:r>
          </a:p>
          <a:p>
            <a:pPr>
              <a:buNone/>
              <a:defRPr/>
            </a:pPr>
            <a:r>
              <a:rPr lang="en-US" sz="1900"/>
              <a:t>	metode harga pokok pesanan. Kartu ini berfungsi sebagai </a:t>
            </a:r>
          </a:p>
          <a:p>
            <a:pPr>
              <a:buNone/>
              <a:defRPr/>
            </a:pPr>
            <a:r>
              <a:rPr lang="en-US" sz="1900"/>
              <a:t>	rekening pembantu, yang digunakan untuk mengumpulkan </a:t>
            </a:r>
          </a:p>
          <a:p>
            <a:pPr>
              <a:buNone/>
              <a:defRPr/>
            </a:pPr>
            <a:r>
              <a:rPr lang="en-US" sz="1900"/>
              <a:t>	biaya produksi tiap pesanan produk. Biaya produksi untuk </a:t>
            </a:r>
          </a:p>
          <a:p>
            <a:pPr>
              <a:buNone/>
              <a:defRPr/>
            </a:pPr>
            <a:r>
              <a:rPr lang="en-US" sz="1900"/>
              <a:t>	mengerjakan pesanan tertentu dicatat secara rinci didalam </a:t>
            </a:r>
          </a:p>
          <a:p>
            <a:pPr>
              <a:buNone/>
              <a:defRPr/>
            </a:pPr>
            <a:r>
              <a:rPr lang="en-US" sz="1900"/>
              <a:t>	kartu harga pokok pesanan yang bersangkutan. </a:t>
            </a:r>
          </a:p>
          <a:p>
            <a:pPr>
              <a:buNone/>
              <a:defRPr/>
            </a:pPr>
            <a:r>
              <a:rPr lang="en-US" sz="1900"/>
              <a:t>	</a:t>
            </a:r>
          </a:p>
          <a:p>
            <a:pPr>
              <a:buNone/>
              <a:defRPr/>
            </a:pPr>
            <a:r>
              <a:rPr lang="en-US" sz="1900"/>
              <a:t>	Biaya produksi langsung dicatat dalam kartu harga pokok pesanan yang bersangkutan secara langsung, sedangkan biaya produksi tidak langsung dicatat dalam kartu harga pokok berdasarkan suatu tarif tertentu.</a:t>
            </a:r>
          </a:p>
          <a:p>
            <a:pPr>
              <a:buNone/>
              <a:defRPr/>
            </a:pPr>
            <a:endParaRPr lang="en-US" sz="1900"/>
          </a:p>
          <a:p>
            <a:pPr>
              <a:buNone/>
              <a:defRPr/>
            </a:pPr>
            <a:endParaRPr lang="en-US" sz="1900"/>
          </a:p>
          <a:p>
            <a:pPr>
              <a:buNone/>
              <a:defRPr/>
            </a:pPr>
            <a:endParaRPr lang="en-US" sz="1900"/>
          </a:p>
          <a:p>
            <a:pPr>
              <a:buNone/>
              <a:defRPr/>
            </a:pPr>
            <a:endParaRPr lang="en-US" sz="19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70" name="Rectangle 2">
            <a:extLst>
              <a:ext uri="{FF2B5EF4-FFF2-40B4-BE49-F238E27FC236}">
                <a16:creationId xmlns:a16="http://schemas.microsoft.com/office/drawing/2014/main" id="{36A9AB6B-EBFF-45F6-B79D-D5BDA57EBC72}"/>
              </a:ext>
            </a:extLst>
          </p:cNvPr>
          <p:cNvSpPr>
            <a:spLocks noGrp="1" noChangeArrowheads="1"/>
          </p:cNvSpPr>
          <p:nvPr>
            <p:ph type="title"/>
          </p:nvPr>
        </p:nvSpPr>
        <p:spPr>
          <a:xfrm>
            <a:off x="1245072" y="1289765"/>
            <a:ext cx="3651101" cy="4270963"/>
          </a:xfrm>
        </p:spPr>
        <p:txBody>
          <a:bodyPr anchor="ctr">
            <a:normAutofit/>
          </a:bodyPr>
          <a:lstStyle/>
          <a:p>
            <a:pPr algn="ctr">
              <a:defRPr/>
            </a:pPr>
            <a:r>
              <a:rPr lang="en-US" altLang="en-US" sz="5600" b="1">
                <a:solidFill>
                  <a:srgbClr val="FFFFFF"/>
                </a:solidFill>
              </a:rPr>
              <a:t>Manfaat Informasi Harga Pokok Produksi </a:t>
            </a:r>
            <a:br>
              <a:rPr lang="en-US" altLang="en-US" sz="5600" b="1">
                <a:solidFill>
                  <a:srgbClr val="FFFFFF"/>
                </a:solidFill>
              </a:rPr>
            </a:br>
            <a:r>
              <a:rPr lang="en-US" altLang="en-US" sz="5600" b="1">
                <a:solidFill>
                  <a:srgbClr val="FFFFFF"/>
                </a:solidFill>
              </a:rPr>
              <a:t>Per Pesanan</a:t>
            </a:r>
          </a:p>
        </p:txBody>
      </p:sp>
      <p:sp>
        <p:nvSpPr>
          <p:cNvPr id="76"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78"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7171" name="Rectangle 3">
            <a:extLst>
              <a:ext uri="{FF2B5EF4-FFF2-40B4-BE49-F238E27FC236}">
                <a16:creationId xmlns:a16="http://schemas.microsoft.com/office/drawing/2014/main" id="{9589F595-DFB4-41DB-9EEA-4CB5A6C9EBB9}"/>
              </a:ext>
            </a:extLst>
          </p:cNvPr>
          <p:cNvSpPr>
            <a:spLocks noGrp="1" noChangeArrowheads="1"/>
          </p:cNvSpPr>
          <p:nvPr>
            <p:ph idx="1"/>
          </p:nvPr>
        </p:nvSpPr>
        <p:spPr>
          <a:xfrm>
            <a:off x="6297233" y="518400"/>
            <a:ext cx="4771607" cy="5837949"/>
          </a:xfrm>
        </p:spPr>
        <p:txBody>
          <a:bodyPr rtlCol="0" anchor="ctr">
            <a:normAutofit/>
          </a:bodyPr>
          <a:lstStyle/>
          <a:p>
            <a:pPr marL="609600" indent="-609600">
              <a:buFontTx/>
              <a:buAutoNum type="arabicPeriod"/>
              <a:defRPr/>
            </a:pPr>
            <a:r>
              <a:rPr lang="en-US" altLang="en-US" sz="2000">
                <a:solidFill>
                  <a:schemeClr val="tx1">
                    <a:alpha val="80000"/>
                  </a:schemeClr>
                </a:solidFill>
              </a:rPr>
              <a:t>Menentukan harga jual yang akan dibebankan ke pemesan.</a:t>
            </a:r>
          </a:p>
          <a:p>
            <a:pPr marL="609600" indent="-609600">
              <a:buFontTx/>
              <a:buAutoNum type="arabicPeriod"/>
              <a:defRPr/>
            </a:pPr>
            <a:r>
              <a:rPr lang="en-US" altLang="en-US" sz="2000">
                <a:solidFill>
                  <a:schemeClr val="tx1">
                    <a:alpha val="80000"/>
                  </a:schemeClr>
                </a:solidFill>
              </a:rPr>
              <a:t>Mempertimbangkan penerimaan atau penolakan pesanan.</a:t>
            </a:r>
          </a:p>
          <a:p>
            <a:pPr marL="609600" indent="-609600">
              <a:buFontTx/>
              <a:buAutoNum type="arabicPeriod"/>
              <a:defRPr/>
            </a:pPr>
            <a:r>
              <a:rPr lang="en-US" altLang="en-US" sz="2000">
                <a:solidFill>
                  <a:schemeClr val="tx1">
                    <a:alpha val="80000"/>
                  </a:schemeClr>
                </a:solidFill>
              </a:rPr>
              <a:t>Memantau realisasi biaya produksi.</a:t>
            </a:r>
          </a:p>
          <a:p>
            <a:pPr marL="609600" indent="-609600">
              <a:buFontTx/>
              <a:buAutoNum type="arabicPeriod"/>
              <a:defRPr/>
            </a:pPr>
            <a:r>
              <a:rPr lang="en-US" altLang="en-US" sz="2000">
                <a:solidFill>
                  <a:schemeClr val="tx1">
                    <a:alpha val="80000"/>
                  </a:schemeClr>
                </a:solidFill>
              </a:rPr>
              <a:t>Menghitung laba/rugi tiap pesanan.</a:t>
            </a:r>
          </a:p>
          <a:p>
            <a:pPr marL="609600" indent="-609600">
              <a:buFontTx/>
              <a:buAutoNum type="arabicPeriod"/>
              <a:defRPr/>
            </a:pPr>
            <a:r>
              <a:rPr lang="en-US" altLang="en-US" sz="2000">
                <a:solidFill>
                  <a:schemeClr val="tx1">
                    <a:alpha val="80000"/>
                  </a:schemeClr>
                </a:solidFill>
              </a:rPr>
              <a:t>Menentukan harga pokok persediaan produk jadi dan produk dalam proses yang disajikan dalam neraca.</a:t>
            </a:r>
          </a:p>
        </p:txBody>
      </p:sp>
      <p:sp>
        <p:nvSpPr>
          <p:cNvPr id="80"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82" name="Straight Connector 81">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94" name="Rectangle 2">
            <a:extLst>
              <a:ext uri="{FF2B5EF4-FFF2-40B4-BE49-F238E27FC236}">
                <a16:creationId xmlns:a16="http://schemas.microsoft.com/office/drawing/2014/main" id="{4A4F95FF-4E3F-47A8-A84D-096D4779EF17}"/>
              </a:ext>
            </a:extLst>
          </p:cNvPr>
          <p:cNvSpPr>
            <a:spLocks noGrp="1" noChangeArrowheads="1"/>
          </p:cNvSpPr>
          <p:nvPr>
            <p:ph type="title"/>
          </p:nvPr>
        </p:nvSpPr>
        <p:spPr>
          <a:xfrm>
            <a:off x="1245072" y="1289765"/>
            <a:ext cx="3651101" cy="4270963"/>
          </a:xfrm>
        </p:spPr>
        <p:txBody>
          <a:bodyPr anchor="ctr">
            <a:normAutofit/>
          </a:bodyPr>
          <a:lstStyle/>
          <a:p>
            <a:pPr algn="ctr">
              <a:defRPr/>
            </a:pPr>
            <a:r>
              <a:rPr lang="en-US" altLang="en-US" sz="5200" b="1" i="1">
                <a:solidFill>
                  <a:srgbClr val="FFFFFF"/>
                </a:solidFill>
              </a:rPr>
              <a:t>Karakteristik Metode Harga Pokok Pesanan :</a:t>
            </a:r>
          </a:p>
        </p:txBody>
      </p:sp>
      <p:sp>
        <p:nvSpPr>
          <p:cNvPr id="76"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78"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8195" name="Rectangle 3">
            <a:extLst>
              <a:ext uri="{FF2B5EF4-FFF2-40B4-BE49-F238E27FC236}">
                <a16:creationId xmlns:a16="http://schemas.microsoft.com/office/drawing/2014/main" id="{FFCA0913-ECB7-4EC2-8D73-66FC0ECD9F08}"/>
              </a:ext>
            </a:extLst>
          </p:cNvPr>
          <p:cNvSpPr>
            <a:spLocks noGrp="1" noChangeArrowheads="1"/>
          </p:cNvSpPr>
          <p:nvPr>
            <p:ph idx="1"/>
          </p:nvPr>
        </p:nvSpPr>
        <p:spPr>
          <a:xfrm>
            <a:off x="6297233" y="518400"/>
            <a:ext cx="4771607" cy="5837949"/>
          </a:xfrm>
        </p:spPr>
        <p:txBody>
          <a:bodyPr rtlCol="0" anchor="ctr">
            <a:normAutofit/>
          </a:bodyPr>
          <a:lstStyle/>
          <a:p>
            <a:pPr marL="609600" indent="-609600">
              <a:buFontTx/>
              <a:buAutoNum type="arabicPeriod"/>
              <a:defRPr/>
            </a:pPr>
            <a:r>
              <a:rPr lang="en-US" altLang="en-US" sz="1900">
                <a:solidFill>
                  <a:schemeClr val="tx1">
                    <a:alpha val="80000"/>
                  </a:schemeClr>
                </a:solidFill>
              </a:rPr>
              <a:t>Digunakan jika perusahaan memproduksi berbagai macam produk sesuai dengan spesifikasi pemesan dan setiap jenis produk perlu dihitung harga pokoknya secara individual.</a:t>
            </a:r>
          </a:p>
          <a:p>
            <a:pPr marL="609600" indent="-609600">
              <a:buFontTx/>
              <a:buAutoNum type="arabicPeriod"/>
              <a:defRPr/>
            </a:pPr>
            <a:r>
              <a:rPr lang="en-US" altLang="en-US" sz="1900">
                <a:solidFill>
                  <a:schemeClr val="tx1">
                    <a:alpha val="80000"/>
                  </a:schemeClr>
                </a:solidFill>
              </a:rPr>
              <a:t>Biaya produksi harus digolongkan berdasarkan hubungannya dengan produk : biaya produksi langsung dan biaya produksi tak langsung.</a:t>
            </a:r>
          </a:p>
          <a:p>
            <a:pPr marL="609600" indent="-609600">
              <a:buFontTx/>
              <a:buAutoNum type="arabicPeriod"/>
              <a:defRPr/>
            </a:pPr>
            <a:r>
              <a:rPr lang="en-US" altLang="en-US" sz="1900">
                <a:solidFill>
                  <a:schemeClr val="tx1">
                    <a:alpha val="80000"/>
                  </a:schemeClr>
                </a:solidFill>
              </a:rPr>
              <a:t>Biaya produksi langsung terdiri dari biaya bahan baku dan biaya tenaga kerja langsung, sedang biaya produksi tak langsung disebut biaya overhead pabrik.</a:t>
            </a:r>
          </a:p>
          <a:p>
            <a:pPr marL="609600" indent="-609600">
              <a:buFontTx/>
              <a:buAutoNum type="arabicPeriod"/>
              <a:defRPr/>
            </a:pPr>
            <a:r>
              <a:rPr lang="en-US" altLang="en-US" sz="1900">
                <a:solidFill>
                  <a:schemeClr val="tx1">
                    <a:alpha val="80000"/>
                  </a:schemeClr>
                </a:solidFill>
              </a:rPr>
              <a:t>Biaya produksi langsung diperhitungkan sbg HPP pesanan tertentu berdasarkan biaya yg sesungguhnya terjadi, sedangkan BOP diperhitungkan kedalam HPP pesanan berdasarkan tarif.</a:t>
            </a:r>
          </a:p>
          <a:p>
            <a:pPr marL="609600" indent="-609600">
              <a:buFontTx/>
              <a:buAutoNum type="arabicPeriod"/>
              <a:defRPr/>
            </a:pPr>
            <a:r>
              <a:rPr lang="en-US" altLang="en-US" sz="1900">
                <a:solidFill>
                  <a:schemeClr val="tx1">
                    <a:alpha val="80000"/>
                  </a:schemeClr>
                </a:solidFill>
              </a:rPr>
              <a:t>Harga pokok produksi per unit dihitung pada saat pesanan selesai diproduksi. </a:t>
            </a:r>
          </a:p>
          <a:p>
            <a:pPr marL="609600" indent="-609600">
              <a:buFontTx/>
              <a:buAutoNum type="arabicPeriod"/>
              <a:defRPr/>
            </a:pPr>
            <a:endParaRPr lang="en-US" altLang="en-US" sz="1900">
              <a:solidFill>
                <a:schemeClr val="tx1">
                  <a:alpha val="80000"/>
                </a:schemeClr>
              </a:solidFill>
            </a:endParaRPr>
          </a:p>
        </p:txBody>
      </p:sp>
      <p:sp>
        <p:nvSpPr>
          <p:cNvPr id="80"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82" name="Straight Connector 81">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18" name="Rectangle 2">
            <a:extLst>
              <a:ext uri="{FF2B5EF4-FFF2-40B4-BE49-F238E27FC236}">
                <a16:creationId xmlns:a16="http://schemas.microsoft.com/office/drawing/2014/main" id="{A4DE19C2-2086-4D1D-B6A8-7FB61B16EA80}"/>
              </a:ext>
            </a:extLst>
          </p:cNvPr>
          <p:cNvSpPr>
            <a:spLocks noGrp="1" noChangeArrowheads="1"/>
          </p:cNvSpPr>
          <p:nvPr>
            <p:ph type="title"/>
          </p:nvPr>
        </p:nvSpPr>
        <p:spPr>
          <a:xfrm>
            <a:off x="803775" y="1106007"/>
            <a:ext cx="10550025" cy="1182927"/>
          </a:xfrm>
        </p:spPr>
        <p:txBody>
          <a:bodyPr anchor="b">
            <a:normAutofit/>
          </a:bodyPr>
          <a:lstStyle/>
          <a:p>
            <a:pPr>
              <a:defRPr/>
            </a:pPr>
            <a:r>
              <a:rPr lang="en-US" altLang="en-US" sz="5600" b="1"/>
              <a:t>Jurnal – Jurnal Yang Diperlukan</a:t>
            </a:r>
          </a:p>
        </p:txBody>
      </p:sp>
      <p:cxnSp>
        <p:nvCxnSpPr>
          <p:cNvPr id="74" name="Straight Connector 73">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9219" name="Rectangle 3">
            <a:extLst>
              <a:ext uri="{FF2B5EF4-FFF2-40B4-BE49-F238E27FC236}">
                <a16:creationId xmlns:a16="http://schemas.microsoft.com/office/drawing/2014/main" id="{56A9A504-9F1C-48A7-A234-D335891F0C51}"/>
              </a:ext>
            </a:extLst>
          </p:cNvPr>
          <p:cNvSpPr>
            <a:spLocks noGrp="1" noChangeArrowheads="1"/>
          </p:cNvSpPr>
          <p:nvPr>
            <p:ph idx="1"/>
          </p:nvPr>
        </p:nvSpPr>
        <p:spPr>
          <a:xfrm>
            <a:off x="803775" y="2598947"/>
            <a:ext cx="10550025" cy="3677348"/>
          </a:xfrm>
        </p:spPr>
        <p:txBody>
          <a:bodyPr rtlCol="0" anchor="t">
            <a:normAutofit/>
          </a:bodyPr>
          <a:lstStyle/>
          <a:p>
            <a:pPr marL="609600" indent="-609600">
              <a:buFontTx/>
              <a:buAutoNum type="arabicPeriod"/>
              <a:defRPr/>
            </a:pPr>
            <a:r>
              <a:rPr lang="en-US" altLang="en-US" sz="2000">
                <a:solidFill>
                  <a:schemeClr val="tx1">
                    <a:alpha val="80000"/>
                  </a:schemeClr>
                </a:solidFill>
              </a:rPr>
              <a:t>Pembelian bahan baku:</a:t>
            </a:r>
          </a:p>
          <a:p>
            <a:pPr marL="609600" indent="-609600">
              <a:buNone/>
              <a:defRPr/>
            </a:pPr>
            <a:r>
              <a:rPr lang="en-US" altLang="en-US" sz="2000">
                <a:solidFill>
                  <a:schemeClr val="tx1">
                    <a:alpha val="80000"/>
                  </a:schemeClr>
                </a:solidFill>
              </a:rPr>
              <a:t>	Persediaan bahan baku     xxx</a:t>
            </a:r>
          </a:p>
          <a:p>
            <a:pPr marL="609600" indent="-609600">
              <a:buNone/>
              <a:defRPr/>
            </a:pPr>
            <a:r>
              <a:rPr lang="en-US" altLang="en-US" sz="2000">
                <a:solidFill>
                  <a:schemeClr val="tx1">
                    <a:alpha val="80000"/>
                  </a:schemeClr>
                </a:solidFill>
              </a:rPr>
              <a:t>		Utang dagang / Kas                xxx</a:t>
            </a:r>
          </a:p>
          <a:p>
            <a:pPr marL="609600" indent="-609600">
              <a:buFontTx/>
              <a:buAutoNum type="arabicPeriod" startAt="2"/>
              <a:defRPr/>
            </a:pPr>
            <a:r>
              <a:rPr lang="en-US" altLang="en-US" sz="2000">
                <a:solidFill>
                  <a:schemeClr val="tx1">
                    <a:alpha val="80000"/>
                  </a:schemeClr>
                </a:solidFill>
              </a:rPr>
              <a:t>Pembelian bahan penolong:</a:t>
            </a:r>
          </a:p>
          <a:p>
            <a:pPr marL="609600" indent="-609600">
              <a:buNone/>
              <a:defRPr/>
            </a:pPr>
            <a:r>
              <a:rPr lang="en-US" altLang="en-US" sz="2000">
                <a:solidFill>
                  <a:schemeClr val="tx1">
                    <a:alpha val="80000"/>
                  </a:schemeClr>
                </a:solidFill>
              </a:rPr>
              <a:t>	Persediaan bahan penolong    xxx</a:t>
            </a:r>
          </a:p>
          <a:p>
            <a:pPr marL="609600" indent="-609600">
              <a:buNone/>
              <a:defRPr/>
            </a:pPr>
            <a:r>
              <a:rPr lang="en-US" altLang="en-US" sz="2000">
                <a:solidFill>
                  <a:schemeClr val="tx1">
                    <a:alpha val="80000"/>
                  </a:schemeClr>
                </a:solidFill>
              </a:rPr>
              <a:t>		Utang dagang / Kas                      xxx</a:t>
            </a:r>
          </a:p>
          <a:p>
            <a:pPr marL="609600" indent="-609600">
              <a:buFontTx/>
              <a:buAutoNum type="arabicPeriod" startAt="3"/>
              <a:defRPr/>
            </a:pPr>
            <a:r>
              <a:rPr lang="en-US" altLang="en-US" sz="2000">
                <a:solidFill>
                  <a:schemeClr val="tx1">
                    <a:alpha val="80000"/>
                  </a:schemeClr>
                </a:solidFill>
              </a:rPr>
              <a:t>Pemakaian bahan baku :</a:t>
            </a:r>
          </a:p>
          <a:p>
            <a:pPr marL="609600" indent="-609600">
              <a:buNone/>
              <a:defRPr/>
            </a:pPr>
            <a:r>
              <a:rPr lang="en-US" altLang="en-US" sz="2000">
                <a:solidFill>
                  <a:schemeClr val="tx1">
                    <a:alpha val="80000"/>
                  </a:schemeClr>
                </a:solidFill>
              </a:rPr>
              <a:t>	BDP – Biaya bahan baku     xxx</a:t>
            </a:r>
          </a:p>
          <a:p>
            <a:pPr marL="609600" indent="-609600">
              <a:buNone/>
              <a:defRPr/>
            </a:pPr>
            <a:r>
              <a:rPr lang="en-US" altLang="en-US" sz="2000">
                <a:solidFill>
                  <a:schemeClr val="tx1">
                    <a:alpha val="80000"/>
                  </a:schemeClr>
                </a:solidFill>
              </a:rPr>
              <a:t>		Persediaan bahan baku             xxx</a:t>
            </a:r>
          </a:p>
        </p:txBody>
      </p:sp>
      <p:grpSp>
        <p:nvGrpSpPr>
          <p:cNvPr id="76" name="Group 75">
            <a:extLst>
              <a:ext uri="{FF2B5EF4-FFF2-40B4-BE49-F238E27FC236}">
                <a16:creationId xmlns:a16="http://schemas.microsoft.com/office/drawing/2014/main" id="{78350D8D-73D6-4132-89B5-DD52F3962A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88224" y="2325422"/>
            <a:ext cx="465458" cy="872153"/>
            <a:chOff x="11388224" y="2325422"/>
            <a:chExt cx="465458" cy="872153"/>
          </a:xfrm>
        </p:grpSpPr>
        <p:sp>
          <p:nvSpPr>
            <p:cNvPr id="77"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3764" y="232542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78"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62544" y="255471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79"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88224" y="306986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2055</Words>
  <Application>Microsoft Office PowerPoint</Application>
  <PresentationFormat>Widescreen</PresentationFormat>
  <Paragraphs>274</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Calibri Light</vt:lpstr>
      <vt:lpstr>Times New Roman</vt:lpstr>
      <vt:lpstr>Office Theme</vt:lpstr>
      <vt:lpstr>JOB ORDER COSTING  </vt:lpstr>
      <vt:lpstr>METODE HARGA POKOK PESANAN  (JOB ORDER COST METHOD)</vt:lpstr>
      <vt:lpstr>Pengertian Metode Harga Pokok Pesanan</vt:lpstr>
      <vt:lpstr>Siklus Akuntansi Biaya Dalam  Perusahaan Manufaktur</vt:lpstr>
      <vt:lpstr>Karakteristik Metode Harga Pokok Pesanan</vt:lpstr>
      <vt:lpstr>Kartu Harga Pokok (Job Order Cost Sheet) </vt:lpstr>
      <vt:lpstr>Manfaat Informasi Harga Pokok Produksi  Per Pesanan</vt:lpstr>
      <vt:lpstr>Karakteristik Metode Harga Pokok Pesanan :</vt:lpstr>
      <vt:lpstr>Jurnal – Jurnal Yang Diperlukan</vt:lpstr>
      <vt:lpstr>PowerPoint Presentation</vt:lpstr>
      <vt:lpstr>PowerPoint Presentation</vt:lpstr>
      <vt:lpstr>PowerPoint Presentation</vt:lpstr>
      <vt:lpstr>Contoh soal:</vt:lpstr>
      <vt:lpstr>Pembelian bahan baku dan bahan penolong pada tanggal 3 Nov’ 2012: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JOB ORDER COSTING  </dc:title>
  <dc:creator>hendri mulyadi</dc:creator>
  <cp:lastModifiedBy>hendri mulyadi</cp:lastModifiedBy>
  <cp:revision>4</cp:revision>
  <dcterms:created xsi:type="dcterms:W3CDTF">2021-01-04T23:07:58Z</dcterms:created>
  <dcterms:modified xsi:type="dcterms:W3CDTF">2021-01-07T00:52:54Z</dcterms:modified>
</cp:coreProperties>
</file>