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3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7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9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2797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47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02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04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40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26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2C69-40BB-47DF-A27E-C14FD5F3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5301E-44C4-4CA9-9B36-6881DAA72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E1BF6-0CF7-4A78-9424-980F7C7F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B9A0F-D926-420A-903E-6FCB9609F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025A4-423F-4242-88AB-A2A7EAA5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7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7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7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0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6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1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7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A1CD40-572B-4CF7-A88E-DA00B18BF80A}" type="datetimeFigureOut">
              <a:rPr lang="en-US" smtClean="0"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03593B1-98AC-4804-911C-9DC54E30E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5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08E3-752E-4EA1-A58A-A0C8CF1877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BIAYA STANDAR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6E5C7-F1E0-44B0-83E9-AB94A86970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81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1A16-4232-4063-9522-2F71636E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VARIANSI TARIF TENAGA KERJA : PENDEKATAN RUMUS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0D36C-95F9-498B-9202-D2B9472CE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Labour</a:t>
            </a:r>
            <a:r>
              <a:rPr lang="en-US" dirty="0"/>
              <a:t> rate variance (LRV)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dan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LRV = (AR – SR) AH </a:t>
            </a:r>
          </a:p>
          <a:p>
            <a:pPr marL="0" indent="0">
              <a:buNone/>
            </a:pPr>
            <a:r>
              <a:rPr lang="en-US" dirty="0"/>
              <a:t>AR :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per jam </a:t>
            </a:r>
          </a:p>
          <a:p>
            <a:pPr marL="0" indent="0">
              <a:buNone/>
            </a:pPr>
            <a:r>
              <a:rPr lang="en-US" dirty="0"/>
              <a:t>SR :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per jam </a:t>
            </a:r>
          </a:p>
          <a:p>
            <a:pPr marL="0" indent="0">
              <a:buNone/>
            </a:pPr>
            <a:r>
              <a:rPr lang="en-US" dirty="0"/>
              <a:t>AH :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39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B895F-6496-44F7-939B-270D1539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VARIANSI TARIF TENAGA KERJA : PENDEKATAN RUMUS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C75F5-DCC3-410B-8C97-ECD78A679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360 jam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seminggu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/>
              <a:t>.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per jam yang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$7,35,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$7,00</a:t>
            </a:r>
          </a:p>
          <a:p>
            <a:pPr marL="0" indent="0">
              <a:buNone/>
            </a:pPr>
            <a:r>
              <a:rPr lang="en-US" dirty="0"/>
              <a:t> 	LRV = (AR – SR) AH </a:t>
            </a:r>
          </a:p>
          <a:p>
            <a:pPr marL="0" indent="0">
              <a:buNone/>
            </a:pPr>
            <a:r>
              <a:rPr lang="en-US" dirty="0"/>
              <a:t>= ($7,35 - $7,00) 360 </a:t>
            </a:r>
          </a:p>
          <a:p>
            <a:pPr marL="0" indent="0">
              <a:buNone/>
            </a:pPr>
            <a:r>
              <a:rPr lang="en-US" dirty="0"/>
              <a:t>= $0,35 x 360 = $126 U</a:t>
            </a:r>
          </a:p>
          <a:p>
            <a:pPr marL="0" indent="0">
              <a:buNone/>
            </a:pPr>
            <a:r>
              <a:rPr lang="en-US" dirty="0" err="1"/>
              <a:t>presentase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SR x AH = $126 / ($7,00 x 360) = $126 / $2.520 = 5%</a:t>
            </a:r>
          </a:p>
        </p:txBody>
      </p:sp>
    </p:spTree>
    <p:extLst>
      <p:ext uri="{BB962C8B-B14F-4D97-AF65-F5344CB8AC3E}">
        <p14:creationId xmlns:p14="http://schemas.microsoft.com/office/powerpoint/2010/main" val="95037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2A50E-E523-4810-BA2B-23CC5B7C0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VARIANSI EFISIENSI TENAGA KERJA : PENDEKATAN RUMUS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EC6C-157D-4CB4-88E1-3E20CF5EF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Labour</a:t>
            </a:r>
            <a:r>
              <a:rPr lang="en-US" dirty="0"/>
              <a:t> efficiency variance / LEV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dan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LEV = (AH – SH) SR </a:t>
            </a:r>
          </a:p>
          <a:p>
            <a:pPr marL="0" indent="0">
              <a:buNone/>
            </a:pPr>
            <a:r>
              <a:rPr lang="en-US" dirty="0"/>
              <a:t>AH :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SH : jam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teaga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SR :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per jam</a:t>
            </a:r>
          </a:p>
        </p:txBody>
      </p:sp>
    </p:spTree>
    <p:extLst>
      <p:ext uri="{BB962C8B-B14F-4D97-AF65-F5344CB8AC3E}">
        <p14:creationId xmlns:p14="http://schemas.microsoft.com/office/powerpoint/2010/main" val="2984219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AC62F-823E-4412-B922-B2010224F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VARIANSI EFISIENSI TENAGA KERJA : PENDEKATAN RUMUS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ABB9E-65E2-4461-B3A5-F13B75CA4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Bluechitos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360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48.500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, </a:t>
            </a:r>
            <a:r>
              <a:rPr lang="en-US" dirty="0" err="1"/>
              <a:t>tarif</a:t>
            </a:r>
            <a:r>
              <a:rPr lang="en-US" dirty="0"/>
              <a:t> 0,007 jam per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berbiaya</a:t>
            </a:r>
            <a:r>
              <a:rPr lang="en-US" dirty="0"/>
              <a:t> $7 per jam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Jam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339,5 (0,007 x 48.500) </a:t>
            </a:r>
          </a:p>
          <a:p>
            <a:pPr marL="0" indent="0">
              <a:buNone/>
            </a:pPr>
            <a:r>
              <a:rPr lang="en-US" dirty="0"/>
              <a:t>LEV = (AH – SH) SR </a:t>
            </a:r>
          </a:p>
          <a:p>
            <a:pPr marL="0" indent="0">
              <a:buNone/>
            </a:pPr>
            <a:r>
              <a:rPr lang="en-US" dirty="0"/>
              <a:t>= (360 - 339,5) $7 = 20,5 x $7 </a:t>
            </a:r>
          </a:p>
          <a:p>
            <a:pPr marL="0" indent="0">
              <a:buNone/>
            </a:pPr>
            <a:r>
              <a:rPr lang="en-US" dirty="0"/>
              <a:t>= $143,50 U </a:t>
            </a:r>
          </a:p>
          <a:p>
            <a:pPr marL="0" indent="0">
              <a:buNone/>
            </a:pPr>
            <a:r>
              <a:rPr lang="en-US" dirty="0" err="1"/>
              <a:t>presentase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SH x SR = $143,50 / (339,5 x $7) </a:t>
            </a:r>
          </a:p>
          <a:p>
            <a:pPr marL="0" indent="0">
              <a:buNone/>
            </a:pPr>
            <a:r>
              <a:rPr lang="en-US" dirty="0"/>
              <a:t>= $143,50 / 2.376,50 = 6%</a:t>
            </a:r>
          </a:p>
        </p:txBody>
      </p:sp>
    </p:spTree>
    <p:extLst>
      <p:ext uri="{BB962C8B-B14F-4D97-AF65-F5344CB8AC3E}">
        <p14:creationId xmlns:p14="http://schemas.microsoft.com/office/powerpoint/2010/main" val="1721780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C09D-A939-416D-82CD-7757256AE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VARIANSI OVERHEAD TETAP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53EFB-FB13-43EE-A656-59AB7DF5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Hal yang </a:t>
            </a:r>
            <a:r>
              <a:rPr lang="en-US" dirty="0" err="1"/>
              <a:t>dianggarkan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overhead yang </a:t>
            </a:r>
            <a:r>
              <a:rPr lang="en-US" dirty="0" err="1"/>
              <a:t>dianggarkan</a:t>
            </a:r>
            <a:r>
              <a:rPr lang="en-US" dirty="0"/>
              <a:t> 	$749.970 </a:t>
            </a:r>
          </a:p>
          <a:p>
            <a:pPr marL="0" indent="0">
              <a:buNone/>
            </a:pP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			23.400 jam </a:t>
            </a:r>
            <a:r>
              <a:rPr lang="en-US" dirty="0" err="1"/>
              <a:t>tng</a:t>
            </a:r>
            <a:r>
              <a:rPr lang="en-US" dirty="0"/>
              <a:t> </a:t>
            </a:r>
            <a:r>
              <a:rPr lang="en-US" dirty="0" err="1"/>
              <a:t>krja</a:t>
            </a:r>
            <a:r>
              <a:rPr lang="en-US" dirty="0"/>
              <a:t> </a:t>
            </a:r>
            <a:r>
              <a:rPr lang="en-US" dirty="0" err="1"/>
              <a:t>lgsg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3.000.000 </a:t>
            </a:r>
            <a:r>
              <a:rPr lang="en-US" dirty="0" err="1"/>
              <a:t>bgks</a:t>
            </a:r>
            <a:r>
              <a:rPr lang="en-US" dirty="0"/>
              <a:t> </a:t>
            </a:r>
            <a:r>
              <a:rPr lang="en-US" dirty="0" err="1"/>
              <a:t>kripik</a:t>
            </a:r>
            <a:r>
              <a:rPr lang="en-US" dirty="0"/>
              <a:t> : 0,0078 x 3.000.00) </a:t>
            </a:r>
          </a:p>
          <a:p>
            <a:pPr marL="0" indent="0">
              <a:buNone/>
            </a:pP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	$32,05 ($749.970/23.400) </a:t>
            </a:r>
          </a:p>
          <a:p>
            <a:r>
              <a:rPr lang="en-US" dirty="0"/>
              <a:t>Hasil </a:t>
            </a:r>
            <a:r>
              <a:rPr lang="en-US" dirty="0" err="1"/>
              <a:t>aktual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			2.750.000 </a:t>
            </a:r>
            <a:r>
              <a:rPr lang="en-US" dirty="0" err="1"/>
              <a:t>bgks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	$749.000 </a:t>
            </a:r>
          </a:p>
          <a:p>
            <a:pPr marL="0" indent="0">
              <a:buNone/>
            </a:pPr>
            <a:r>
              <a:rPr lang="en-US" dirty="0"/>
              <a:t>jam </a:t>
            </a:r>
            <a:r>
              <a:rPr lang="en-US" dirty="0" err="1"/>
              <a:t>stndar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dimungkinkan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21.450 (0,0078 x 2.750.000)</a:t>
            </a:r>
          </a:p>
        </p:txBody>
      </p:sp>
    </p:spTree>
    <p:extLst>
      <p:ext uri="{BB962C8B-B14F-4D97-AF65-F5344CB8AC3E}">
        <p14:creationId xmlns:p14="http://schemas.microsoft.com/office/powerpoint/2010/main" val="3251541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EA51-97C0-4BB8-B7D3-86D6203A5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</a:t>
            </a:r>
            <a:r>
              <a:rPr lang="en-US" dirty="0" err="1"/>
              <a:t>variansi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DC7D5-00FA-4554-866C-3AE32BF0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Overhead </a:t>
            </a:r>
            <a:r>
              <a:rPr lang="en-US" dirty="0" err="1"/>
              <a:t>tetap</a:t>
            </a:r>
            <a:r>
              <a:rPr lang="en-US" dirty="0"/>
              <a:t> yang </a:t>
            </a:r>
            <a:r>
              <a:rPr lang="en-US" dirty="0" err="1"/>
              <a:t>dibebankan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=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x jam </a:t>
            </a:r>
            <a:r>
              <a:rPr lang="en-US" dirty="0" err="1"/>
              <a:t>standar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= $32,05 x 21.450 </a:t>
            </a:r>
          </a:p>
          <a:p>
            <a:pPr marL="0" indent="0">
              <a:buNone/>
            </a:pPr>
            <a:r>
              <a:rPr lang="en-US" dirty="0"/>
              <a:t>	= $687.473 (</a:t>
            </a:r>
            <a:r>
              <a:rPr lang="en-US" dirty="0" err="1"/>
              <a:t>dibulatkan</a:t>
            </a:r>
            <a:r>
              <a:rPr lang="en-US" dirty="0"/>
              <a:t>) </a:t>
            </a:r>
          </a:p>
          <a:p>
            <a:r>
              <a:rPr lang="en-US" dirty="0"/>
              <a:t>Total </a:t>
            </a:r>
            <a:r>
              <a:rPr lang="en-US" dirty="0" err="1"/>
              <a:t>variansi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= $749.000 - $687.473 </a:t>
            </a:r>
          </a:p>
          <a:p>
            <a:pPr marL="0" indent="0">
              <a:buNone/>
            </a:pPr>
            <a:r>
              <a:rPr lang="en-US" dirty="0"/>
              <a:t>	= $61.527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dibebankan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03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9A2F-06DA-4540-8A6B-ED89AF47A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</a:t>
            </a:r>
            <a:r>
              <a:rPr lang="en-US" dirty="0" err="1"/>
              <a:t>variansi</a:t>
            </a:r>
            <a:r>
              <a:rPr lang="en-US" dirty="0"/>
              <a:t> overhead </a:t>
            </a:r>
            <a:r>
              <a:rPr lang="en-US" dirty="0" err="1"/>
              <a:t>tetap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09EA9-2A45-4405-8280-92F66DC2D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Variansi</a:t>
            </a:r>
            <a:r>
              <a:rPr lang="en-US" dirty="0"/>
              <a:t> volume overhead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Bluecorn</a:t>
            </a:r>
            <a:r>
              <a:rPr lang="en-US" dirty="0"/>
              <a:t> foods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3.000.000 bks </a:t>
            </a:r>
            <a:r>
              <a:rPr lang="en-US" dirty="0" err="1"/>
              <a:t>kripik</a:t>
            </a:r>
            <a:r>
              <a:rPr lang="en-US" dirty="0"/>
              <a:t> dg </a:t>
            </a:r>
            <a:r>
              <a:rPr lang="en-US" dirty="0" err="1"/>
              <a:t>menggunakan</a:t>
            </a:r>
            <a:r>
              <a:rPr lang="en-US" dirty="0"/>
              <a:t> 23.400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 Output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2.750.000 bks. Jadi output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diperkirakan</a:t>
            </a:r>
            <a:r>
              <a:rPr lang="en-US" dirty="0"/>
              <a:t> dan </a:t>
            </a:r>
            <a:r>
              <a:rPr lang="en-US" dirty="0" err="1"/>
              <a:t>hanya</a:t>
            </a:r>
            <a:r>
              <a:rPr lang="en-US" dirty="0"/>
              <a:t> 21.450 jam yang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output </a:t>
            </a:r>
            <a:r>
              <a:rPr lang="en-US" dirty="0" err="1"/>
              <a:t>aktual</a:t>
            </a:r>
            <a:r>
              <a:rPr lang="en-US" dirty="0"/>
              <a:t>. </a:t>
            </a:r>
            <a:r>
              <a:rPr lang="en-US" dirty="0" err="1"/>
              <a:t>Kapasitas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, dan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denganmengalikan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yang </a:t>
            </a:r>
            <a:r>
              <a:rPr lang="en-US" dirty="0" err="1"/>
              <a:t>diperkirakan</a:t>
            </a:r>
            <a:r>
              <a:rPr lang="en-US" dirty="0"/>
              <a:t> dan </a:t>
            </a:r>
            <a:r>
              <a:rPr lang="en-US" dirty="0" err="1"/>
              <a:t>aktual</a:t>
            </a:r>
            <a:r>
              <a:rPr lang="en-US" dirty="0"/>
              <a:t> (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jam)</a:t>
            </a:r>
          </a:p>
          <a:p>
            <a:r>
              <a:rPr lang="en-US" dirty="0"/>
              <a:t> </a:t>
            </a:r>
            <a:r>
              <a:rPr lang="en-US" dirty="0" err="1"/>
              <a:t>variansi</a:t>
            </a:r>
            <a:r>
              <a:rPr lang="en-US" dirty="0"/>
              <a:t> volume </a:t>
            </a:r>
          </a:p>
          <a:p>
            <a:pPr marL="0" indent="0">
              <a:buNone/>
            </a:pPr>
            <a:r>
              <a:rPr lang="en-US" dirty="0"/>
              <a:t>= $32,05 (23.400 – 21.450) </a:t>
            </a:r>
          </a:p>
          <a:p>
            <a:pPr marL="0" indent="0">
              <a:buNone/>
            </a:pPr>
            <a:r>
              <a:rPr lang="en-US" dirty="0"/>
              <a:t>= ($32,05 x 23.400) – ($32,05 x 21.450) </a:t>
            </a:r>
          </a:p>
          <a:p>
            <a:pPr marL="0" indent="0">
              <a:buNone/>
            </a:pPr>
            <a:r>
              <a:rPr lang="en-US" dirty="0"/>
              <a:t>= overhead </a:t>
            </a:r>
            <a:r>
              <a:rPr lang="en-US" dirty="0" err="1"/>
              <a:t>ttp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dianggarkan</a:t>
            </a:r>
            <a:r>
              <a:rPr lang="en-US" dirty="0"/>
              <a:t> – overhead </a:t>
            </a:r>
            <a:r>
              <a:rPr lang="en-US" dirty="0" err="1"/>
              <a:t>ttp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= $749,970 - $687.473 </a:t>
            </a:r>
          </a:p>
          <a:p>
            <a:pPr marL="0" indent="0">
              <a:buNone/>
            </a:pPr>
            <a:r>
              <a:rPr lang="en-US" dirty="0"/>
              <a:t>= $62.497 </a:t>
            </a:r>
          </a:p>
        </p:txBody>
      </p:sp>
    </p:spTree>
    <p:extLst>
      <p:ext uri="{BB962C8B-B14F-4D97-AF65-F5344CB8AC3E}">
        <p14:creationId xmlns:p14="http://schemas.microsoft.com/office/powerpoint/2010/main" val="181355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5CE02-108B-4EBC-815D-EF512EC11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JENIS JENIS STANDAR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937ED-7B27-4636-9D23-433759459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Standar</a:t>
            </a:r>
            <a:r>
              <a:rPr lang="en-US" dirty="0"/>
              <a:t> ideal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dan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sempurna</a:t>
            </a:r>
            <a:endParaRPr lang="en-US" dirty="0"/>
          </a:p>
          <a:p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efisien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4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55EC-A6B7-4486-82F5-9E39FB79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Mengapa sistem biaya standar diterapkan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A0E75-1583-4494-8D05-EDBAF11B5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Perencanaan dan pengendalian </a:t>
            </a:r>
          </a:p>
          <a:p>
            <a:pPr marL="0" indent="0">
              <a:buNone/>
            </a:pPr>
            <a:r>
              <a:rPr lang="en-US"/>
              <a:t>sistem pengendalian anggaran membandingkan biaya aktual dengan biaya yang dianggarkan dengan menghitung variansi, yaitu perbedaan antara biaya aktual dan biaya yang direncanakan untuk tingkat aktivitas aktual 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/>
              <a:t>Perhitungan harga pokok produk </a:t>
            </a:r>
          </a:p>
          <a:p>
            <a:pPr marL="0" indent="0">
              <a:buNone/>
            </a:pPr>
            <a:r>
              <a:rPr lang="en-US"/>
              <a:t>perhitungan harga pokok standar memiliki beberapa keuntungan dibanding perhitungan biaya normal dan perhitungan biaya aktual :</a:t>
            </a:r>
          </a:p>
          <a:p>
            <a:r>
              <a:rPr lang="en-US"/>
              <a:t>memiliki kapasitas lebih untuk pengendalian </a:t>
            </a:r>
          </a:p>
          <a:p>
            <a:r>
              <a:rPr lang="en-US"/>
              <a:t>sistem perhitungan biaya standar juga memberikan informasi biaya per unit yang dapat digunakan untuk keputusan penentuan harga </a:t>
            </a:r>
          </a:p>
          <a:p>
            <a:r>
              <a:rPr lang="en-US"/>
              <a:t>secara khusus hal ini membantu perusahaan-perusahaan yang melakukan banyak penawaran dan perusahaan yang dibayar berdasarkan pada penambahan biaya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4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3FB0-60D8-462E-AF70-6FAF17A0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BIAYA PRODUK STANDAR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0019C-D956-446C-80DE-A4F6A89EB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Contoh</a:t>
            </a:r>
            <a:r>
              <a:rPr lang="en-US" dirty="0"/>
              <a:t> : 100.000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/>
              <a:t>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output </a:t>
            </a:r>
            <a:r>
              <a:rPr lang="en-US" dirty="0" err="1"/>
              <a:t>aktual</a:t>
            </a:r>
            <a:r>
              <a:rPr lang="en-US" dirty="0"/>
              <a:t> 100.000 </a:t>
            </a:r>
            <a:r>
              <a:rPr lang="en-US" dirty="0" err="1"/>
              <a:t>bungkus</a:t>
            </a:r>
            <a:r>
              <a:rPr lang="en-US" dirty="0"/>
              <a:t>?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unit </a:t>
            </a:r>
            <a:r>
              <a:rPr lang="en-US" dirty="0" err="1"/>
              <a:t>adalah</a:t>
            </a:r>
            <a:r>
              <a:rPr lang="en-US" dirty="0"/>
              <a:t> 18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bungkus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100.000 </a:t>
            </a:r>
            <a:r>
              <a:rPr lang="en-US" dirty="0" err="1"/>
              <a:t>bungkus</a:t>
            </a:r>
            <a:r>
              <a:rPr lang="en-US" dirty="0"/>
              <a:t>,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yang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SQ = </a:t>
            </a:r>
            <a:r>
              <a:rPr lang="en-US" dirty="0" err="1">
                <a:solidFill>
                  <a:srgbClr val="FF0000"/>
                </a:solidFill>
              </a:rPr>
              <a:t>standar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kuantitas</a:t>
            </a:r>
            <a:r>
              <a:rPr lang="en-US" dirty="0">
                <a:solidFill>
                  <a:srgbClr val="FF0000"/>
                </a:solidFill>
              </a:rPr>
              <a:t> unit x output </a:t>
            </a:r>
            <a:r>
              <a:rPr lang="en-US" dirty="0" err="1">
                <a:solidFill>
                  <a:srgbClr val="FF0000"/>
                </a:solidFill>
              </a:rPr>
              <a:t>aktual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      = 18 x 100.000 = 1.800.000 </a:t>
            </a:r>
            <a:r>
              <a:rPr lang="en-US" dirty="0" err="1">
                <a:solidFill>
                  <a:srgbClr val="FF0000"/>
                </a:solidFill>
              </a:rPr>
              <a:t>ons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err="1"/>
              <a:t>penghitungan</a:t>
            </a:r>
            <a:r>
              <a:rPr lang="en-US" dirty="0"/>
              <a:t> jam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diilustrasikan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operator </a:t>
            </a:r>
            <a:r>
              <a:rPr lang="en-US" dirty="0" err="1"/>
              <a:t>mesin</a:t>
            </a:r>
            <a:r>
              <a:rPr lang="en-US" dirty="0"/>
              <a:t>. Kita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unit </a:t>
            </a:r>
            <a:r>
              <a:rPr lang="en-US" dirty="0" err="1"/>
              <a:t>adalah</a:t>
            </a:r>
            <a:r>
              <a:rPr lang="en-US" dirty="0"/>
              <a:t> 0.0008 jam per </a:t>
            </a:r>
            <a:r>
              <a:rPr lang="en-US" dirty="0" err="1"/>
              <a:t>bungkus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100.000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, </a:t>
            </a:r>
            <a:r>
              <a:rPr lang="en-US" dirty="0" err="1"/>
              <a:t>standar</a:t>
            </a:r>
            <a:r>
              <a:rPr lang="en-US" dirty="0"/>
              <a:t> jam yang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SH = </a:t>
            </a:r>
            <a:r>
              <a:rPr lang="en-US" dirty="0" err="1">
                <a:solidFill>
                  <a:srgbClr val="FF0000"/>
                </a:solidFill>
              </a:rPr>
              <a:t>standar</a:t>
            </a:r>
            <a:r>
              <a:rPr lang="en-US" dirty="0">
                <a:solidFill>
                  <a:srgbClr val="FF0000"/>
                </a:solidFill>
              </a:rPr>
              <a:t> unit </a:t>
            </a:r>
            <a:r>
              <a:rPr lang="en-US" dirty="0" err="1">
                <a:solidFill>
                  <a:srgbClr val="FF0000"/>
                </a:solidFill>
              </a:rPr>
              <a:t>tenaga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kerja</a:t>
            </a:r>
            <a:r>
              <a:rPr lang="en-US" dirty="0">
                <a:solidFill>
                  <a:srgbClr val="FF0000"/>
                </a:solidFill>
              </a:rPr>
              <a:t> x output </a:t>
            </a:r>
            <a:r>
              <a:rPr lang="en-US" dirty="0" err="1">
                <a:solidFill>
                  <a:srgbClr val="FF0000"/>
                </a:solidFill>
              </a:rPr>
              <a:t>aktual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      = 0,0008 X 100.000 = 80 jam </a:t>
            </a:r>
            <a:r>
              <a:rPr lang="en-US" dirty="0" err="1">
                <a:solidFill>
                  <a:srgbClr val="FF0000"/>
                </a:solidFill>
              </a:rPr>
              <a:t>tenaga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kerja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langsung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9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012F78-B254-4F70-87B9-D3D76971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ANALISIS VARIANSI : DESKRIPSI UMUM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BB5F-4850-40E8-9C6F-23F862C07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1700" dirty="0" err="1"/>
              <a:t>Variansi</a:t>
            </a:r>
            <a:r>
              <a:rPr lang="en-US" sz="1700" dirty="0"/>
              <a:t> </a:t>
            </a:r>
            <a:r>
              <a:rPr lang="en-US" sz="1700" dirty="0" err="1"/>
              <a:t>harga</a:t>
            </a:r>
            <a:r>
              <a:rPr lang="en-US" sz="1700" dirty="0"/>
              <a:t> dan </a:t>
            </a:r>
            <a:r>
              <a:rPr lang="en-US" sz="1700" dirty="0" err="1"/>
              <a:t>efisiensi</a:t>
            </a:r>
            <a:r>
              <a:rPr lang="en-US" sz="1700" dirty="0"/>
              <a:t> </a:t>
            </a:r>
            <a:r>
              <a:rPr lang="en-US" sz="1700" dirty="0" err="1"/>
              <a:t>variansi</a:t>
            </a:r>
            <a:r>
              <a:rPr lang="en-US" sz="1700" dirty="0"/>
              <a:t> </a:t>
            </a:r>
            <a:r>
              <a:rPr lang="en-US" sz="1700" dirty="0" err="1"/>
              <a:t>harga</a:t>
            </a:r>
            <a:r>
              <a:rPr lang="en-US" sz="1700" dirty="0"/>
              <a:t> (</a:t>
            </a:r>
            <a:r>
              <a:rPr lang="en-US" sz="1700" dirty="0" err="1"/>
              <a:t>tarif</a:t>
            </a:r>
            <a:r>
              <a:rPr lang="en-US" sz="1700" dirty="0"/>
              <a:t>) : </a:t>
            </a:r>
            <a:r>
              <a:rPr lang="en-US" sz="1700" dirty="0" err="1"/>
              <a:t>perbedaan</a:t>
            </a:r>
            <a:r>
              <a:rPr lang="en-US" sz="1700" dirty="0"/>
              <a:t> </a:t>
            </a:r>
            <a:r>
              <a:rPr lang="en-US" sz="1700" dirty="0" err="1"/>
              <a:t>antara</a:t>
            </a:r>
            <a:r>
              <a:rPr lang="en-US" sz="1700" dirty="0"/>
              <a:t> </a:t>
            </a:r>
            <a:r>
              <a:rPr lang="en-US" sz="1700" dirty="0" err="1"/>
              <a:t>harga</a:t>
            </a:r>
            <a:r>
              <a:rPr lang="en-US" sz="1700" dirty="0"/>
              <a:t> </a:t>
            </a:r>
            <a:r>
              <a:rPr lang="en-US" sz="1700" dirty="0" err="1"/>
              <a:t>aktual</a:t>
            </a:r>
            <a:r>
              <a:rPr lang="en-US" sz="1700" dirty="0"/>
              <a:t> dan </a:t>
            </a:r>
            <a:r>
              <a:rPr lang="en-US" sz="1700" dirty="0" err="1"/>
              <a:t>harga</a:t>
            </a:r>
            <a:r>
              <a:rPr lang="en-US" sz="1700" dirty="0"/>
              <a:t> </a:t>
            </a:r>
            <a:r>
              <a:rPr lang="en-US" sz="1700" dirty="0" err="1"/>
              <a:t>standar</a:t>
            </a:r>
            <a:r>
              <a:rPr lang="en-US" sz="1700" dirty="0"/>
              <a:t> per unit </a:t>
            </a:r>
            <a:r>
              <a:rPr lang="en-US" sz="1700" dirty="0" err="1"/>
              <a:t>dikalikan</a:t>
            </a:r>
            <a:r>
              <a:rPr lang="en-US" sz="1700" dirty="0"/>
              <a:t> </a:t>
            </a:r>
            <a:r>
              <a:rPr lang="en-US" sz="1700" dirty="0" err="1"/>
              <a:t>jumlah</a:t>
            </a:r>
            <a:r>
              <a:rPr lang="en-US" sz="1700" dirty="0"/>
              <a:t> input yang </a:t>
            </a:r>
            <a:r>
              <a:rPr lang="en-US" sz="1700" dirty="0" err="1"/>
              <a:t>digunakan</a:t>
            </a:r>
            <a:r>
              <a:rPr lang="en-US" sz="1700" dirty="0"/>
              <a:t> 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dirty="0"/>
              <a:t>	(AP-SP)AQ </a:t>
            </a:r>
          </a:p>
          <a:p>
            <a:pPr>
              <a:lnSpc>
                <a:spcPct val="110000"/>
              </a:lnSpc>
            </a:pPr>
            <a:r>
              <a:rPr lang="en-US" sz="1700" dirty="0" err="1"/>
              <a:t>variansi</a:t>
            </a:r>
            <a:r>
              <a:rPr lang="en-US" sz="1700" dirty="0"/>
              <a:t> </a:t>
            </a:r>
            <a:r>
              <a:rPr lang="en-US" sz="1700" dirty="0" err="1"/>
              <a:t>penggunaan</a:t>
            </a:r>
            <a:r>
              <a:rPr lang="en-US" sz="1700" dirty="0"/>
              <a:t> (</a:t>
            </a:r>
            <a:r>
              <a:rPr lang="en-US" sz="1700" dirty="0" err="1"/>
              <a:t>efisiensi</a:t>
            </a:r>
            <a:r>
              <a:rPr lang="en-US" sz="1700" dirty="0"/>
              <a:t>) : </a:t>
            </a:r>
            <a:r>
              <a:rPr lang="en-US" sz="1700" dirty="0" err="1"/>
              <a:t>perbedaan</a:t>
            </a:r>
            <a:r>
              <a:rPr lang="en-US" sz="1700" dirty="0"/>
              <a:t> </a:t>
            </a:r>
            <a:r>
              <a:rPr lang="en-US" sz="1700" dirty="0" err="1"/>
              <a:t>antara</a:t>
            </a:r>
            <a:r>
              <a:rPr lang="en-US" sz="1700" dirty="0"/>
              <a:t> </a:t>
            </a:r>
            <a:r>
              <a:rPr lang="en-US" sz="1700" dirty="0" err="1"/>
              <a:t>kuantitas</a:t>
            </a:r>
            <a:r>
              <a:rPr lang="en-US" sz="1700" dirty="0"/>
              <a:t> input </a:t>
            </a:r>
            <a:r>
              <a:rPr lang="en-US" sz="1700" dirty="0" err="1"/>
              <a:t>aktual</a:t>
            </a:r>
            <a:r>
              <a:rPr lang="en-US" sz="1700" dirty="0"/>
              <a:t> dan input </a:t>
            </a:r>
            <a:r>
              <a:rPr lang="en-US" sz="1700" dirty="0" err="1"/>
              <a:t>standar</a:t>
            </a:r>
            <a:r>
              <a:rPr lang="en-US" sz="1700" dirty="0"/>
              <a:t> </a:t>
            </a:r>
            <a:r>
              <a:rPr lang="en-US" sz="1700" dirty="0" err="1"/>
              <a:t>dikalikan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standar</a:t>
            </a:r>
            <a:r>
              <a:rPr lang="en-US" sz="1700" dirty="0"/>
              <a:t> </a:t>
            </a:r>
            <a:r>
              <a:rPr lang="en-US" sz="1700" dirty="0" err="1"/>
              <a:t>harg</a:t>
            </a:r>
            <a:r>
              <a:rPr lang="en-US" sz="1700" dirty="0"/>
              <a:t> per unit input : (AQ-SQ)SP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dirty="0" err="1"/>
              <a:t>jadi</a:t>
            </a:r>
            <a:r>
              <a:rPr lang="en-US" sz="1700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dirty="0"/>
              <a:t>total </a:t>
            </a:r>
            <a:r>
              <a:rPr lang="en-US" sz="1700" dirty="0" err="1"/>
              <a:t>variansi</a:t>
            </a:r>
            <a:r>
              <a:rPr lang="en-US" sz="1700" dirty="0"/>
              <a:t> = </a:t>
            </a:r>
            <a:r>
              <a:rPr lang="en-US" sz="1700" dirty="0" err="1"/>
              <a:t>variansi</a:t>
            </a:r>
            <a:r>
              <a:rPr lang="en-US" sz="1700" dirty="0"/>
              <a:t> </a:t>
            </a:r>
            <a:r>
              <a:rPr lang="en-US" sz="1700" dirty="0" err="1"/>
              <a:t>harga</a:t>
            </a:r>
            <a:r>
              <a:rPr lang="en-US" sz="1700" dirty="0"/>
              <a:t> + </a:t>
            </a:r>
            <a:r>
              <a:rPr lang="en-US" sz="1700" dirty="0" err="1"/>
              <a:t>variansi</a:t>
            </a:r>
            <a:r>
              <a:rPr lang="en-US" sz="1700" dirty="0"/>
              <a:t> </a:t>
            </a:r>
            <a:r>
              <a:rPr lang="en-US" sz="1700" dirty="0" err="1"/>
              <a:t>penggunaan</a:t>
            </a:r>
            <a:r>
              <a:rPr lang="en-US" sz="1700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dirty="0"/>
              <a:t>= (AP – SP)AQ + (AQ – SQ)SP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dirty="0"/>
              <a:t>= [(AP x AQ) – (SP x AQ)] + (SP x AQ) – (SP x SQ)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dirty="0"/>
              <a:t>= (AP x AQ) – (SP x AQ) + (SP x AQ) – (SP x SQ)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dirty="0"/>
              <a:t>= (AP x AQ) – (SP x SQ)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8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582A-E31B-4AD7-BD6D-91861E45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 VARIANSI : BAHAN BAKU DAN TENAGA KERJA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F1069-EF80-4046-A52C-FC94405BC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Variansi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(material price variance/MPV)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dan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MPV = (AP – SP) AQ </a:t>
            </a:r>
          </a:p>
          <a:p>
            <a:pPr marL="0" indent="0">
              <a:buNone/>
            </a:pPr>
            <a:r>
              <a:rPr lang="en-US" dirty="0"/>
              <a:t>AP :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per unit </a:t>
            </a:r>
          </a:p>
          <a:p>
            <a:pPr marL="0" indent="0">
              <a:buNone/>
            </a:pPr>
            <a:r>
              <a:rPr lang="en-US" dirty="0"/>
              <a:t>SP :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per unit </a:t>
            </a:r>
          </a:p>
          <a:p>
            <a:pPr marL="0" indent="0">
              <a:buNone/>
            </a:pPr>
            <a:r>
              <a:rPr lang="en-US" dirty="0"/>
              <a:t>AQ :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4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7A1B14-2D10-462F-A3E7-76B341AD4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900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ANALISIS VARIANSI : BAHAN BAKU DAN TENAGA KERJA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B5EAA-43EA-47E0-B0EA-DE6F35069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1008" y="1193576"/>
            <a:ext cx="6576591" cy="447085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900" err="1"/>
              <a:t>Contoh</a:t>
            </a:r>
            <a:r>
              <a:rPr lang="en-US" sz="1900"/>
              <a:t>: </a:t>
            </a:r>
            <a:r>
              <a:rPr lang="en-US" sz="1900" err="1"/>
              <a:t>Bluechitos</a:t>
            </a:r>
            <a:r>
              <a:rPr lang="en-US" sz="1900"/>
              <a:t> </a:t>
            </a:r>
            <a:r>
              <a:rPr lang="en-US" sz="1900" err="1"/>
              <a:t>membeli</a:t>
            </a:r>
            <a:r>
              <a:rPr lang="en-US" sz="1900"/>
              <a:t> dan </a:t>
            </a:r>
            <a:r>
              <a:rPr lang="en-US" sz="1900" err="1"/>
              <a:t>menggunakan</a:t>
            </a:r>
            <a:r>
              <a:rPr lang="en-US" sz="1900"/>
              <a:t> 780.000 </a:t>
            </a:r>
            <a:r>
              <a:rPr lang="en-US" sz="1900" err="1"/>
              <a:t>ons</a:t>
            </a:r>
            <a:r>
              <a:rPr lang="en-US" sz="1900"/>
              <a:t> </a:t>
            </a:r>
            <a:r>
              <a:rPr lang="en-US" sz="1900" err="1"/>
              <a:t>jagung</a:t>
            </a:r>
            <a:r>
              <a:rPr lang="en-US" sz="1900"/>
              <a:t> </a:t>
            </a:r>
            <a:r>
              <a:rPr lang="en-US" sz="1900" err="1"/>
              <a:t>kuning</a:t>
            </a:r>
            <a:r>
              <a:rPr lang="en-US" sz="1900"/>
              <a:t> pada </a:t>
            </a:r>
            <a:r>
              <a:rPr lang="en-US" sz="1900" err="1"/>
              <a:t>minggu</a:t>
            </a:r>
            <a:r>
              <a:rPr lang="en-US" sz="1900"/>
              <a:t> </a:t>
            </a:r>
            <a:r>
              <a:rPr lang="en-US" sz="1900" err="1"/>
              <a:t>pertama</a:t>
            </a:r>
            <a:r>
              <a:rPr lang="en-US" sz="1900"/>
              <a:t> </a:t>
            </a:r>
            <a:r>
              <a:rPr lang="en-US" sz="1900" err="1"/>
              <a:t>Maret</a:t>
            </a:r>
            <a:r>
              <a:rPr lang="en-US" sz="1900"/>
              <a:t>. Harga </a:t>
            </a:r>
            <a:r>
              <a:rPr lang="en-US" sz="1900" err="1"/>
              <a:t>pembelian</a:t>
            </a:r>
            <a:r>
              <a:rPr lang="en-US" sz="1900"/>
              <a:t> $0,0069 per </a:t>
            </a:r>
            <a:r>
              <a:rPr lang="en-US" sz="1900" err="1"/>
              <a:t>ons</a:t>
            </a:r>
            <a:r>
              <a:rPr lang="en-US" sz="1900"/>
              <a:t>. Harga </a:t>
            </a:r>
            <a:r>
              <a:rPr lang="en-US" sz="1900" err="1"/>
              <a:t>standar</a:t>
            </a:r>
            <a:r>
              <a:rPr lang="en-US" sz="1900"/>
              <a:t> per unit $0,0060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MPV = (AP – SP) AQ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= ($0,0069 - $0,0060) 780.000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= $0,0009 x 780.000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= $ 702 U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 err="1"/>
              <a:t>Presentase</a:t>
            </a:r>
            <a:r>
              <a:rPr lang="en-US" sz="1900"/>
              <a:t> SP x AQ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= $702/(780.000 x $0,0060)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900"/>
              <a:t>= $702 / $4.680 = 15%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2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F95DE6-BC61-4DB8-97B8-E32959EA0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D9C176-456B-4F71-AB87-9D14B8B3D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0" y="138157"/>
            <a:ext cx="1712063" cy="1045389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643BA1-CC86-4197-AE61-0AB9F987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7859564" cy="1596177"/>
          </a:xfrm>
        </p:spPr>
        <p:txBody>
          <a:bodyPr>
            <a:normAutofit/>
          </a:bodyPr>
          <a:lstStyle/>
          <a:p>
            <a:r>
              <a:rPr lang="en-US" sz="3700"/>
              <a:t>VARIANSI PENGGUNAAN BAHAN BAKU LANGSUNG : PENDEKATAN RUMUS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FF97C55-868F-4FDD-BD3C-D2F191796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83" t="89413" r="18746"/>
          <a:stretch/>
        </p:blipFill>
        <p:spPr>
          <a:xfrm>
            <a:off x="8404564" y="0"/>
            <a:ext cx="2589690" cy="5915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722FB9-EA01-42A6-96B2-185F5CC12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10471066" y="183232"/>
            <a:ext cx="1720934" cy="168352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F5935-97F1-4AF3-B35C-F36DBE1EB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2367092"/>
            <a:ext cx="7859565" cy="34241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/>
              <a:t>Variansi penggunaan bahan baku (materials usage variance/MUV) mengukur perbedaan antara bahan baku langsung yang secara aktual digunakan dan bahan baku langsung yang seharusnya digunakan untun output aktual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/>
              <a:t>	MUV = (AQ –SQ) SP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/>
              <a:t>AQ : kuantitas aktual bahan baku yg digunakan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/>
              <a:t>SQ : kuantitas standar bahan baku yg diperbolehkan untuk output aktual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/>
              <a:t>SP : harga standar per unit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2B4E49C-E7B4-4F6A-8B93-646A0E241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27" t="72411" b="10341"/>
          <a:stretch/>
        </p:blipFill>
        <p:spPr>
          <a:xfrm>
            <a:off x="11494523" y="2664767"/>
            <a:ext cx="635958" cy="764233"/>
          </a:xfrm>
          <a:custGeom>
            <a:avLst/>
            <a:gdLst>
              <a:gd name="connsiteX0" fmla="*/ 0 w 984308"/>
              <a:gd name="connsiteY0" fmla="*/ 0 h 1182847"/>
              <a:gd name="connsiteX1" fmla="*/ 984308 w 984308"/>
              <a:gd name="connsiteY1" fmla="*/ 0 h 1182847"/>
              <a:gd name="connsiteX2" fmla="*/ 984308 w 984308"/>
              <a:gd name="connsiteY2" fmla="*/ 1161661 h 1182847"/>
              <a:gd name="connsiteX3" fmla="*/ 966627 w 984308"/>
              <a:gd name="connsiteY3" fmla="*/ 1165915 h 1182847"/>
              <a:gd name="connsiteX4" fmla="*/ 787132 w 984308"/>
              <a:gd name="connsiteY4" fmla="*/ 1182847 h 1182847"/>
              <a:gd name="connsiteX5" fmla="*/ 48601 w 984308"/>
              <a:gd name="connsiteY5" fmla="*/ 815395 h 1182847"/>
              <a:gd name="connsiteX6" fmla="*/ 0 w 984308"/>
              <a:gd name="connsiteY6" fmla="*/ 731606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4308" h="1182847">
                <a:moveTo>
                  <a:pt x="0" y="0"/>
                </a:moveTo>
                <a:lnTo>
                  <a:pt x="984308" y="0"/>
                </a:lnTo>
                <a:lnTo>
                  <a:pt x="984308" y="1161661"/>
                </a:lnTo>
                <a:lnTo>
                  <a:pt x="966627" y="1165915"/>
                </a:lnTo>
                <a:cubicBezTo>
                  <a:pt x="908648" y="1177017"/>
                  <a:pt x="848618" y="1182847"/>
                  <a:pt x="787132" y="1182847"/>
                </a:cubicBezTo>
                <a:cubicBezTo>
                  <a:pt x="479703" y="1182847"/>
                  <a:pt x="208655" y="1037089"/>
                  <a:pt x="48601" y="815395"/>
                </a:cubicBezTo>
                <a:lnTo>
                  <a:pt x="0" y="731606"/>
                </a:lnTo>
                <a:close/>
              </a:path>
            </a:pathLst>
          </a:cu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6528FBF-1727-4546-8131-BA22ED8B54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8887626" y="5982056"/>
            <a:ext cx="1192806" cy="875944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78927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1B151-DC88-4A37-95F7-EAF0A0820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67702-C9DC-4563-9516-8CC213F7D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Bluechitos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780.000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48.500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. </a:t>
            </a:r>
            <a:r>
              <a:rPr lang="en-US" dirty="0" err="1"/>
              <a:t>Sp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$0,006, </a:t>
            </a:r>
            <a:r>
              <a:rPr lang="en-US" dirty="0" err="1"/>
              <a:t>standar</a:t>
            </a:r>
            <a:r>
              <a:rPr lang="en-US" dirty="0"/>
              <a:t> unit </a:t>
            </a:r>
            <a:r>
              <a:rPr lang="en-US" dirty="0" err="1"/>
              <a:t>adalah</a:t>
            </a:r>
            <a:r>
              <a:rPr lang="en-US" dirty="0"/>
              <a:t> 18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bungkus</a:t>
            </a:r>
            <a:r>
              <a:rPr lang="en-US" dirty="0"/>
              <a:t>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jagung</a:t>
            </a:r>
            <a:r>
              <a:rPr lang="en-US" dirty="0"/>
              <a:t>. Jadi SQ=18x48500 </a:t>
            </a:r>
            <a:r>
              <a:rPr lang="en-US" dirty="0" err="1"/>
              <a:t>atau</a:t>
            </a:r>
            <a:r>
              <a:rPr lang="en-US" dirty="0"/>
              <a:t> 873.000 </a:t>
            </a:r>
          </a:p>
          <a:p>
            <a:pPr marL="0" indent="0">
              <a:buNone/>
            </a:pPr>
            <a:r>
              <a:rPr lang="en-US" dirty="0"/>
              <a:t>		MUV = (AQ – SQ) SP </a:t>
            </a:r>
          </a:p>
          <a:p>
            <a:pPr marL="0" indent="0">
              <a:buNone/>
            </a:pPr>
            <a:r>
              <a:rPr lang="en-US" dirty="0"/>
              <a:t>= (780.000 – 873.000) $0,006 </a:t>
            </a:r>
          </a:p>
          <a:p>
            <a:pPr marL="0" indent="0">
              <a:buNone/>
            </a:pPr>
            <a:r>
              <a:rPr lang="en-US" dirty="0"/>
              <a:t>= $558  </a:t>
            </a:r>
          </a:p>
          <a:p>
            <a:pPr marL="0" indent="0">
              <a:buNone/>
            </a:pPr>
            <a:r>
              <a:rPr lang="en-US" dirty="0" err="1"/>
              <a:t>Presentase</a:t>
            </a:r>
            <a:r>
              <a:rPr lang="en-US" dirty="0"/>
              <a:t> SQ x SP </a:t>
            </a:r>
          </a:p>
          <a:p>
            <a:pPr marL="0" indent="0">
              <a:buNone/>
            </a:pPr>
            <a:r>
              <a:rPr lang="en-US" dirty="0"/>
              <a:t>= $558/(873.000 x $0,006) </a:t>
            </a:r>
          </a:p>
          <a:p>
            <a:pPr marL="0" indent="0">
              <a:buNone/>
            </a:pPr>
            <a:r>
              <a:rPr lang="en-US" dirty="0"/>
              <a:t>= $558 / $5238 = 10,7%</a:t>
            </a:r>
          </a:p>
        </p:txBody>
      </p:sp>
    </p:spTree>
    <p:extLst>
      <p:ext uri="{BB962C8B-B14F-4D97-AF65-F5344CB8AC3E}">
        <p14:creationId xmlns:p14="http://schemas.microsoft.com/office/powerpoint/2010/main" val="98465020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124</TotalTime>
  <Words>1266</Words>
  <Application>Microsoft Office PowerPoint</Application>
  <PresentationFormat>Widescreen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Tw Cen MT</vt:lpstr>
      <vt:lpstr>Droplet</vt:lpstr>
      <vt:lpstr>BIAYA STANDAR</vt:lpstr>
      <vt:lpstr>JENIS JENIS STANDAR</vt:lpstr>
      <vt:lpstr>Mengapa sistem biaya standar diterapkan</vt:lpstr>
      <vt:lpstr>BIAYA PRODUK STANDAR </vt:lpstr>
      <vt:lpstr>ANALISIS VARIANSI : DESKRIPSI UMUM</vt:lpstr>
      <vt:lpstr>ANALISIS VARIANSI : BAHAN BAKU DAN TENAGA KERJA </vt:lpstr>
      <vt:lpstr>ANALISIS VARIANSI : BAHAN BAKU DAN TENAGA KERJA</vt:lpstr>
      <vt:lpstr>VARIANSI PENGGUNAAN BAHAN BAKU LANGSUNG : PENDEKATAN RUMUS </vt:lpstr>
      <vt:lpstr>PowerPoint Presentation</vt:lpstr>
      <vt:lpstr>VARIANSI TARIF TENAGA KERJA : PENDEKATAN RUMUS </vt:lpstr>
      <vt:lpstr>VARIANSI TARIF TENAGA KERJA : PENDEKATAN RUMUS</vt:lpstr>
      <vt:lpstr>VARIANSI EFISIENSI TENAGA KERJA : PENDEKATAN RUMUS </vt:lpstr>
      <vt:lpstr>VARIANSI EFISIENSI TENAGA KERJA : PENDEKATAN RUMUS</vt:lpstr>
      <vt:lpstr>VARIANSI OVERHEAD TETAP </vt:lpstr>
      <vt:lpstr>Total variansi overhead tetap </vt:lpstr>
      <vt:lpstr>Total variansi overhead tetap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BIAYA STANDAR</dc:title>
  <dc:creator>hendri mulyadi</dc:creator>
  <cp:lastModifiedBy>hendri mulyadi</cp:lastModifiedBy>
  <cp:revision>11</cp:revision>
  <dcterms:created xsi:type="dcterms:W3CDTF">2020-07-14T06:37:08Z</dcterms:created>
  <dcterms:modified xsi:type="dcterms:W3CDTF">2021-01-04T22:36:03Z</dcterms:modified>
</cp:coreProperties>
</file>