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6" r:id="rId2"/>
    <p:sldId id="275" r:id="rId3"/>
    <p:sldId id="257" r:id="rId4"/>
    <p:sldId id="258" r:id="rId5"/>
    <p:sldId id="259" r:id="rId6"/>
    <p:sldId id="260" r:id="rId7"/>
    <p:sldId id="261" r:id="rId8"/>
    <p:sldId id="262" r:id="rId9"/>
    <p:sldId id="263" r:id="rId10"/>
    <p:sldId id="276" r:id="rId11"/>
    <p:sldId id="277" r:id="rId12"/>
    <p:sldId id="278" r:id="rId13"/>
    <p:sldId id="279" r:id="rId14"/>
    <p:sldId id="280" r:id="rId15"/>
    <p:sldId id="281" r:id="rId16"/>
    <p:sldId id="264" r:id="rId17"/>
    <p:sldId id="265" r:id="rId18"/>
    <p:sldId id="282" r:id="rId19"/>
    <p:sldId id="266" r:id="rId20"/>
    <p:sldId id="267" r:id="rId21"/>
    <p:sldId id="268" r:id="rId22"/>
    <p:sldId id="270" r:id="rId23"/>
    <p:sldId id="271" r:id="rId24"/>
    <p:sldId id="272" r:id="rId25"/>
    <p:sldId id="273" r:id="rId26"/>
    <p:sldId id="274"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2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5025DD-C9DE-4C84-B09F-5D7976299DA9}"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AEC74E3E-4A34-4D16-9F73-D820DB05292A}">
      <dgm:prSet/>
      <dgm:spPr/>
      <dgm:t>
        <a:bodyPr/>
        <a:lstStyle/>
        <a:p>
          <a:r>
            <a:rPr lang="en-US"/>
            <a:t>divisi penjual dapat menjual produknya pada pihak luar dan ke divisi pembeli begitu juga divisi pembeli dapat membeli produk tersebut dari sumber luar atau dari divisi penjual</a:t>
          </a:r>
        </a:p>
      </dgm:t>
    </dgm:pt>
    <dgm:pt modelId="{D2DEE2AE-72C0-4E4E-AA6C-41C79191F4F3}" type="parTrans" cxnId="{C0D42FF9-18CB-4B13-9881-C626062186A6}">
      <dgm:prSet/>
      <dgm:spPr/>
      <dgm:t>
        <a:bodyPr/>
        <a:lstStyle/>
        <a:p>
          <a:endParaRPr lang="en-US"/>
        </a:p>
      </dgm:t>
    </dgm:pt>
    <dgm:pt modelId="{24CE8D55-228C-457E-BD26-DD60DEB0B023}" type="sibTrans" cxnId="{C0D42FF9-18CB-4B13-9881-C626062186A6}">
      <dgm:prSet/>
      <dgm:spPr/>
      <dgm:t>
        <a:bodyPr/>
        <a:lstStyle/>
        <a:p>
          <a:endParaRPr lang="en-US"/>
        </a:p>
      </dgm:t>
    </dgm:pt>
    <dgm:pt modelId="{7167065C-A7B9-4DA8-B63A-A0A42260E308}">
      <dgm:prSet/>
      <dgm:spPr/>
      <dgm:t>
        <a:bodyPr/>
        <a:lstStyle/>
        <a:p>
          <a:r>
            <a:rPr lang="en-US"/>
            <a:t>keputusan harga transfer dan sumber harus diserahkan kepada manajer divisi, dan campur tangan manajer kantor pusat sedikit mungkin.</a:t>
          </a:r>
        </a:p>
      </dgm:t>
    </dgm:pt>
    <dgm:pt modelId="{32F51DB0-CB10-4424-9B45-9568B2C24771}" type="parTrans" cxnId="{7C72F7A3-43B7-4918-967E-BA1A66D43A37}">
      <dgm:prSet/>
      <dgm:spPr/>
      <dgm:t>
        <a:bodyPr/>
        <a:lstStyle/>
        <a:p>
          <a:endParaRPr lang="en-US"/>
        </a:p>
      </dgm:t>
    </dgm:pt>
    <dgm:pt modelId="{0F9BAFD0-3FE3-4644-BF97-8FD15644F130}" type="sibTrans" cxnId="{7C72F7A3-43B7-4918-967E-BA1A66D43A37}">
      <dgm:prSet/>
      <dgm:spPr/>
      <dgm:t>
        <a:bodyPr/>
        <a:lstStyle/>
        <a:p>
          <a:endParaRPr lang="en-US"/>
        </a:p>
      </dgm:t>
    </dgm:pt>
    <dgm:pt modelId="{CB6FCAB6-E7AB-40F6-ABD8-88BFEBB07762}" type="pres">
      <dgm:prSet presAssocID="{9C5025DD-C9DE-4C84-B09F-5D7976299DA9}" presName="hierChild1" presStyleCnt="0">
        <dgm:presLayoutVars>
          <dgm:chPref val="1"/>
          <dgm:dir/>
          <dgm:animOne val="branch"/>
          <dgm:animLvl val="lvl"/>
          <dgm:resizeHandles/>
        </dgm:presLayoutVars>
      </dgm:prSet>
      <dgm:spPr/>
    </dgm:pt>
    <dgm:pt modelId="{333BB359-86D8-4195-91E7-27248B9FDC1D}" type="pres">
      <dgm:prSet presAssocID="{AEC74E3E-4A34-4D16-9F73-D820DB05292A}" presName="hierRoot1" presStyleCnt="0"/>
      <dgm:spPr/>
    </dgm:pt>
    <dgm:pt modelId="{DFB1A8E5-725B-43E2-9601-B45D0CF58341}" type="pres">
      <dgm:prSet presAssocID="{AEC74E3E-4A34-4D16-9F73-D820DB05292A}" presName="composite" presStyleCnt="0"/>
      <dgm:spPr/>
    </dgm:pt>
    <dgm:pt modelId="{65FC17ED-99A3-4428-8D1C-BDE06345A25A}" type="pres">
      <dgm:prSet presAssocID="{AEC74E3E-4A34-4D16-9F73-D820DB05292A}" presName="background" presStyleLbl="node0" presStyleIdx="0" presStyleCnt="2"/>
      <dgm:spPr/>
    </dgm:pt>
    <dgm:pt modelId="{3B2B3F5B-DAD9-4B82-8C54-583873A5311B}" type="pres">
      <dgm:prSet presAssocID="{AEC74E3E-4A34-4D16-9F73-D820DB05292A}" presName="text" presStyleLbl="fgAcc0" presStyleIdx="0" presStyleCnt="2">
        <dgm:presLayoutVars>
          <dgm:chPref val="3"/>
        </dgm:presLayoutVars>
      </dgm:prSet>
      <dgm:spPr/>
    </dgm:pt>
    <dgm:pt modelId="{8682455A-C10C-4621-B7A4-2EB404C5323E}" type="pres">
      <dgm:prSet presAssocID="{AEC74E3E-4A34-4D16-9F73-D820DB05292A}" presName="hierChild2" presStyleCnt="0"/>
      <dgm:spPr/>
    </dgm:pt>
    <dgm:pt modelId="{5C06D239-DD5A-49E1-8CE1-C1F6496CCCBD}" type="pres">
      <dgm:prSet presAssocID="{7167065C-A7B9-4DA8-B63A-A0A42260E308}" presName="hierRoot1" presStyleCnt="0"/>
      <dgm:spPr/>
    </dgm:pt>
    <dgm:pt modelId="{06051C9A-64E4-4612-84AA-38F9854E5E61}" type="pres">
      <dgm:prSet presAssocID="{7167065C-A7B9-4DA8-B63A-A0A42260E308}" presName="composite" presStyleCnt="0"/>
      <dgm:spPr/>
    </dgm:pt>
    <dgm:pt modelId="{E4EDE67C-B650-4FD5-B57E-91DAFE3FF896}" type="pres">
      <dgm:prSet presAssocID="{7167065C-A7B9-4DA8-B63A-A0A42260E308}" presName="background" presStyleLbl="node0" presStyleIdx="1" presStyleCnt="2"/>
      <dgm:spPr/>
    </dgm:pt>
    <dgm:pt modelId="{A1C45432-58D3-4155-865F-E557F1E982BC}" type="pres">
      <dgm:prSet presAssocID="{7167065C-A7B9-4DA8-B63A-A0A42260E308}" presName="text" presStyleLbl="fgAcc0" presStyleIdx="1" presStyleCnt="2">
        <dgm:presLayoutVars>
          <dgm:chPref val="3"/>
        </dgm:presLayoutVars>
      </dgm:prSet>
      <dgm:spPr/>
    </dgm:pt>
    <dgm:pt modelId="{24AED17C-B1F7-4E90-8CB9-EEAF11A7DD0F}" type="pres">
      <dgm:prSet presAssocID="{7167065C-A7B9-4DA8-B63A-A0A42260E308}" presName="hierChild2" presStyleCnt="0"/>
      <dgm:spPr/>
    </dgm:pt>
  </dgm:ptLst>
  <dgm:cxnLst>
    <dgm:cxn modelId="{46D1AA09-9FB9-4936-B01C-4823F3825A1C}" type="presOf" srcId="{9C5025DD-C9DE-4C84-B09F-5D7976299DA9}" destId="{CB6FCAB6-E7AB-40F6-ABD8-88BFEBB07762}" srcOrd="0" destOrd="0" presId="urn:microsoft.com/office/officeart/2005/8/layout/hierarchy1"/>
    <dgm:cxn modelId="{69238F0F-0399-477D-8282-830DF2E5FEBA}" type="presOf" srcId="{AEC74E3E-4A34-4D16-9F73-D820DB05292A}" destId="{3B2B3F5B-DAD9-4B82-8C54-583873A5311B}" srcOrd="0" destOrd="0" presId="urn:microsoft.com/office/officeart/2005/8/layout/hierarchy1"/>
    <dgm:cxn modelId="{7C72F7A3-43B7-4918-967E-BA1A66D43A37}" srcId="{9C5025DD-C9DE-4C84-B09F-5D7976299DA9}" destId="{7167065C-A7B9-4DA8-B63A-A0A42260E308}" srcOrd="1" destOrd="0" parTransId="{32F51DB0-CB10-4424-9B45-9568B2C24771}" sibTransId="{0F9BAFD0-3FE3-4644-BF97-8FD15644F130}"/>
    <dgm:cxn modelId="{D34CF9B4-7827-411E-A914-9A1E1DB2AFE6}" type="presOf" srcId="{7167065C-A7B9-4DA8-B63A-A0A42260E308}" destId="{A1C45432-58D3-4155-865F-E557F1E982BC}" srcOrd="0" destOrd="0" presId="urn:microsoft.com/office/officeart/2005/8/layout/hierarchy1"/>
    <dgm:cxn modelId="{C0D42FF9-18CB-4B13-9881-C626062186A6}" srcId="{9C5025DD-C9DE-4C84-B09F-5D7976299DA9}" destId="{AEC74E3E-4A34-4D16-9F73-D820DB05292A}" srcOrd="0" destOrd="0" parTransId="{D2DEE2AE-72C0-4E4E-AA6C-41C79191F4F3}" sibTransId="{24CE8D55-228C-457E-BD26-DD60DEB0B023}"/>
    <dgm:cxn modelId="{49161EF1-BA06-484E-BBE8-94A04C9BEB03}" type="presParOf" srcId="{CB6FCAB6-E7AB-40F6-ABD8-88BFEBB07762}" destId="{333BB359-86D8-4195-91E7-27248B9FDC1D}" srcOrd="0" destOrd="0" presId="urn:microsoft.com/office/officeart/2005/8/layout/hierarchy1"/>
    <dgm:cxn modelId="{69D14050-B0B8-441B-9F4D-AF96B02747BF}" type="presParOf" srcId="{333BB359-86D8-4195-91E7-27248B9FDC1D}" destId="{DFB1A8E5-725B-43E2-9601-B45D0CF58341}" srcOrd="0" destOrd="0" presId="urn:microsoft.com/office/officeart/2005/8/layout/hierarchy1"/>
    <dgm:cxn modelId="{186471F0-4E6B-433A-A344-6903D1637AD3}" type="presParOf" srcId="{DFB1A8E5-725B-43E2-9601-B45D0CF58341}" destId="{65FC17ED-99A3-4428-8D1C-BDE06345A25A}" srcOrd="0" destOrd="0" presId="urn:microsoft.com/office/officeart/2005/8/layout/hierarchy1"/>
    <dgm:cxn modelId="{6A1FE9ED-E4DB-465E-A15C-C89E4369BC91}" type="presParOf" srcId="{DFB1A8E5-725B-43E2-9601-B45D0CF58341}" destId="{3B2B3F5B-DAD9-4B82-8C54-583873A5311B}" srcOrd="1" destOrd="0" presId="urn:microsoft.com/office/officeart/2005/8/layout/hierarchy1"/>
    <dgm:cxn modelId="{49ADC1E1-7FA0-459C-8AD1-AD8263D6137F}" type="presParOf" srcId="{333BB359-86D8-4195-91E7-27248B9FDC1D}" destId="{8682455A-C10C-4621-B7A4-2EB404C5323E}" srcOrd="1" destOrd="0" presId="urn:microsoft.com/office/officeart/2005/8/layout/hierarchy1"/>
    <dgm:cxn modelId="{E7BAD516-FA5C-4BCF-9C2B-3055345D37B0}" type="presParOf" srcId="{CB6FCAB6-E7AB-40F6-ABD8-88BFEBB07762}" destId="{5C06D239-DD5A-49E1-8CE1-C1F6496CCCBD}" srcOrd="1" destOrd="0" presId="urn:microsoft.com/office/officeart/2005/8/layout/hierarchy1"/>
    <dgm:cxn modelId="{DE2BE793-5CB3-4CCD-8804-95B89FE68928}" type="presParOf" srcId="{5C06D239-DD5A-49E1-8CE1-C1F6496CCCBD}" destId="{06051C9A-64E4-4612-84AA-38F9854E5E61}" srcOrd="0" destOrd="0" presId="urn:microsoft.com/office/officeart/2005/8/layout/hierarchy1"/>
    <dgm:cxn modelId="{88B95C71-CD68-4812-8112-474AE5ABA2B7}" type="presParOf" srcId="{06051C9A-64E4-4612-84AA-38F9854E5E61}" destId="{E4EDE67C-B650-4FD5-B57E-91DAFE3FF896}" srcOrd="0" destOrd="0" presId="urn:microsoft.com/office/officeart/2005/8/layout/hierarchy1"/>
    <dgm:cxn modelId="{1DD00F1C-703F-44C2-ABB6-126B60A46354}" type="presParOf" srcId="{06051C9A-64E4-4612-84AA-38F9854E5E61}" destId="{A1C45432-58D3-4155-865F-E557F1E982BC}" srcOrd="1" destOrd="0" presId="urn:microsoft.com/office/officeart/2005/8/layout/hierarchy1"/>
    <dgm:cxn modelId="{49637969-A620-4816-8364-EBE3841EB806}" type="presParOf" srcId="{5C06D239-DD5A-49E1-8CE1-C1F6496CCCBD}" destId="{24AED17C-B1F7-4E90-8CB9-EEAF11A7DD0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06C384-58EC-4A92-B4C8-C1A9E6803505}"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5D748F9E-FB66-421F-9E41-5355DD4A8BC9}">
      <dgm:prSet/>
      <dgm:spPr/>
      <dgm:t>
        <a:bodyPr/>
        <a:lstStyle/>
        <a:p>
          <a:r>
            <a:rPr lang="en-US"/>
            <a:t>Metode negosiasi</a:t>
          </a:r>
        </a:p>
      </dgm:t>
    </dgm:pt>
    <dgm:pt modelId="{514E86B0-7397-4913-818C-AB793426AE16}" type="parTrans" cxnId="{DD3E8DE8-1269-4DCA-84FF-9896DD469C66}">
      <dgm:prSet/>
      <dgm:spPr/>
      <dgm:t>
        <a:bodyPr/>
        <a:lstStyle/>
        <a:p>
          <a:endParaRPr lang="en-US"/>
        </a:p>
      </dgm:t>
    </dgm:pt>
    <dgm:pt modelId="{B34D6DA2-0E5B-4C26-AFA2-9121B45C994D}" type="sibTrans" cxnId="{DD3E8DE8-1269-4DCA-84FF-9896DD469C66}">
      <dgm:prSet/>
      <dgm:spPr/>
      <dgm:t>
        <a:bodyPr/>
        <a:lstStyle/>
        <a:p>
          <a:endParaRPr lang="en-US"/>
        </a:p>
      </dgm:t>
    </dgm:pt>
    <dgm:pt modelId="{F653503D-2B94-416E-ADE7-351045451AFF}">
      <dgm:prSet/>
      <dgm:spPr/>
      <dgm:t>
        <a:bodyPr/>
        <a:lstStyle/>
        <a:p>
          <a:r>
            <a:rPr lang="en-US"/>
            <a:t>Metode arbitrase </a:t>
          </a:r>
        </a:p>
      </dgm:t>
    </dgm:pt>
    <dgm:pt modelId="{6A165E7F-1636-41E6-8BAA-317FC4CC527A}" type="parTrans" cxnId="{AE933DBB-F338-41E3-912A-A4BF39505315}">
      <dgm:prSet/>
      <dgm:spPr/>
      <dgm:t>
        <a:bodyPr/>
        <a:lstStyle/>
        <a:p>
          <a:endParaRPr lang="en-US"/>
        </a:p>
      </dgm:t>
    </dgm:pt>
    <dgm:pt modelId="{35205B33-B958-4103-BB1F-180FAC6883B6}" type="sibTrans" cxnId="{AE933DBB-F338-41E3-912A-A4BF39505315}">
      <dgm:prSet/>
      <dgm:spPr/>
      <dgm:t>
        <a:bodyPr/>
        <a:lstStyle/>
        <a:p>
          <a:endParaRPr lang="en-US"/>
        </a:p>
      </dgm:t>
    </dgm:pt>
    <dgm:pt modelId="{11346F7C-52B4-4CE2-8BC2-DE973C1CBE85}" type="pres">
      <dgm:prSet presAssocID="{CB06C384-58EC-4A92-B4C8-C1A9E6803505}" presName="hierChild1" presStyleCnt="0">
        <dgm:presLayoutVars>
          <dgm:chPref val="1"/>
          <dgm:dir/>
          <dgm:animOne val="branch"/>
          <dgm:animLvl val="lvl"/>
          <dgm:resizeHandles/>
        </dgm:presLayoutVars>
      </dgm:prSet>
      <dgm:spPr/>
    </dgm:pt>
    <dgm:pt modelId="{F2BD3CE8-CD1A-44E6-9007-7FC96AC654BB}" type="pres">
      <dgm:prSet presAssocID="{5D748F9E-FB66-421F-9E41-5355DD4A8BC9}" presName="hierRoot1" presStyleCnt="0"/>
      <dgm:spPr/>
    </dgm:pt>
    <dgm:pt modelId="{6B006D17-BE4A-4F42-9121-C5F79F11E2BA}" type="pres">
      <dgm:prSet presAssocID="{5D748F9E-FB66-421F-9E41-5355DD4A8BC9}" presName="composite" presStyleCnt="0"/>
      <dgm:spPr/>
    </dgm:pt>
    <dgm:pt modelId="{675480D9-B0BE-4627-A82A-A259839D3ED0}" type="pres">
      <dgm:prSet presAssocID="{5D748F9E-FB66-421F-9E41-5355DD4A8BC9}" presName="background" presStyleLbl="node0" presStyleIdx="0" presStyleCnt="2"/>
      <dgm:spPr/>
    </dgm:pt>
    <dgm:pt modelId="{049B2F10-762A-48AB-B710-52B3601DACD7}" type="pres">
      <dgm:prSet presAssocID="{5D748F9E-FB66-421F-9E41-5355DD4A8BC9}" presName="text" presStyleLbl="fgAcc0" presStyleIdx="0" presStyleCnt="2">
        <dgm:presLayoutVars>
          <dgm:chPref val="3"/>
        </dgm:presLayoutVars>
      </dgm:prSet>
      <dgm:spPr/>
    </dgm:pt>
    <dgm:pt modelId="{4C31C42E-794F-42B6-9C85-031E0AEF15F6}" type="pres">
      <dgm:prSet presAssocID="{5D748F9E-FB66-421F-9E41-5355DD4A8BC9}" presName="hierChild2" presStyleCnt="0"/>
      <dgm:spPr/>
    </dgm:pt>
    <dgm:pt modelId="{4EBFE396-28E5-47EA-94A4-B93F7450773A}" type="pres">
      <dgm:prSet presAssocID="{F653503D-2B94-416E-ADE7-351045451AFF}" presName="hierRoot1" presStyleCnt="0"/>
      <dgm:spPr/>
    </dgm:pt>
    <dgm:pt modelId="{49A34103-129C-45E9-A085-754F4448554C}" type="pres">
      <dgm:prSet presAssocID="{F653503D-2B94-416E-ADE7-351045451AFF}" presName="composite" presStyleCnt="0"/>
      <dgm:spPr/>
    </dgm:pt>
    <dgm:pt modelId="{2023F2F7-99A7-4C1B-9EF1-21B07C5493F7}" type="pres">
      <dgm:prSet presAssocID="{F653503D-2B94-416E-ADE7-351045451AFF}" presName="background" presStyleLbl="node0" presStyleIdx="1" presStyleCnt="2"/>
      <dgm:spPr/>
    </dgm:pt>
    <dgm:pt modelId="{888B48CA-4492-4BD7-877E-E01F43F460E9}" type="pres">
      <dgm:prSet presAssocID="{F653503D-2B94-416E-ADE7-351045451AFF}" presName="text" presStyleLbl="fgAcc0" presStyleIdx="1" presStyleCnt="2">
        <dgm:presLayoutVars>
          <dgm:chPref val="3"/>
        </dgm:presLayoutVars>
      </dgm:prSet>
      <dgm:spPr/>
    </dgm:pt>
    <dgm:pt modelId="{6EA2BBB9-16E5-4CAF-A543-F9EC3E67B05A}" type="pres">
      <dgm:prSet presAssocID="{F653503D-2B94-416E-ADE7-351045451AFF}" presName="hierChild2" presStyleCnt="0"/>
      <dgm:spPr/>
    </dgm:pt>
  </dgm:ptLst>
  <dgm:cxnLst>
    <dgm:cxn modelId="{3C6A6284-56DF-4E75-8FAC-C409635EC126}" type="presOf" srcId="{5D748F9E-FB66-421F-9E41-5355DD4A8BC9}" destId="{049B2F10-762A-48AB-B710-52B3601DACD7}" srcOrd="0" destOrd="0" presId="urn:microsoft.com/office/officeart/2005/8/layout/hierarchy1"/>
    <dgm:cxn modelId="{AE933DBB-F338-41E3-912A-A4BF39505315}" srcId="{CB06C384-58EC-4A92-B4C8-C1A9E6803505}" destId="{F653503D-2B94-416E-ADE7-351045451AFF}" srcOrd="1" destOrd="0" parTransId="{6A165E7F-1636-41E6-8BAA-317FC4CC527A}" sibTransId="{35205B33-B958-4103-BB1F-180FAC6883B6}"/>
    <dgm:cxn modelId="{BD9861D8-016C-4ABE-AECC-9EFA8C3765B3}" type="presOf" srcId="{F653503D-2B94-416E-ADE7-351045451AFF}" destId="{888B48CA-4492-4BD7-877E-E01F43F460E9}" srcOrd="0" destOrd="0" presId="urn:microsoft.com/office/officeart/2005/8/layout/hierarchy1"/>
    <dgm:cxn modelId="{2BD33FE8-C733-4BB8-BA20-81B2960E838F}" type="presOf" srcId="{CB06C384-58EC-4A92-B4C8-C1A9E6803505}" destId="{11346F7C-52B4-4CE2-8BC2-DE973C1CBE85}" srcOrd="0" destOrd="0" presId="urn:microsoft.com/office/officeart/2005/8/layout/hierarchy1"/>
    <dgm:cxn modelId="{DD3E8DE8-1269-4DCA-84FF-9896DD469C66}" srcId="{CB06C384-58EC-4A92-B4C8-C1A9E6803505}" destId="{5D748F9E-FB66-421F-9E41-5355DD4A8BC9}" srcOrd="0" destOrd="0" parTransId="{514E86B0-7397-4913-818C-AB793426AE16}" sibTransId="{B34D6DA2-0E5B-4C26-AFA2-9121B45C994D}"/>
    <dgm:cxn modelId="{7CD1CA93-1BDC-4D61-9465-B4FE1DCB1DB4}" type="presParOf" srcId="{11346F7C-52B4-4CE2-8BC2-DE973C1CBE85}" destId="{F2BD3CE8-CD1A-44E6-9007-7FC96AC654BB}" srcOrd="0" destOrd="0" presId="urn:microsoft.com/office/officeart/2005/8/layout/hierarchy1"/>
    <dgm:cxn modelId="{73023609-AD26-4F2C-9A88-32A53771D39D}" type="presParOf" srcId="{F2BD3CE8-CD1A-44E6-9007-7FC96AC654BB}" destId="{6B006D17-BE4A-4F42-9121-C5F79F11E2BA}" srcOrd="0" destOrd="0" presId="urn:microsoft.com/office/officeart/2005/8/layout/hierarchy1"/>
    <dgm:cxn modelId="{B81E4D8A-3764-4671-ABE7-2F0AB6134143}" type="presParOf" srcId="{6B006D17-BE4A-4F42-9121-C5F79F11E2BA}" destId="{675480D9-B0BE-4627-A82A-A259839D3ED0}" srcOrd="0" destOrd="0" presId="urn:microsoft.com/office/officeart/2005/8/layout/hierarchy1"/>
    <dgm:cxn modelId="{0E26A4E3-4C79-4ACA-967A-806F17F2D728}" type="presParOf" srcId="{6B006D17-BE4A-4F42-9121-C5F79F11E2BA}" destId="{049B2F10-762A-48AB-B710-52B3601DACD7}" srcOrd="1" destOrd="0" presId="urn:microsoft.com/office/officeart/2005/8/layout/hierarchy1"/>
    <dgm:cxn modelId="{D5333A58-8DC4-48BB-B988-22FC85CBA313}" type="presParOf" srcId="{F2BD3CE8-CD1A-44E6-9007-7FC96AC654BB}" destId="{4C31C42E-794F-42B6-9C85-031E0AEF15F6}" srcOrd="1" destOrd="0" presId="urn:microsoft.com/office/officeart/2005/8/layout/hierarchy1"/>
    <dgm:cxn modelId="{A8F64C55-AEE5-40A8-A347-299C9C259FB3}" type="presParOf" srcId="{11346F7C-52B4-4CE2-8BC2-DE973C1CBE85}" destId="{4EBFE396-28E5-47EA-94A4-B93F7450773A}" srcOrd="1" destOrd="0" presId="urn:microsoft.com/office/officeart/2005/8/layout/hierarchy1"/>
    <dgm:cxn modelId="{9ED9BC35-1BFB-4D6D-8715-AFA0ECBDAD14}" type="presParOf" srcId="{4EBFE396-28E5-47EA-94A4-B93F7450773A}" destId="{49A34103-129C-45E9-A085-754F4448554C}" srcOrd="0" destOrd="0" presId="urn:microsoft.com/office/officeart/2005/8/layout/hierarchy1"/>
    <dgm:cxn modelId="{ABC986A2-77A1-438A-9928-73902C2D951A}" type="presParOf" srcId="{49A34103-129C-45E9-A085-754F4448554C}" destId="{2023F2F7-99A7-4C1B-9EF1-21B07C5493F7}" srcOrd="0" destOrd="0" presId="urn:microsoft.com/office/officeart/2005/8/layout/hierarchy1"/>
    <dgm:cxn modelId="{B09F9FE2-8C78-4916-91E3-0DC963B601B3}" type="presParOf" srcId="{49A34103-129C-45E9-A085-754F4448554C}" destId="{888B48CA-4492-4BD7-877E-E01F43F460E9}" srcOrd="1" destOrd="0" presId="urn:microsoft.com/office/officeart/2005/8/layout/hierarchy1"/>
    <dgm:cxn modelId="{A91D5E68-A182-43B2-9215-292981BE9A43}" type="presParOf" srcId="{4EBFE396-28E5-47EA-94A4-B93F7450773A}" destId="{6EA2BBB9-16E5-4CAF-A543-F9EC3E67B05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FC17ED-99A3-4428-8D1C-BDE06345A25A}">
      <dsp:nvSpPr>
        <dsp:cNvPr id="0" name=""/>
        <dsp:cNvSpPr/>
      </dsp:nvSpPr>
      <dsp:spPr>
        <a:xfrm>
          <a:off x="926" y="361591"/>
          <a:ext cx="3251857" cy="206492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2B3F5B-DAD9-4B82-8C54-583873A5311B}">
      <dsp:nvSpPr>
        <dsp:cNvPr id="0" name=""/>
        <dsp:cNvSpPr/>
      </dsp:nvSpPr>
      <dsp:spPr>
        <a:xfrm>
          <a:off x="362243" y="704843"/>
          <a:ext cx="3251857" cy="2064929"/>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divisi penjual dapat menjual produknya pada pihak luar dan ke divisi pembeli begitu juga divisi pembeli dapat membeli produk tersebut dari sumber luar atau dari divisi penjual</a:t>
          </a:r>
        </a:p>
      </dsp:txBody>
      <dsp:txXfrm>
        <a:off x="422723" y="765323"/>
        <a:ext cx="3130897" cy="1943969"/>
      </dsp:txXfrm>
    </dsp:sp>
    <dsp:sp modelId="{E4EDE67C-B650-4FD5-B57E-91DAFE3FF896}">
      <dsp:nvSpPr>
        <dsp:cNvPr id="0" name=""/>
        <dsp:cNvSpPr/>
      </dsp:nvSpPr>
      <dsp:spPr>
        <a:xfrm>
          <a:off x="3975418" y="361591"/>
          <a:ext cx="3251857" cy="206492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C45432-58D3-4155-865F-E557F1E982BC}">
      <dsp:nvSpPr>
        <dsp:cNvPr id="0" name=""/>
        <dsp:cNvSpPr/>
      </dsp:nvSpPr>
      <dsp:spPr>
        <a:xfrm>
          <a:off x="4336736" y="704843"/>
          <a:ext cx="3251857" cy="2064929"/>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keputusan harga transfer dan sumber harus diserahkan kepada manajer divisi, dan campur tangan manajer kantor pusat sedikit mungkin.</a:t>
          </a:r>
        </a:p>
      </dsp:txBody>
      <dsp:txXfrm>
        <a:off x="4397216" y="765323"/>
        <a:ext cx="3130897" cy="19439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480D9-B0BE-4627-A82A-A259839D3ED0}">
      <dsp:nvSpPr>
        <dsp:cNvPr id="0" name=""/>
        <dsp:cNvSpPr/>
      </dsp:nvSpPr>
      <dsp:spPr>
        <a:xfrm>
          <a:off x="926" y="361591"/>
          <a:ext cx="3251857" cy="20649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9B2F10-762A-48AB-B710-52B3601DACD7}">
      <dsp:nvSpPr>
        <dsp:cNvPr id="0" name=""/>
        <dsp:cNvSpPr/>
      </dsp:nvSpPr>
      <dsp:spPr>
        <a:xfrm>
          <a:off x="362243" y="704843"/>
          <a:ext cx="3251857" cy="20649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US" sz="5400" kern="1200"/>
            <a:t>Metode negosiasi</a:t>
          </a:r>
        </a:p>
      </dsp:txBody>
      <dsp:txXfrm>
        <a:off x="422723" y="765323"/>
        <a:ext cx="3130897" cy="1943969"/>
      </dsp:txXfrm>
    </dsp:sp>
    <dsp:sp modelId="{2023F2F7-99A7-4C1B-9EF1-21B07C5493F7}">
      <dsp:nvSpPr>
        <dsp:cNvPr id="0" name=""/>
        <dsp:cNvSpPr/>
      </dsp:nvSpPr>
      <dsp:spPr>
        <a:xfrm>
          <a:off x="3975418" y="361591"/>
          <a:ext cx="3251857" cy="20649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8B48CA-4492-4BD7-877E-E01F43F460E9}">
      <dsp:nvSpPr>
        <dsp:cNvPr id="0" name=""/>
        <dsp:cNvSpPr/>
      </dsp:nvSpPr>
      <dsp:spPr>
        <a:xfrm>
          <a:off x="4336736" y="704843"/>
          <a:ext cx="3251857" cy="20649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US" sz="5400" kern="1200"/>
            <a:t>Metode arbitrase </a:t>
          </a:r>
        </a:p>
      </dsp:txBody>
      <dsp:txXfrm>
        <a:off x="4397216" y="765323"/>
        <a:ext cx="3130897" cy="194396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B0EFC-DFA0-46AC-85B7-2B6A6A70AB1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600F35F-ED84-4EB7-B563-741AB018FC5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91F297F-F57D-40A6-9CD9-70FFD621424C}"/>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78D92CA3-EEA9-4C3B-8C89-CB284BFA7640}"/>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09A53EE4-C70E-488D-B6AE-DAC076598BBB}"/>
              </a:ext>
            </a:extLst>
          </p:cNvPr>
          <p:cNvSpPr>
            <a:spLocks noGrp="1"/>
          </p:cNvSpPr>
          <p:nvPr>
            <p:ph type="sldNum" sz="quarter" idx="12"/>
          </p:nvPr>
        </p:nvSpPr>
        <p:spPr/>
        <p:txBody>
          <a:bodyPr/>
          <a:lstStyle/>
          <a:p>
            <a:fld id="{0E509832-F433-4508-9E0B-BB191EE9AEC8}" type="slidenum">
              <a:rPr lang="en-US" altLang="en-US" smtClean="0"/>
              <a:pPr/>
              <a:t>‹#›</a:t>
            </a:fld>
            <a:endParaRPr lang="en-US" altLang="en-US"/>
          </a:p>
        </p:txBody>
      </p:sp>
    </p:spTree>
    <p:extLst>
      <p:ext uri="{BB962C8B-B14F-4D97-AF65-F5344CB8AC3E}">
        <p14:creationId xmlns:p14="http://schemas.microsoft.com/office/powerpoint/2010/main" val="3223684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95D47-B925-49BD-B11A-ED592C9C62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64819C-9772-4302-87FA-576AFBA6EA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E0C41B-A4B5-478C-AB82-6944EF8E1CF6}"/>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18F34281-BF01-4C5A-81D9-0538102F5A3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62EDD5A8-66F0-479B-9942-B9BAA2E366E3}"/>
              </a:ext>
            </a:extLst>
          </p:cNvPr>
          <p:cNvSpPr>
            <a:spLocks noGrp="1"/>
          </p:cNvSpPr>
          <p:nvPr>
            <p:ph type="sldNum" sz="quarter" idx="12"/>
          </p:nvPr>
        </p:nvSpPr>
        <p:spPr/>
        <p:txBody>
          <a:bodyPr/>
          <a:lstStyle/>
          <a:p>
            <a:fld id="{E659DF9E-326E-4FB9-AC7B-43051F0F99B1}" type="slidenum">
              <a:rPr lang="en-US" altLang="en-US" smtClean="0"/>
              <a:pPr/>
              <a:t>‹#›</a:t>
            </a:fld>
            <a:endParaRPr lang="en-US" altLang="en-US"/>
          </a:p>
        </p:txBody>
      </p:sp>
    </p:spTree>
    <p:extLst>
      <p:ext uri="{BB962C8B-B14F-4D97-AF65-F5344CB8AC3E}">
        <p14:creationId xmlns:p14="http://schemas.microsoft.com/office/powerpoint/2010/main" val="5105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935BBC-18C3-46AA-B5C3-70F306D5826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073482-0621-401F-BE27-BA48C9F792DA}"/>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27779C-E681-4D0C-8C75-76C74EEE75BC}"/>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13642CFD-A239-4B12-B64E-954D547538F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65C01842-7513-49A2-BF89-B09D2FB58974}"/>
              </a:ext>
            </a:extLst>
          </p:cNvPr>
          <p:cNvSpPr>
            <a:spLocks noGrp="1"/>
          </p:cNvSpPr>
          <p:nvPr>
            <p:ph type="sldNum" sz="quarter" idx="12"/>
          </p:nvPr>
        </p:nvSpPr>
        <p:spPr/>
        <p:txBody>
          <a:bodyPr/>
          <a:lstStyle/>
          <a:p>
            <a:fld id="{E9F46DAB-79C3-4CB0-896D-0465E2C11FBE}" type="slidenum">
              <a:rPr lang="en-US" altLang="en-US" smtClean="0"/>
              <a:pPr/>
              <a:t>‹#›</a:t>
            </a:fld>
            <a:endParaRPr lang="en-US" altLang="en-US"/>
          </a:p>
        </p:txBody>
      </p:sp>
    </p:spTree>
    <p:extLst>
      <p:ext uri="{BB962C8B-B14F-4D97-AF65-F5344CB8AC3E}">
        <p14:creationId xmlns:p14="http://schemas.microsoft.com/office/powerpoint/2010/main" val="2688820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F60CF-3A5A-4AD5-AD25-F46EF57961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66219D-8AA3-4A08-BECE-106FCFA266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B87218-068E-4B3A-A568-0CDEE09121E8}"/>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8C05D3AD-7A4D-477A-9EF0-E792FC45A45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B1A54208-A170-4BC3-ABFB-C92FE7E2953B}"/>
              </a:ext>
            </a:extLst>
          </p:cNvPr>
          <p:cNvSpPr>
            <a:spLocks noGrp="1"/>
          </p:cNvSpPr>
          <p:nvPr>
            <p:ph type="sldNum" sz="quarter" idx="12"/>
          </p:nvPr>
        </p:nvSpPr>
        <p:spPr/>
        <p:txBody>
          <a:bodyPr/>
          <a:lstStyle/>
          <a:p>
            <a:fld id="{53BE3515-4631-4E89-914A-B59EBD024ECD}" type="slidenum">
              <a:rPr lang="en-US" altLang="en-US" smtClean="0"/>
              <a:pPr/>
              <a:t>‹#›</a:t>
            </a:fld>
            <a:endParaRPr lang="en-US" altLang="en-US"/>
          </a:p>
        </p:txBody>
      </p:sp>
    </p:spTree>
    <p:extLst>
      <p:ext uri="{BB962C8B-B14F-4D97-AF65-F5344CB8AC3E}">
        <p14:creationId xmlns:p14="http://schemas.microsoft.com/office/powerpoint/2010/main" val="150386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DF13E-6EE4-4190-AFD9-063CA18A45C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C356940-F154-41CF-AD85-8ECB0D28E8A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948CC2-8502-4336-B52F-A694BC059B14}"/>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D6577A9C-3424-47EA-8C96-C692748CD19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21D3024E-136B-4967-B0C1-49C26FCA7977}"/>
              </a:ext>
            </a:extLst>
          </p:cNvPr>
          <p:cNvSpPr>
            <a:spLocks noGrp="1"/>
          </p:cNvSpPr>
          <p:nvPr>
            <p:ph type="sldNum" sz="quarter" idx="12"/>
          </p:nvPr>
        </p:nvSpPr>
        <p:spPr/>
        <p:txBody>
          <a:bodyPr/>
          <a:lstStyle/>
          <a:p>
            <a:fld id="{C5D16685-FFE8-435C-A6F4-07E91A0C26D6}" type="slidenum">
              <a:rPr lang="en-US" altLang="en-US" smtClean="0"/>
              <a:pPr/>
              <a:t>‹#›</a:t>
            </a:fld>
            <a:endParaRPr lang="en-US" altLang="en-US"/>
          </a:p>
        </p:txBody>
      </p:sp>
    </p:spTree>
    <p:extLst>
      <p:ext uri="{BB962C8B-B14F-4D97-AF65-F5344CB8AC3E}">
        <p14:creationId xmlns:p14="http://schemas.microsoft.com/office/powerpoint/2010/main" val="256217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D61CC-E171-4AFA-AD31-084D50E71A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8DBC6F-F970-4C2D-B0B3-325478A4DE9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22924B-1431-4E49-9087-C34FDDE1675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C04E33-07FD-4CC4-A284-779CC3F0F619}"/>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EE87AB98-3921-47E1-8147-F8E4E5D5CFB2}"/>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6523FB36-2720-4289-8EBD-0E366C9463D3}"/>
              </a:ext>
            </a:extLst>
          </p:cNvPr>
          <p:cNvSpPr>
            <a:spLocks noGrp="1"/>
          </p:cNvSpPr>
          <p:nvPr>
            <p:ph type="sldNum" sz="quarter" idx="12"/>
          </p:nvPr>
        </p:nvSpPr>
        <p:spPr/>
        <p:txBody>
          <a:bodyPr/>
          <a:lstStyle/>
          <a:p>
            <a:fld id="{19515658-C6BF-4376-BAA5-8A62723BB380}" type="slidenum">
              <a:rPr lang="en-US" altLang="en-US" smtClean="0"/>
              <a:pPr/>
              <a:t>‹#›</a:t>
            </a:fld>
            <a:endParaRPr lang="en-US" altLang="en-US"/>
          </a:p>
        </p:txBody>
      </p:sp>
    </p:spTree>
    <p:extLst>
      <p:ext uri="{BB962C8B-B14F-4D97-AF65-F5344CB8AC3E}">
        <p14:creationId xmlns:p14="http://schemas.microsoft.com/office/powerpoint/2010/main" val="3020024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87DF0-30F6-4704-A14F-38371FC8EFE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6BD571-E78F-495F-9D66-5E162A65F24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2BD1FFC-E527-4428-9238-2069CCE0B93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5CBC5C-007D-4137-A128-D2583B13116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11151-A3FE-4D10-A78C-EBDF61DF51C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E6B8AA-301F-4B3A-973D-02E5A80D3F3A}"/>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7072CF50-49D3-46E0-BC90-6F5122051A4C}"/>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BB2506F7-9655-4C29-A41E-8B282B7B9E1D}"/>
              </a:ext>
            </a:extLst>
          </p:cNvPr>
          <p:cNvSpPr>
            <a:spLocks noGrp="1"/>
          </p:cNvSpPr>
          <p:nvPr>
            <p:ph type="sldNum" sz="quarter" idx="12"/>
          </p:nvPr>
        </p:nvSpPr>
        <p:spPr/>
        <p:txBody>
          <a:bodyPr/>
          <a:lstStyle/>
          <a:p>
            <a:fld id="{E3F7A54B-9EA4-4FB0-846D-1AD6267C3623}" type="slidenum">
              <a:rPr lang="en-US" altLang="en-US" smtClean="0"/>
              <a:pPr/>
              <a:t>‹#›</a:t>
            </a:fld>
            <a:endParaRPr lang="en-US" altLang="en-US"/>
          </a:p>
        </p:txBody>
      </p:sp>
    </p:spTree>
    <p:extLst>
      <p:ext uri="{BB962C8B-B14F-4D97-AF65-F5344CB8AC3E}">
        <p14:creationId xmlns:p14="http://schemas.microsoft.com/office/powerpoint/2010/main" val="126316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DC01-E0B0-4557-B117-6910797B16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3BA34C-04E3-4357-9175-9C8A0F70F4FE}"/>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3BEF9F3A-94A9-4CD3-BCBA-A23B70B073F4}"/>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FCC6DACE-8865-4620-8A03-2FD7C42EAB41}"/>
              </a:ext>
            </a:extLst>
          </p:cNvPr>
          <p:cNvSpPr>
            <a:spLocks noGrp="1"/>
          </p:cNvSpPr>
          <p:nvPr>
            <p:ph type="sldNum" sz="quarter" idx="12"/>
          </p:nvPr>
        </p:nvSpPr>
        <p:spPr/>
        <p:txBody>
          <a:bodyPr/>
          <a:lstStyle/>
          <a:p>
            <a:fld id="{0D8A30FD-0A61-4271-86F9-EA63F856642E}" type="slidenum">
              <a:rPr lang="en-US" altLang="en-US" smtClean="0"/>
              <a:pPr/>
              <a:t>‹#›</a:t>
            </a:fld>
            <a:endParaRPr lang="en-US" altLang="en-US"/>
          </a:p>
        </p:txBody>
      </p:sp>
    </p:spTree>
    <p:extLst>
      <p:ext uri="{BB962C8B-B14F-4D97-AF65-F5344CB8AC3E}">
        <p14:creationId xmlns:p14="http://schemas.microsoft.com/office/powerpoint/2010/main" val="1512304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4A66D1-BB22-4A62-B8D0-20D7E9874912}"/>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B31F219F-8BFE-4800-9FD5-F2A213A08112}"/>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15AF7AC5-4A6B-4CA3-9A9B-B87037CB7CA1}"/>
              </a:ext>
            </a:extLst>
          </p:cNvPr>
          <p:cNvSpPr>
            <a:spLocks noGrp="1"/>
          </p:cNvSpPr>
          <p:nvPr>
            <p:ph type="sldNum" sz="quarter" idx="12"/>
          </p:nvPr>
        </p:nvSpPr>
        <p:spPr/>
        <p:txBody>
          <a:bodyPr/>
          <a:lstStyle/>
          <a:p>
            <a:fld id="{AE5CE8A7-620A-457C-9A32-8F3B1B419000}" type="slidenum">
              <a:rPr lang="en-US" altLang="en-US" smtClean="0"/>
              <a:pPr/>
              <a:t>‹#›</a:t>
            </a:fld>
            <a:endParaRPr lang="en-US" altLang="en-US"/>
          </a:p>
        </p:txBody>
      </p:sp>
    </p:spTree>
    <p:extLst>
      <p:ext uri="{BB962C8B-B14F-4D97-AF65-F5344CB8AC3E}">
        <p14:creationId xmlns:p14="http://schemas.microsoft.com/office/powerpoint/2010/main" val="2628843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E13EA-4B77-4C0A-B033-D859FB268F6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E5AE1B6B-D572-4DE1-93B6-E10757E6825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44F07-ABC3-4D26-8FAC-642559DA096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618378D-D7C5-452A-9A9F-11BE046390A8}"/>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52E7C0AF-518D-422B-9627-4D87D515D87B}"/>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4B71C7C2-2022-44EF-A1B8-0BEF7AA74F0A}"/>
              </a:ext>
            </a:extLst>
          </p:cNvPr>
          <p:cNvSpPr>
            <a:spLocks noGrp="1"/>
          </p:cNvSpPr>
          <p:nvPr>
            <p:ph type="sldNum" sz="quarter" idx="12"/>
          </p:nvPr>
        </p:nvSpPr>
        <p:spPr/>
        <p:txBody>
          <a:bodyPr/>
          <a:lstStyle/>
          <a:p>
            <a:fld id="{498CE3A4-F006-4719-AE52-7ED224EA836E}" type="slidenum">
              <a:rPr lang="en-US" altLang="en-US" smtClean="0"/>
              <a:pPr/>
              <a:t>‹#›</a:t>
            </a:fld>
            <a:endParaRPr lang="en-US" altLang="en-US"/>
          </a:p>
        </p:txBody>
      </p:sp>
    </p:spTree>
    <p:extLst>
      <p:ext uri="{BB962C8B-B14F-4D97-AF65-F5344CB8AC3E}">
        <p14:creationId xmlns:p14="http://schemas.microsoft.com/office/powerpoint/2010/main" val="2652652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B45F0-6779-473F-B367-0BD872E55BE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5DCCF334-F7BD-484B-8897-860F75B4AB3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CDCCA18-18C4-4C2A-B79C-2B6E84BDAF6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A62EB64-2EB6-4CD8-AF4E-352D1B4FA23E}"/>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C0B7AE28-8214-4892-9222-39A574B42F89}"/>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83187BBE-EC2E-4180-AF8F-1FFC70FE805B}"/>
              </a:ext>
            </a:extLst>
          </p:cNvPr>
          <p:cNvSpPr>
            <a:spLocks noGrp="1"/>
          </p:cNvSpPr>
          <p:nvPr>
            <p:ph type="sldNum" sz="quarter" idx="12"/>
          </p:nvPr>
        </p:nvSpPr>
        <p:spPr/>
        <p:txBody>
          <a:bodyPr/>
          <a:lstStyle/>
          <a:p>
            <a:fld id="{96FC3792-BD00-453B-8728-7816A6795196}" type="slidenum">
              <a:rPr lang="en-US" altLang="en-US" smtClean="0"/>
              <a:pPr/>
              <a:t>‹#›</a:t>
            </a:fld>
            <a:endParaRPr lang="en-US" altLang="en-US"/>
          </a:p>
        </p:txBody>
      </p:sp>
    </p:spTree>
    <p:extLst>
      <p:ext uri="{BB962C8B-B14F-4D97-AF65-F5344CB8AC3E}">
        <p14:creationId xmlns:p14="http://schemas.microsoft.com/office/powerpoint/2010/main" val="357214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39131-9912-47C2-8986-A724ADD7B47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60312A-7709-45A2-838D-650EEB392C6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F23C-69F4-4C11-9EA1-143BF96EF48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F7B4D78D-5E2D-4DA3-A97C-4CE428B6E00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66268913-4085-4652-B0CA-DDB922A79DB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CA97F2F-0B06-4761-B10A-386AEE8A6A14}" type="slidenum">
              <a:rPr lang="en-US" altLang="en-US" smtClean="0"/>
              <a:pPr/>
              <a:t>‹#›</a:t>
            </a:fld>
            <a:endParaRPr lang="en-US" altLang="en-US"/>
          </a:p>
        </p:txBody>
      </p:sp>
    </p:spTree>
    <p:extLst>
      <p:ext uri="{BB962C8B-B14F-4D97-AF65-F5344CB8AC3E}">
        <p14:creationId xmlns:p14="http://schemas.microsoft.com/office/powerpoint/2010/main" val="119340907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870A1295-61BC-4214-AA3E-D39667302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Rectangle 2">
            <a:extLst>
              <a:ext uri="{FF2B5EF4-FFF2-40B4-BE49-F238E27FC236}">
                <a16:creationId xmlns:a16="http://schemas.microsoft.com/office/drawing/2014/main" id="{408891B9-06C9-40CA-9327-C641148B7ED3}"/>
              </a:ext>
            </a:extLst>
          </p:cNvPr>
          <p:cNvSpPr>
            <a:spLocks noGrp="1" noChangeArrowheads="1"/>
          </p:cNvSpPr>
          <p:nvPr>
            <p:ph type="ctrTitle"/>
          </p:nvPr>
        </p:nvSpPr>
        <p:spPr>
          <a:xfrm>
            <a:off x="603504" y="5116529"/>
            <a:ext cx="7944130" cy="1000655"/>
          </a:xfrm>
        </p:spPr>
        <p:txBody>
          <a:bodyPr rtlCol="0" anchor="t">
            <a:noAutofit/>
          </a:bodyPr>
          <a:lstStyle/>
          <a:p>
            <a:pPr algn="l">
              <a:defRPr/>
            </a:pPr>
            <a:r>
              <a:rPr lang="en-US" sz="6600" b="1" dirty="0">
                <a:solidFill>
                  <a:schemeClr val="tx2"/>
                </a:solidFill>
              </a:rPr>
              <a:t>HARGA TRANSFER</a:t>
            </a:r>
            <a:br>
              <a:rPr lang="en-US" sz="6600" dirty="0">
                <a:solidFill>
                  <a:schemeClr val="tx2"/>
                </a:solidFill>
              </a:rPr>
            </a:br>
            <a:br>
              <a:rPr lang="en-US" sz="6600" b="1" dirty="0">
                <a:solidFill>
                  <a:schemeClr val="tx2"/>
                </a:solidFill>
              </a:rPr>
            </a:br>
            <a:endParaRPr lang="en-US" sz="6600" b="1" dirty="0">
              <a:solidFill>
                <a:schemeClr val="tx2"/>
              </a:solidFill>
            </a:endParaRPr>
          </a:p>
        </p:txBody>
      </p:sp>
      <p:pic>
        <p:nvPicPr>
          <p:cNvPr id="2052" name="Picture 2051">
            <a:extLst>
              <a:ext uri="{FF2B5EF4-FFF2-40B4-BE49-F238E27FC236}">
                <a16:creationId xmlns:a16="http://schemas.microsoft.com/office/drawing/2014/main" id="{877A8CB7-9BB4-4D6A-A85E-EF4B05E70643}"/>
              </a:ext>
            </a:extLst>
          </p:cNvPr>
          <p:cNvPicPr>
            <a:picLocks noChangeAspect="1"/>
          </p:cNvPicPr>
          <p:nvPr/>
        </p:nvPicPr>
        <p:blipFill rotWithShape="1">
          <a:blip r:embed="rId2"/>
          <a:srcRect t="9132" b="22032"/>
          <a:stretch/>
        </p:blipFill>
        <p:spPr>
          <a:xfrm>
            <a:off x="20" y="10"/>
            <a:ext cx="9143980" cy="4201449"/>
          </a:xfrm>
          <a:prstGeom prst="rect">
            <a:avLst/>
          </a:prstGeom>
        </p:spPr>
      </p:pic>
      <p:grpSp>
        <p:nvGrpSpPr>
          <p:cNvPr id="139" name="Group 138">
            <a:extLst>
              <a:ext uri="{FF2B5EF4-FFF2-40B4-BE49-F238E27FC236}">
                <a16:creationId xmlns:a16="http://schemas.microsoft.com/office/drawing/2014/main" id="{0B139475-2B26-4CA9-9413-DE741E49F7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41813"/>
            <a:ext cx="9141713" cy="1828800"/>
            <a:chOff x="-305" y="3144820"/>
            <a:chExt cx="9182100" cy="1551136"/>
          </a:xfrm>
        </p:grpSpPr>
        <p:sp useBgFill="1">
          <p:nvSpPr>
            <p:cNvPr id="140" name="Freeform: Shape 139">
              <a:extLst>
                <a:ext uri="{FF2B5EF4-FFF2-40B4-BE49-F238E27FC236}">
                  <a16:creationId xmlns:a16="http://schemas.microsoft.com/office/drawing/2014/main" id="{16C6BF63-6277-4C39-BE5D-3C341662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76854"/>
              <a:ext cx="9182100" cy="1019102"/>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6EA3BAD9-C130-4A9C-9086-20D132A6CF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44820"/>
              <a:ext cx="9182100" cy="932744"/>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2587D38B-9E07-4A8B-B285-5FEBF6A60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80789"/>
              <a:ext cx="9182100" cy="544245"/>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5EF4DD4B-217B-4346-A2B8-432793639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324550"/>
              <a:ext cx="9182100" cy="765639"/>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endParaRPr 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Right Triangle 7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a:extLst>
              <a:ext uri="{FF2B5EF4-FFF2-40B4-BE49-F238E27FC236}">
                <a16:creationId xmlns:a16="http://schemas.microsoft.com/office/drawing/2014/main" id="{9AF9EC93-0163-4CB0-B0F5-86A710068F86}"/>
              </a:ext>
            </a:extLst>
          </p:cNvPr>
          <p:cNvSpPr>
            <a:spLocks noGrp="1"/>
          </p:cNvSpPr>
          <p:nvPr>
            <p:ph type="title"/>
          </p:nvPr>
        </p:nvSpPr>
        <p:spPr>
          <a:xfrm>
            <a:off x="755175" y="1188637"/>
            <a:ext cx="2356072" cy="4480726"/>
          </a:xfrm>
        </p:spPr>
        <p:txBody>
          <a:bodyPr>
            <a:normAutofit/>
          </a:bodyPr>
          <a:lstStyle/>
          <a:p>
            <a:pPr algn="r" eaLnBrk="1" hangingPunct="1"/>
            <a:r>
              <a:rPr lang="en-US" altLang="en-US" sz="3100"/>
              <a:t>Kondisi yang dihadapi manajemen </a:t>
            </a:r>
          </a:p>
        </p:txBody>
      </p:sp>
      <p:cxnSp>
        <p:nvCxnSpPr>
          <p:cNvPr id="80" name="Straight Connector 79">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267" name="Content Placeholder 2">
            <a:extLst>
              <a:ext uri="{FF2B5EF4-FFF2-40B4-BE49-F238E27FC236}">
                <a16:creationId xmlns:a16="http://schemas.microsoft.com/office/drawing/2014/main" id="{7EEACF10-BC39-4DDE-95FB-8C12EAC8D265}"/>
              </a:ext>
            </a:extLst>
          </p:cNvPr>
          <p:cNvSpPr>
            <a:spLocks noGrp="1"/>
          </p:cNvSpPr>
          <p:nvPr>
            <p:ph idx="1"/>
          </p:nvPr>
        </p:nvSpPr>
        <p:spPr>
          <a:xfrm>
            <a:off x="3854196" y="1338729"/>
            <a:ext cx="3596688" cy="4180542"/>
          </a:xfrm>
        </p:spPr>
        <p:txBody>
          <a:bodyPr anchor="ctr">
            <a:normAutofit/>
          </a:bodyPr>
          <a:lstStyle/>
          <a:p>
            <a:pPr eaLnBrk="1" hangingPunct="1"/>
            <a:r>
              <a:rPr lang="en-US" altLang="en-US"/>
              <a:t>tidak menghadapi kendala sumber, </a:t>
            </a:r>
          </a:p>
          <a:p>
            <a:pPr eaLnBrk="1" hangingPunct="1"/>
            <a:r>
              <a:rPr lang="en-US" altLang="en-US"/>
              <a:t> menghadapi kendala sumber.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AD2F5602-6586-46E4-8645-2CDA442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99434B85-DB0D-4010-A6A1-147F28D47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290" name="Title 1">
            <a:extLst>
              <a:ext uri="{FF2B5EF4-FFF2-40B4-BE49-F238E27FC236}">
                <a16:creationId xmlns:a16="http://schemas.microsoft.com/office/drawing/2014/main" id="{A055C055-31AF-4411-BE03-C80691ED4F3C}"/>
              </a:ext>
            </a:extLst>
          </p:cNvPr>
          <p:cNvSpPr>
            <a:spLocks noGrp="1"/>
          </p:cNvSpPr>
          <p:nvPr>
            <p:ph type="title"/>
          </p:nvPr>
        </p:nvSpPr>
        <p:spPr>
          <a:xfrm>
            <a:off x="884419" y="320231"/>
            <a:ext cx="7375161" cy="1325563"/>
          </a:xfrm>
        </p:spPr>
        <p:txBody>
          <a:bodyPr>
            <a:normAutofit/>
          </a:bodyPr>
          <a:lstStyle/>
          <a:p>
            <a:pPr algn="ctr" eaLnBrk="1" hangingPunct="1"/>
            <a:r>
              <a:rPr lang="en-US" altLang="en-US" sz="3500">
                <a:solidFill>
                  <a:schemeClr val="tx2"/>
                </a:solidFill>
              </a:rPr>
              <a:t>Tidak menghadapi kendala sumber</a:t>
            </a:r>
          </a:p>
        </p:txBody>
      </p:sp>
      <p:grpSp>
        <p:nvGrpSpPr>
          <p:cNvPr id="77" name="Group 76">
            <a:extLst>
              <a:ext uri="{FF2B5EF4-FFF2-40B4-BE49-F238E27FC236}">
                <a16:creationId xmlns:a16="http://schemas.microsoft.com/office/drawing/2014/main" id="{F2E5F4F0-80C0-49F3-84A2-453DE42F20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186705" cy="2187829"/>
            <a:chOff x="-305" y="-1"/>
            <a:chExt cx="3832880" cy="2876136"/>
          </a:xfrm>
        </p:grpSpPr>
        <p:sp>
          <p:nvSpPr>
            <p:cNvPr id="78" name="Freeform: Shape 77">
              <a:extLst>
                <a:ext uri="{FF2B5EF4-FFF2-40B4-BE49-F238E27FC236}">
                  <a16:creationId xmlns:a16="http://schemas.microsoft.com/office/drawing/2014/main" id="{342FEDB6-5432-4162-8648-3827572AF0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B9FE345E-092D-4A20-A43A-0F9258D96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7A313FCF-0EE7-4C6B-BAB3-EFC9451D3D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0B9ECD02-BE1B-4347-8C2E-EEA690082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2293" name="Content Placeholder 2">
            <a:extLst>
              <a:ext uri="{FF2B5EF4-FFF2-40B4-BE49-F238E27FC236}">
                <a16:creationId xmlns:a16="http://schemas.microsoft.com/office/drawing/2014/main" id="{BA390E4D-CC63-4EFE-9AE9-1808D9B0EE3C}"/>
              </a:ext>
            </a:extLst>
          </p:cNvPr>
          <p:cNvGraphicFramePr>
            <a:graphicFrameLocks noGrp="1"/>
          </p:cNvGraphicFramePr>
          <p:nvPr>
            <p:ph idx="1"/>
            <p:extLst>
              <p:ext uri="{D42A27DB-BD31-4B8C-83A1-F6EECF244321}">
                <p14:modId xmlns:p14="http://schemas.microsoft.com/office/powerpoint/2010/main" val="2220409620"/>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76" name="Group 75">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397" y="508838"/>
            <a:ext cx="3913467" cy="6239661"/>
            <a:chOff x="-19221" y="251144"/>
            <a:chExt cx="5217958" cy="6239661"/>
          </a:xfrm>
        </p:grpSpPr>
        <p:sp>
          <p:nvSpPr>
            <p:cNvPr id="77" name="Freeform: Shape 76">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Shape 77">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Shape 79">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266F781-E455-4893-8407-5E80D4DAB2CF}"/>
              </a:ext>
            </a:extLst>
          </p:cNvPr>
          <p:cNvSpPr>
            <a:spLocks noGrp="1"/>
          </p:cNvSpPr>
          <p:nvPr>
            <p:ph type="title"/>
          </p:nvPr>
        </p:nvSpPr>
        <p:spPr>
          <a:xfrm>
            <a:off x="480060" y="1243013"/>
            <a:ext cx="2891790" cy="4371974"/>
          </a:xfrm>
        </p:spPr>
        <p:txBody>
          <a:bodyPr rtlCol="0">
            <a:normAutofit/>
          </a:bodyPr>
          <a:lstStyle/>
          <a:p>
            <a:pPr eaLnBrk="1" fontAlgn="auto" hangingPunct="1">
              <a:spcAft>
                <a:spcPts val="0"/>
              </a:spcAft>
              <a:defRPr/>
            </a:pPr>
            <a:r>
              <a:rPr lang="en-US" sz="3100">
                <a:solidFill>
                  <a:schemeClr val="tx2"/>
                </a:solidFill>
              </a:rPr>
              <a:t>Batasan dalam penerapan harga pasar</a:t>
            </a:r>
          </a:p>
        </p:txBody>
      </p:sp>
      <p:sp>
        <p:nvSpPr>
          <p:cNvPr id="13315" name="Content Placeholder 2">
            <a:extLst>
              <a:ext uri="{FF2B5EF4-FFF2-40B4-BE49-F238E27FC236}">
                <a16:creationId xmlns:a16="http://schemas.microsoft.com/office/drawing/2014/main" id="{C107F8AB-449E-4BAC-9D69-A0C2A7CD7306}"/>
              </a:ext>
            </a:extLst>
          </p:cNvPr>
          <p:cNvSpPr>
            <a:spLocks noGrp="1"/>
          </p:cNvSpPr>
          <p:nvPr>
            <p:ph idx="1"/>
          </p:nvPr>
        </p:nvSpPr>
        <p:spPr>
          <a:xfrm>
            <a:off x="4629150" y="804672"/>
            <a:ext cx="3915918" cy="5230368"/>
          </a:xfrm>
        </p:spPr>
        <p:txBody>
          <a:bodyPr anchor="ctr">
            <a:normAutofit/>
          </a:bodyPr>
          <a:lstStyle/>
          <a:p>
            <a:pPr eaLnBrk="1" hangingPunct="1"/>
            <a:r>
              <a:rPr lang="en-US" altLang="en-US" sz="1600">
                <a:solidFill>
                  <a:schemeClr val="tx2"/>
                </a:solidFill>
              </a:rPr>
              <a:t>Jika harga yang ditawarkan divisi penjual sama dengan harga pasar, produk tersebut harus dibeli dari divisi penjual.</a:t>
            </a:r>
          </a:p>
          <a:p>
            <a:pPr eaLnBrk="1" hangingPunct="1"/>
            <a:r>
              <a:rPr lang="en-US" altLang="en-US" sz="1600">
                <a:solidFill>
                  <a:schemeClr val="tx2"/>
                </a:solidFill>
              </a:rPr>
              <a:t> Jika ada distress price, secara temporer pemasok luar menawar­kan harga rendah, harga tersebut tidak perlu dipedulikan dan divisi pembeli harus membeli dari divisi penjual.</a:t>
            </a:r>
          </a:p>
          <a:p>
            <a:pPr eaLnBrk="1" hangingPunct="1"/>
            <a:r>
              <a:rPr lang="en-US" altLang="en-US" sz="1600">
                <a:solidFill>
                  <a:schemeClr val="tx2"/>
                </a:solidFill>
              </a:rPr>
              <a:t> Perubahan sumber dan hargo transfer perlu ditelaah dan disetujui oleh kantor pusat.</a:t>
            </a:r>
          </a:p>
          <a:p>
            <a:pPr eaLnBrk="1" hangingPunct="1"/>
            <a:endParaRPr lang="en-US" altLang="en-US" sz="160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557C0A80-7714-4EA1-9447-7D40EF89DBDC}"/>
              </a:ext>
            </a:extLst>
          </p:cNvPr>
          <p:cNvSpPr>
            <a:spLocks noGrp="1"/>
          </p:cNvSpPr>
          <p:nvPr>
            <p:ph type="title"/>
          </p:nvPr>
        </p:nvSpPr>
        <p:spPr>
          <a:xfrm>
            <a:off x="884419" y="1594707"/>
            <a:ext cx="7375161" cy="1325563"/>
          </a:xfrm>
        </p:spPr>
        <p:txBody>
          <a:bodyPr rtlCol="0" anchor="b">
            <a:normAutofit/>
          </a:bodyPr>
          <a:lstStyle/>
          <a:p>
            <a:pPr algn="ctr" eaLnBrk="1" fontAlgn="auto" hangingPunct="1">
              <a:spcAft>
                <a:spcPts val="0"/>
              </a:spcAft>
              <a:defRPr/>
            </a:pPr>
            <a:r>
              <a:rPr lang="en-US" sz="3100">
                <a:solidFill>
                  <a:schemeClr val="tx2"/>
                </a:solidFill>
              </a:rPr>
              <a:t>Faktor-faktor yang menyebabkan kendala</a:t>
            </a:r>
          </a:p>
        </p:txBody>
      </p:sp>
      <p:grpSp>
        <p:nvGrpSpPr>
          <p:cNvPr id="76" name="Group 75">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509575" cy="2510865"/>
            <a:chOff x="-305" y="-1"/>
            <a:chExt cx="3832880" cy="2876136"/>
          </a:xfrm>
        </p:grpSpPr>
        <p:sp>
          <p:nvSpPr>
            <p:cNvPr id="77" name="Freeform: Shape 76">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339" name="Content Placeholder 2">
            <a:extLst>
              <a:ext uri="{FF2B5EF4-FFF2-40B4-BE49-F238E27FC236}">
                <a16:creationId xmlns:a16="http://schemas.microsoft.com/office/drawing/2014/main" id="{440418D3-976A-4C87-9CC8-4551C517B977}"/>
              </a:ext>
            </a:extLst>
          </p:cNvPr>
          <p:cNvSpPr>
            <a:spLocks noGrp="1"/>
          </p:cNvSpPr>
          <p:nvPr>
            <p:ph idx="1"/>
          </p:nvPr>
        </p:nvSpPr>
        <p:spPr>
          <a:xfrm>
            <a:off x="884419" y="3329677"/>
            <a:ext cx="7375161" cy="2457269"/>
          </a:xfrm>
        </p:spPr>
        <p:txBody>
          <a:bodyPr>
            <a:normAutofit/>
          </a:bodyPr>
          <a:lstStyle/>
          <a:p>
            <a:pPr eaLnBrk="1" hangingPunct="1"/>
            <a:r>
              <a:rPr lang="en-US" altLang="en-US" sz="1600">
                <a:solidFill>
                  <a:schemeClr val="tx2"/>
                </a:solidFill>
              </a:rPr>
              <a:t>Divisi-divisi sifatnya terintegrasi</a:t>
            </a:r>
          </a:p>
          <a:p>
            <a:pPr eaLnBrk="1" hangingPunct="1"/>
            <a:r>
              <a:rPr lang="en-US" altLang="en-US" sz="1600">
                <a:solidFill>
                  <a:schemeClr val="tx2"/>
                </a:solidFill>
              </a:rPr>
              <a:t>Tidak ada sumber luar</a:t>
            </a:r>
          </a:p>
          <a:p>
            <a:pPr eaLnBrk="1" hangingPunct="1"/>
            <a:r>
              <a:rPr lang="en-US" altLang="en-US" sz="1600">
                <a:solidFill>
                  <a:schemeClr val="tx2"/>
                </a:solidFill>
              </a:rPr>
              <a:t>Risiko dengan pemasok luar cukup tinggi</a:t>
            </a:r>
          </a:p>
          <a:p>
            <a:pPr eaLnBrk="1" hangingPunct="1"/>
            <a:r>
              <a:rPr lang="en-US" altLang="en-US" sz="1600">
                <a:solidFill>
                  <a:schemeClr val="tx2"/>
                </a:solidFill>
              </a:rPr>
              <a:t>Telah diinvestasikan dana pada divisi penjual dalam jumlah cukup tinggi</a:t>
            </a:r>
          </a:p>
        </p:txBody>
      </p:sp>
      <p:grpSp>
        <p:nvGrpSpPr>
          <p:cNvPr id="82" name="Group 81">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319752" y="4030420"/>
            <a:ext cx="3878664" cy="1776494"/>
            <a:chOff x="6867015" y="-1"/>
            <a:chExt cx="5324985" cy="3251912"/>
          </a:xfrm>
          <a:solidFill>
            <a:schemeClr val="accent5">
              <a:alpha val="10000"/>
            </a:schemeClr>
          </a:solidFill>
        </p:grpSpPr>
        <p:sp>
          <p:nvSpPr>
            <p:cNvPr id="83" name="Freeform: Shape 82">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65" name="Rectangle 71">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6" name="Rectangle 73">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5367" name="Group 75">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397" y="508838"/>
            <a:ext cx="3913467" cy="6239661"/>
            <a:chOff x="-19221" y="251144"/>
            <a:chExt cx="5217958" cy="6239661"/>
          </a:xfrm>
        </p:grpSpPr>
        <p:sp>
          <p:nvSpPr>
            <p:cNvPr id="15368" name="Freeform: Shape 76">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369" name="Freeform: Shape 77">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370" name="Freeform: Shape 78">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371" name="Freeform: Shape 79">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5362" name="Title 1">
            <a:extLst>
              <a:ext uri="{FF2B5EF4-FFF2-40B4-BE49-F238E27FC236}">
                <a16:creationId xmlns:a16="http://schemas.microsoft.com/office/drawing/2014/main" id="{B3AB64DA-D458-4282-A886-497759D5B41E}"/>
              </a:ext>
            </a:extLst>
          </p:cNvPr>
          <p:cNvSpPr>
            <a:spLocks noGrp="1"/>
          </p:cNvSpPr>
          <p:nvPr>
            <p:ph type="title"/>
          </p:nvPr>
        </p:nvSpPr>
        <p:spPr>
          <a:xfrm>
            <a:off x="480060" y="1243013"/>
            <a:ext cx="2891790" cy="4371974"/>
          </a:xfrm>
        </p:spPr>
        <p:txBody>
          <a:bodyPr>
            <a:normAutofit/>
          </a:bodyPr>
          <a:lstStyle/>
          <a:p>
            <a:pPr eaLnBrk="1" hangingPunct="1"/>
            <a:r>
              <a:rPr lang="en-US" altLang="en-US" sz="3100">
                <a:solidFill>
                  <a:schemeClr val="tx2"/>
                </a:solidFill>
              </a:rPr>
              <a:t>Harga transfer hendaknya didasarkan atas </a:t>
            </a:r>
            <a:r>
              <a:rPr lang="en-US" altLang="en-US" sz="3100" i="1">
                <a:solidFill>
                  <a:schemeClr val="tx2"/>
                </a:solidFill>
              </a:rPr>
              <a:t>harga yang bersaing</a:t>
            </a:r>
            <a:r>
              <a:rPr lang="en-US" altLang="en-US" sz="3100">
                <a:solidFill>
                  <a:schemeClr val="tx2"/>
                </a:solidFill>
              </a:rPr>
              <a:t> </a:t>
            </a:r>
          </a:p>
        </p:txBody>
      </p:sp>
      <p:sp>
        <p:nvSpPr>
          <p:cNvPr id="15363" name="Content Placeholder 2">
            <a:extLst>
              <a:ext uri="{FF2B5EF4-FFF2-40B4-BE49-F238E27FC236}">
                <a16:creationId xmlns:a16="http://schemas.microsoft.com/office/drawing/2014/main" id="{98DD34FE-849B-43AC-82B0-A2DEE1E7C498}"/>
              </a:ext>
            </a:extLst>
          </p:cNvPr>
          <p:cNvSpPr>
            <a:spLocks noGrp="1"/>
          </p:cNvSpPr>
          <p:nvPr>
            <p:ph idx="1"/>
          </p:nvPr>
        </p:nvSpPr>
        <p:spPr>
          <a:xfrm>
            <a:off x="4629150" y="804672"/>
            <a:ext cx="3915918" cy="5230368"/>
          </a:xfrm>
        </p:spPr>
        <p:txBody>
          <a:bodyPr anchor="ctr">
            <a:normAutofit/>
          </a:bodyPr>
          <a:lstStyle/>
          <a:p>
            <a:pPr eaLnBrk="1" hangingPunct="1"/>
            <a:r>
              <a:rPr lang="en-US" altLang="en-US" sz="1600">
                <a:solidFill>
                  <a:schemeClr val="tx2"/>
                </a:solidFill>
              </a:rPr>
              <a:t>Harga tersebut dapat mengukur kontribusi setiap pusat laba. </a:t>
            </a:r>
          </a:p>
          <a:p>
            <a:pPr eaLnBrk="1" hangingPunct="1"/>
            <a:r>
              <a:rPr lang="en-US" altLang="en-US" sz="1600">
                <a:solidFill>
                  <a:schemeClr val="tx2"/>
                </a:solidFill>
              </a:rPr>
              <a:t>Harga tersebut dapat mengukur prestasi setiap pusat laba dalam menghadapi persaingan.</a:t>
            </a:r>
          </a:p>
          <a:p>
            <a:pPr eaLnBrk="1" hangingPunct="1"/>
            <a:r>
              <a:rPr lang="en-US" altLang="en-US" sz="1600">
                <a:solidFill>
                  <a:schemeClr val="tx2"/>
                </a:solidFill>
              </a:rPr>
              <a:t>Harga tersebut sifatnya independan.</a:t>
            </a:r>
          </a:p>
          <a:p>
            <a:pPr eaLnBrk="1" hangingPunct="1">
              <a:buFont typeface="Wingdings" panose="05000000000000000000" pitchFamily="2" charset="2"/>
              <a:buNone/>
            </a:pPr>
            <a:endParaRPr lang="en-US" altLang="en-US" sz="1600">
              <a:solidFill>
                <a:schemeClr val="tx2"/>
              </a:solidFill>
            </a:endParaRPr>
          </a:p>
          <a:p>
            <a:pPr eaLnBrk="1" hangingPunct="1">
              <a:buFont typeface="Wingdings" panose="05000000000000000000" pitchFamily="2" charset="2"/>
              <a:buNone/>
            </a:pPr>
            <a:endParaRPr lang="en-US" altLang="en-US" sz="1600">
              <a:solidFill>
                <a:schemeClr val="tx2"/>
              </a:solidFill>
            </a:endParaRPr>
          </a:p>
          <a:p>
            <a:pPr eaLnBrk="1" hangingPunct="1">
              <a:buFont typeface="Wingdings" panose="05000000000000000000" pitchFamily="2" charset="2"/>
              <a:buNone/>
            </a:pPr>
            <a:endParaRPr lang="en-US" altLang="en-US" sz="1600">
              <a:solidFill>
                <a:schemeClr val="tx2"/>
              </a:solidFill>
            </a:endParaRPr>
          </a:p>
          <a:p>
            <a:pPr eaLnBrk="1" hangingPunct="1">
              <a:buFont typeface="Wingdings" panose="05000000000000000000" pitchFamily="2" charset="2"/>
              <a:buNone/>
            </a:pPr>
            <a:endParaRPr lang="en-US" altLang="en-US" sz="160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itle 1">
            <a:extLst>
              <a:ext uri="{FF2B5EF4-FFF2-40B4-BE49-F238E27FC236}">
                <a16:creationId xmlns:a16="http://schemas.microsoft.com/office/drawing/2014/main" id="{7510F92F-43A3-4536-A69E-061D969A4B87}"/>
              </a:ext>
            </a:extLst>
          </p:cNvPr>
          <p:cNvSpPr>
            <a:spLocks noGrp="1"/>
          </p:cNvSpPr>
          <p:nvPr>
            <p:ph type="title"/>
          </p:nvPr>
        </p:nvSpPr>
        <p:spPr>
          <a:xfrm>
            <a:off x="606478" y="386930"/>
            <a:ext cx="6927525" cy="1188950"/>
          </a:xfrm>
        </p:spPr>
        <p:txBody>
          <a:bodyPr anchor="b">
            <a:normAutofit/>
          </a:bodyPr>
          <a:lstStyle/>
          <a:p>
            <a:pPr eaLnBrk="1" hangingPunct="1"/>
            <a:r>
              <a:rPr lang="en-US" altLang="en-US" sz="4700"/>
              <a:t>Kelemahan – kelemahan</a:t>
            </a:r>
          </a:p>
        </p:txBody>
      </p:sp>
      <p:grpSp>
        <p:nvGrpSpPr>
          <p:cNvPr id="74" name="Group 7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p:grpSpPr>
        <p:sp>
          <p:nvSpPr>
            <p:cNvPr id="75" name="Rectangle 7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7" name="Content Placeholder 2">
            <a:extLst>
              <a:ext uri="{FF2B5EF4-FFF2-40B4-BE49-F238E27FC236}">
                <a16:creationId xmlns:a16="http://schemas.microsoft.com/office/drawing/2014/main" id="{EC15A655-34C1-466B-8205-988261231FD1}"/>
              </a:ext>
            </a:extLst>
          </p:cNvPr>
          <p:cNvSpPr>
            <a:spLocks noGrp="1"/>
          </p:cNvSpPr>
          <p:nvPr>
            <p:ph idx="1"/>
          </p:nvPr>
        </p:nvSpPr>
        <p:spPr>
          <a:xfrm>
            <a:off x="595245" y="2599509"/>
            <a:ext cx="7607751" cy="3435531"/>
          </a:xfrm>
        </p:spPr>
        <p:txBody>
          <a:bodyPr anchor="ctr">
            <a:normAutofit/>
          </a:bodyPr>
          <a:lstStyle/>
          <a:p>
            <a:pPr eaLnBrk="1" hangingPunct="1"/>
            <a:r>
              <a:rPr lang="en-US" altLang="en-US"/>
              <a:t>Tidak semua produk yang ditansfer memiliki harga pasar.</a:t>
            </a:r>
          </a:p>
          <a:p>
            <a:pPr eaLnBrk="1" hangingPunct="1"/>
            <a:r>
              <a:rPr lang="en-US" altLang="en-US"/>
              <a:t>Harga pasar sering berubah sehingga hargo transfer harus diubah. </a:t>
            </a:r>
          </a:p>
          <a:p>
            <a:pPr eaLnBrk="1" hangingPunct="1"/>
            <a:r>
              <a:rPr lang="en-US" altLang="en-US"/>
              <a:t>Sering terdapat beberapa macam hargo pasar untuk produk yang sama. </a:t>
            </a:r>
          </a:p>
          <a:p>
            <a:pPr eaLnBrk="1" hangingPunct="1"/>
            <a:r>
              <a:rPr lang="en-US" altLang="en-US"/>
              <a:t>Penghematan biaya dalam bentuk biaya yang dapat dihindari hanya dinikmati oleh divisi pembeli.</a:t>
            </a:r>
          </a:p>
          <a:p>
            <a:pPr eaLnBrk="1" hangingPunct="1"/>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7410" name="Rectangle 2">
            <a:extLst>
              <a:ext uri="{FF2B5EF4-FFF2-40B4-BE49-F238E27FC236}">
                <a16:creationId xmlns:a16="http://schemas.microsoft.com/office/drawing/2014/main" id="{BE684696-6941-4048-817C-261356FEFB3A}"/>
              </a:ext>
            </a:extLst>
          </p:cNvPr>
          <p:cNvSpPr>
            <a:spLocks noGrp="1" noRot="1" noChangeArrowheads="1"/>
          </p:cNvSpPr>
          <p:nvPr>
            <p:ph type="title"/>
          </p:nvPr>
        </p:nvSpPr>
        <p:spPr>
          <a:xfrm>
            <a:off x="480059" y="2053641"/>
            <a:ext cx="2751871" cy="2760098"/>
          </a:xfrm>
        </p:spPr>
        <p:txBody>
          <a:bodyPr>
            <a:normAutofit/>
          </a:bodyPr>
          <a:lstStyle/>
          <a:p>
            <a:pPr eaLnBrk="1" hangingPunct="1"/>
            <a:r>
              <a:rPr lang="sv-SE" altLang="en-US" i="1">
                <a:solidFill>
                  <a:srgbClr val="FFFFFF"/>
                </a:solidFill>
              </a:rPr>
              <a:t>Metode Biaya Ditambah Laba</a:t>
            </a:r>
            <a:r>
              <a:rPr lang="en-US" altLang="en-US">
                <a:solidFill>
                  <a:srgbClr val="FFFFFF"/>
                </a:solidFill>
              </a:rPr>
              <a:t> </a:t>
            </a:r>
          </a:p>
        </p:txBody>
      </p:sp>
      <p:sp>
        <p:nvSpPr>
          <p:cNvPr id="17411" name="Rectangle 3">
            <a:extLst>
              <a:ext uri="{FF2B5EF4-FFF2-40B4-BE49-F238E27FC236}">
                <a16:creationId xmlns:a16="http://schemas.microsoft.com/office/drawing/2014/main" id="{97241BA6-159A-4761-A3CF-C25F02DF97F2}"/>
              </a:ext>
            </a:extLst>
          </p:cNvPr>
          <p:cNvSpPr>
            <a:spLocks noGrp="1" noRot="1" noChangeArrowheads="1"/>
          </p:cNvSpPr>
          <p:nvPr>
            <p:ph idx="1"/>
          </p:nvPr>
        </p:nvSpPr>
        <p:spPr>
          <a:xfrm>
            <a:off x="4567930" y="801866"/>
            <a:ext cx="3979563" cy="5230634"/>
          </a:xfrm>
        </p:spPr>
        <p:txBody>
          <a:bodyPr anchor="ctr">
            <a:normAutofit/>
          </a:bodyPr>
          <a:lstStyle/>
          <a:p>
            <a:pPr marL="92075" indent="-92075" eaLnBrk="1" hangingPunct="1">
              <a:buFont typeface="Wingdings" panose="05000000000000000000" pitchFamily="2" charset="2"/>
              <a:buNone/>
            </a:pPr>
            <a:r>
              <a:rPr lang="sv-SE" altLang="en-US">
                <a:solidFill>
                  <a:srgbClr val="000000"/>
                </a:solidFill>
              </a:rPr>
              <a:t>Metode ini dipakai jika terdapat kondisi kondisi sebagai berikut:</a:t>
            </a:r>
          </a:p>
          <a:p>
            <a:pPr marL="92075" indent="-92075" eaLnBrk="1" hangingPunct="1">
              <a:buFont typeface="Wingdings" panose="05000000000000000000" pitchFamily="2" charset="2"/>
              <a:buNone/>
            </a:pPr>
            <a:r>
              <a:rPr lang="sv-SE" altLang="en-US">
                <a:solidFill>
                  <a:srgbClr val="000000"/>
                </a:solidFill>
              </a:rPr>
              <a:t>1.Di pasar tidak tersedia harga pasar produk yang ditransfer.</a:t>
            </a:r>
          </a:p>
          <a:p>
            <a:pPr marL="92075" indent="-92075" eaLnBrk="1" hangingPunct="1">
              <a:buFont typeface="Wingdings" panose="05000000000000000000" pitchFamily="2" charset="2"/>
              <a:buNone/>
            </a:pPr>
            <a:r>
              <a:rPr lang="sv-SE" altLang="en-US">
                <a:solidFill>
                  <a:srgbClr val="000000"/>
                </a:solidFill>
              </a:rPr>
              <a:t>2.Di pasar terdapat beberepa harga pasar produk yang ditransfer. </a:t>
            </a:r>
          </a:p>
          <a:p>
            <a:pPr marL="92075" indent="-92075" eaLnBrk="1" hangingPunct="1">
              <a:buFont typeface="Wingdings" panose="05000000000000000000" pitchFamily="2" charset="2"/>
              <a:buNone/>
            </a:pPr>
            <a:r>
              <a:rPr lang="sv-SE" altLang="en-US">
                <a:solidFill>
                  <a:srgbClr val="000000"/>
                </a:solidFill>
              </a:rPr>
              <a:t>3.Produk yang ditransfer sifatnya khusus atau rahasis.</a:t>
            </a:r>
            <a:endParaRPr lang="en-US" altLang="en-US">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4" name="Picture 73">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5665603"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18434" name="Rectangle 2">
            <a:extLst>
              <a:ext uri="{FF2B5EF4-FFF2-40B4-BE49-F238E27FC236}">
                <a16:creationId xmlns:a16="http://schemas.microsoft.com/office/drawing/2014/main" id="{20DAC4DA-5B05-4B77-BC51-67E305012E1F}"/>
              </a:ext>
            </a:extLst>
          </p:cNvPr>
          <p:cNvSpPr>
            <a:spLocks noGrp="1" noRot="1" noChangeArrowheads="1"/>
          </p:cNvSpPr>
          <p:nvPr>
            <p:ph type="title"/>
          </p:nvPr>
        </p:nvSpPr>
        <p:spPr>
          <a:xfrm>
            <a:off x="480060" y="1243013"/>
            <a:ext cx="2891790" cy="4371974"/>
          </a:xfrm>
        </p:spPr>
        <p:txBody>
          <a:bodyPr>
            <a:normAutofit/>
          </a:bodyPr>
          <a:lstStyle/>
          <a:p>
            <a:pPr eaLnBrk="1" hangingPunct="1">
              <a:tabLst>
                <a:tab pos="0" algn="l"/>
              </a:tabLst>
            </a:pPr>
            <a:r>
              <a:rPr lang="sv-SE" altLang="en-US">
                <a:solidFill>
                  <a:srgbClr val="FFFFFF"/>
                </a:solidFill>
              </a:rPr>
              <a:t>Pemakaian metode ini manajemen harus membuat dua keputusan penting yaitu:</a:t>
            </a:r>
            <a:endParaRPr lang="en-US" altLang="en-US">
              <a:solidFill>
                <a:srgbClr val="FFFFFF"/>
              </a:solidFill>
            </a:endParaRPr>
          </a:p>
        </p:txBody>
      </p:sp>
      <p:sp>
        <p:nvSpPr>
          <p:cNvPr id="76" name="Rectangle 75">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0637" y="0"/>
            <a:ext cx="404336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5" name="Rectangle 3">
            <a:extLst>
              <a:ext uri="{FF2B5EF4-FFF2-40B4-BE49-F238E27FC236}">
                <a16:creationId xmlns:a16="http://schemas.microsoft.com/office/drawing/2014/main" id="{DC5CCAC5-6CFF-4665-BE0E-16ADEEE359C7}"/>
              </a:ext>
            </a:extLst>
          </p:cNvPr>
          <p:cNvSpPr>
            <a:spLocks noGrp="1" noRot="1" noChangeArrowheads="1"/>
          </p:cNvSpPr>
          <p:nvPr>
            <p:ph idx="1"/>
          </p:nvPr>
        </p:nvSpPr>
        <p:spPr>
          <a:xfrm>
            <a:off x="4629150" y="804672"/>
            <a:ext cx="3915918" cy="5230368"/>
          </a:xfrm>
        </p:spPr>
        <p:txBody>
          <a:bodyPr anchor="ctr">
            <a:normAutofit/>
          </a:bodyPr>
          <a:lstStyle/>
          <a:p>
            <a:pPr eaLnBrk="1" hangingPunct="1"/>
            <a:r>
              <a:rPr lang="sv-SE" altLang="en-US">
                <a:solidFill>
                  <a:srgbClr val="000000"/>
                </a:solidFill>
              </a:rPr>
              <a:t>Keputusan </a:t>
            </a:r>
            <a:r>
              <a:rPr lang="sv-SE" altLang="en-US" i="1">
                <a:solidFill>
                  <a:srgbClr val="000000"/>
                </a:solidFill>
              </a:rPr>
              <a:t>komponen biaya </a:t>
            </a:r>
            <a:r>
              <a:rPr lang="sv-SE" altLang="en-US">
                <a:solidFill>
                  <a:srgbClr val="000000"/>
                </a:solidFill>
              </a:rPr>
              <a:t>yang diperhitungkan ke dalam harga transfer </a:t>
            </a:r>
          </a:p>
          <a:p>
            <a:pPr eaLnBrk="1" hangingPunct="1"/>
            <a:r>
              <a:rPr lang="en-US" altLang="en-US">
                <a:solidFill>
                  <a:srgbClr val="000000"/>
                </a:solidFill>
              </a:rPr>
              <a:t>Keputusan </a:t>
            </a:r>
            <a:r>
              <a:rPr lang="en-US" altLang="en-US" i="1">
                <a:solidFill>
                  <a:srgbClr val="000000"/>
                </a:solidFill>
              </a:rPr>
              <a:t>kamponen laba</a:t>
            </a:r>
            <a:r>
              <a:rPr lang="en-US" altLang="en-US">
                <a:solidFill>
                  <a:srgbClr val="000000"/>
                </a:solidFill>
              </a:rPr>
              <a:t> yang diperhitungkan ke dalam harga transfer.</a:t>
            </a:r>
          </a:p>
          <a:p>
            <a:pPr eaLnBrk="1" hangingPunct="1">
              <a:buFont typeface="Wingdings" panose="05000000000000000000" pitchFamily="2" charset="2"/>
              <a:buNone/>
            </a:pPr>
            <a:endParaRPr lang="en-US" altLang="en-US">
              <a:solidFill>
                <a:srgbClr val="000000"/>
              </a:solidFill>
            </a:endParaRPr>
          </a:p>
        </p:txBody>
      </p:sp>
    </p:spTree>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 y="0"/>
            <a:ext cx="9143772"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541782"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1826" y="891540"/>
            <a:ext cx="8242174"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020CD6-2FC5-4B2A-8B2F-1A8CAB840F63}"/>
              </a:ext>
            </a:extLst>
          </p:cNvPr>
          <p:cNvSpPr>
            <a:spLocks noGrp="1"/>
          </p:cNvSpPr>
          <p:nvPr>
            <p:ph type="title"/>
          </p:nvPr>
        </p:nvSpPr>
        <p:spPr>
          <a:xfrm>
            <a:off x="1142988" y="1054121"/>
            <a:ext cx="7098848" cy="1184111"/>
          </a:xfrm>
        </p:spPr>
        <p:txBody>
          <a:bodyPr rtlCol="0">
            <a:normAutofit/>
          </a:bodyPr>
          <a:lstStyle/>
          <a:p>
            <a:pPr eaLnBrk="1" fontAlgn="auto" hangingPunct="1">
              <a:spcAft>
                <a:spcPts val="0"/>
              </a:spcAft>
              <a:defRPr/>
            </a:pPr>
            <a:br>
              <a:rPr lang="sv-SE" sz="1800"/>
            </a:br>
            <a:br>
              <a:rPr lang="sv-SE" sz="1800"/>
            </a:br>
            <a:r>
              <a:rPr lang="sv-SE" sz="1800"/>
              <a:t>Keputusan </a:t>
            </a:r>
            <a:r>
              <a:rPr lang="sv-SE" sz="1800" i="1"/>
              <a:t>komponen biaya </a:t>
            </a:r>
            <a:r>
              <a:rPr lang="sv-SE" sz="1800"/>
              <a:t>yang diperhitungkan ke dalam harga transfer :</a:t>
            </a:r>
            <a:br>
              <a:rPr lang="en-US" sz="1800"/>
            </a:br>
            <a:endParaRPr lang="en-US" sz="1800"/>
          </a:p>
        </p:txBody>
      </p:sp>
      <p:sp>
        <p:nvSpPr>
          <p:cNvPr id="19459" name="Content Placeholder 2">
            <a:extLst>
              <a:ext uri="{FF2B5EF4-FFF2-40B4-BE49-F238E27FC236}">
                <a16:creationId xmlns:a16="http://schemas.microsoft.com/office/drawing/2014/main" id="{95FA8C8E-38C9-4DB6-8FEA-83A638830603}"/>
              </a:ext>
            </a:extLst>
          </p:cNvPr>
          <p:cNvSpPr>
            <a:spLocks noGrp="1"/>
          </p:cNvSpPr>
          <p:nvPr>
            <p:ph idx="1"/>
          </p:nvPr>
        </p:nvSpPr>
        <p:spPr>
          <a:xfrm>
            <a:off x="1143000" y="2399099"/>
            <a:ext cx="7099173" cy="3400969"/>
          </a:xfrm>
        </p:spPr>
        <p:txBody>
          <a:bodyPr>
            <a:normAutofit/>
          </a:bodyPr>
          <a:lstStyle/>
          <a:p>
            <a:pPr eaLnBrk="1" hangingPunct="1">
              <a:buFont typeface="Wingdings" panose="05000000000000000000" pitchFamily="2" charset="2"/>
              <a:buNone/>
            </a:pPr>
            <a:r>
              <a:rPr lang="en-US" altLang="en-US"/>
              <a:t>1. Biaya penuh sesungguhnya (actual full costs). </a:t>
            </a:r>
          </a:p>
          <a:p>
            <a:pPr eaLnBrk="1" hangingPunct="1">
              <a:buFont typeface="Wingdings" panose="05000000000000000000" pitchFamily="2" charset="2"/>
              <a:buNone/>
            </a:pPr>
            <a:r>
              <a:rPr lang="en-US" altLang="en-US"/>
              <a:t>2. Biaya penuh standar (standard full costs).</a:t>
            </a:r>
          </a:p>
          <a:p>
            <a:pPr eaLnBrk="1" hangingPunct="1">
              <a:buFont typeface="Wingdings" panose="05000000000000000000" pitchFamily="2" charset="2"/>
              <a:buNone/>
            </a:pPr>
            <a:r>
              <a:rPr lang="en-US" altLang="en-US"/>
              <a:t>3. Biaya variabel sesungguhnya (actual variable costs). </a:t>
            </a:r>
            <a:endParaRPr lang="sv-SE" altLang="en-US"/>
          </a:p>
          <a:p>
            <a:pPr eaLnBrk="1" hangingPunct="1">
              <a:buFont typeface="Wingdings" panose="05000000000000000000" pitchFamily="2" charset="2"/>
              <a:buNone/>
            </a:pPr>
            <a:r>
              <a:rPr lang="sv-SE" altLang="en-US"/>
              <a:t>4. Biaya variabel standar (standar variable cost).</a:t>
            </a:r>
            <a:endParaRPr lang="en-US" altLang="en-US"/>
          </a:p>
          <a:p>
            <a:pPr eaLnBrk="1" hangingPunct="1"/>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 y="0"/>
            <a:ext cx="9143772"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541782"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1826" y="891540"/>
            <a:ext cx="8242174"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4" name="Rectangle 2">
            <a:extLst>
              <a:ext uri="{FF2B5EF4-FFF2-40B4-BE49-F238E27FC236}">
                <a16:creationId xmlns:a16="http://schemas.microsoft.com/office/drawing/2014/main" id="{E6517AC2-60BD-4D85-A9B6-45E2B0BBF2CA}"/>
              </a:ext>
            </a:extLst>
          </p:cNvPr>
          <p:cNvSpPr>
            <a:spLocks noGrp="1" noRot="1" noChangeArrowheads="1"/>
          </p:cNvSpPr>
          <p:nvPr>
            <p:ph type="title"/>
          </p:nvPr>
        </p:nvSpPr>
        <p:spPr>
          <a:xfrm>
            <a:off x="1142988" y="1054121"/>
            <a:ext cx="7098848" cy="1184111"/>
          </a:xfrm>
        </p:spPr>
        <p:txBody>
          <a:bodyPr rtlCol="0">
            <a:normAutofit/>
          </a:bodyPr>
          <a:lstStyle/>
          <a:p>
            <a:pPr eaLnBrk="1" fontAlgn="auto" hangingPunct="1">
              <a:spcAft>
                <a:spcPts val="0"/>
              </a:spcAft>
              <a:defRPr/>
            </a:pPr>
            <a:r>
              <a:rPr lang="sv-SE"/>
              <a:t>Komponen harga transfer memiliki kelemahan</a:t>
            </a:r>
            <a:r>
              <a:rPr lang="en-US"/>
              <a:t> </a:t>
            </a:r>
          </a:p>
        </p:txBody>
      </p:sp>
      <p:sp>
        <p:nvSpPr>
          <p:cNvPr id="20483" name="Rectangle 3">
            <a:extLst>
              <a:ext uri="{FF2B5EF4-FFF2-40B4-BE49-F238E27FC236}">
                <a16:creationId xmlns:a16="http://schemas.microsoft.com/office/drawing/2014/main" id="{E7E266B6-C6B4-49CB-A218-1A96872EE7E5}"/>
              </a:ext>
            </a:extLst>
          </p:cNvPr>
          <p:cNvSpPr>
            <a:spLocks noGrp="1" noRot="1" noChangeArrowheads="1"/>
          </p:cNvSpPr>
          <p:nvPr>
            <p:ph idx="1"/>
          </p:nvPr>
        </p:nvSpPr>
        <p:spPr>
          <a:xfrm>
            <a:off x="1143000" y="2399099"/>
            <a:ext cx="7099173" cy="3400969"/>
          </a:xfrm>
        </p:spPr>
        <p:txBody>
          <a:bodyPr>
            <a:normAutofit/>
          </a:bodyPr>
          <a:lstStyle/>
          <a:p>
            <a:pPr marL="609600" indent="-609600" eaLnBrk="1" hangingPunct="1">
              <a:buFontTx/>
              <a:buAutoNum type="arabicParenBoth"/>
            </a:pPr>
            <a:r>
              <a:rPr lang="sv-SE" altLang="en-US"/>
              <a:t>tidak mendorong divisi penjual bekerja efisien karena semakin besar biaya sesungguhnya berakibat harga transfer lebih tinggi,</a:t>
            </a:r>
          </a:p>
          <a:p>
            <a:pPr marL="609600" indent="-609600" eaLnBrk="1" hangingPunct="1">
              <a:buFontTx/>
              <a:buAutoNum type="arabicParenBoth"/>
            </a:pPr>
            <a:r>
              <a:rPr lang="sv-SE" altLang="en-US"/>
              <a:t> ketidakefisienan divisi penjual ditanggung oleh divisi pembeli.</a:t>
            </a:r>
            <a:r>
              <a:rPr lang="en-US" altLang="en-U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873F62C5-D31A-4DE5-AC02-A12BDAC899B1}"/>
              </a:ext>
            </a:extLst>
          </p:cNvPr>
          <p:cNvSpPr>
            <a:spLocks noGrp="1"/>
          </p:cNvSpPr>
          <p:nvPr>
            <p:ph type="title"/>
          </p:nvPr>
        </p:nvSpPr>
        <p:spPr>
          <a:xfrm>
            <a:off x="750279" y="1209957"/>
            <a:ext cx="2275935" cy="4438087"/>
          </a:xfrm>
        </p:spPr>
        <p:txBody>
          <a:bodyPr anchor="ctr">
            <a:normAutofit/>
          </a:bodyPr>
          <a:lstStyle/>
          <a:p>
            <a:pPr algn="r" eaLnBrk="1" hangingPunct="1"/>
            <a:r>
              <a:rPr lang="en-US" altLang="en-US" sz="2800">
                <a:solidFill>
                  <a:schemeClr val="tx1"/>
                </a:solidFill>
              </a:rPr>
              <a:t>Latar belakang harga transfer</a:t>
            </a:r>
          </a:p>
        </p:txBody>
      </p:sp>
      <p:sp>
        <p:nvSpPr>
          <p:cNvPr id="3075" name="Content Placeholder 2">
            <a:extLst>
              <a:ext uri="{FF2B5EF4-FFF2-40B4-BE49-F238E27FC236}">
                <a16:creationId xmlns:a16="http://schemas.microsoft.com/office/drawing/2014/main" id="{B0D94C15-2033-4667-9B01-C83536354581}"/>
              </a:ext>
            </a:extLst>
          </p:cNvPr>
          <p:cNvSpPr>
            <a:spLocks noGrp="1"/>
          </p:cNvSpPr>
          <p:nvPr>
            <p:ph idx="1"/>
          </p:nvPr>
        </p:nvSpPr>
        <p:spPr>
          <a:xfrm>
            <a:off x="3508818" y="1059025"/>
            <a:ext cx="3976641" cy="4739950"/>
          </a:xfrm>
        </p:spPr>
        <p:txBody>
          <a:bodyPr anchor="ctr">
            <a:normAutofit/>
          </a:bodyPr>
          <a:lstStyle/>
          <a:p>
            <a:pPr eaLnBrk="1" hangingPunct="1"/>
            <a:r>
              <a:rPr lang="en-US" altLang="en-US">
                <a:solidFill>
                  <a:schemeClr val="tx1"/>
                </a:solidFill>
              </a:rPr>
              <a:t>Perusahaan yang organisasinya telah dibagi – bagi menjadi pusat laba</a:t>
            </a:r>
          </a:p>
          <a:p>
            <a:pPr eaLnBrk="1" hangingPunct="1"/>
            <a:r>
              <a:rPr lang="en-US" altLang="en-US">
                <a:solidFill>
                  <a:schemeClr val="tx1"/>
                </a:solidFill>
              </a:rPr>
              <a:t>Transfer  barang atau jasa antar pusat laba tersebut menimbulkan masalah penentuan harga transfer</a:t>
            </a:r>
          </a:p>
          <a:p>
            <a:pPr eaLnBrk="1" hangingPunct="1"/>
            <a:r>
              <a:rPr lang="en-US" altLang="en-US">
                <a:solidFill>
                  <a:schemeClr val="tx1"/>
                </a:solidFill>
              </a:rPr>
              <a:t>Proses diferensiasi bisnis dan perlunya integrasi dalam organisasi yang telah melakukan diferensiasi bisnis.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18" name="Rectangle 2">
            <a:extLst>
              <a:ext uri="{FF2B5EF4-FFF2-40B4-BE49-F238E27FC236}">
                <a16:creationId xmlns:a16="http://schemas.microsoft.com/office/drawing/2014/main" id="{2144CA5A-C43D-44C8-94C9-327BE000CF95}"/>
              </a:ext>
            </a:extLst>
          </p:cNvPr>
          <p:cNvSpPr>
            <a:spLocks noGrp="1" noRot="1" noChangeArrowheads="1"/>
          </p:cNvSpPr>
          <p:nvPr>
            <p:ph type="title"/>
          </p:nvPr>
        </p:nvSpPr>
        <p:spPr>
          <a:xfrm>
            <a:off x="606478" y="386930"/>
            <a:ext cx="6927525" cy="1188950"/>
          </a:xfrm>
        </p:spPr>
        <p:txBody>
          <a:bodyPr rtlCol="0" anchor="b">
            <a:normAutofit/>
          </a:bodyPr>
          <a:lstStyle/>
          <a:p>
            <a:pPr eaLnBrk="1" fontAlgn="auto" hangingPunct="1">
              <a:spcAft>
                <a:spcPts val="0"/>
              </a:spcAft>
              <a:defRPr/>
            </a:pPr>
            <a:r>
              <a:rPr lang="sv-SE" sz="4000"/>
              <a:t>Komponen laba yang digunakan sebagai dasar harga transfer </a:t>
            </a:r>
            <a:endParaRPr lang="en-US" sz="4000" dirty="0"/>
          </a:p>
        </p:txBody>
      </p:sp>
      <p:grpSp>
        <p:nvGrpSpPr>
          <p:cNvPr id="137" name="Group 136">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p:grpSpPr>
        <p:sp>
          <p:nvSpPr>
            <p:cNvPr id="138" name="Rectangle 137">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827" name="Rectangle 14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7" name="Rectangle 3">
            <a:extLst>
              <a:ext uri="{FF2B5EF4-FFF2-40B4-BE49-F238E27FC236}">
                <a16:creationId xmlns:a16="http://schemas.microsoft.com/office/drawing/2014/main" id="{C40F360C-DBC9-4214-AEB7-3ACAF9A6B4E8}"/>
              </a:ext>
            </a:extLst>
          </p:cNvPr>
          <p:cNvSpPr>
            <a:spLocks noGrp="1" noRot="1" noChangeArrowheads="1"/>
          </p:cNvSpPr>
          <p:nvPr>
            <p:ph idx="1"/>
          </p:nvPr>
        </p:nvSpPr>
        <p:spPr>
          <a:xfrm>
            <a:off x="595245" y="2599509"/>
            <a:ext cx="7607751" cy="3435531"/>
          </a:xfrm>
        </p:spPr>
        <p:txBody>
          <a:bodyPr anchor="ctr">
            <a:normAutofit/>
          </a:bodyPr>
          <a:lstStyle/>
          <a:p>
            <a:pPr marL="609600" indent="-609600" eaLnBrk="1" hangingPunct="1">
              <a:buFontTx/>
              <a:buAutoNum type="arabicParenBoth"/>
            </a:pPr>
            <a:r>
              <a:rPr lang="sv-SE" altLang="en-US" sz="4400" dirty="0"/>
              <a:t>persentase biaya,</a:t>
            </a:r>
          </a:p>
          <a:p>
            <a:pPr marL="609600" indent="-609600" eaLnBrk="1" hangingPunct="1">
              <a:buFontTx/>
              <a:buNone/>
            </a:pPr>
            <a:r>
              <a:rPr lang="sv-SE" altLang="en-US" sz="4400" dirty="0"/>
              <a:t> </a:t>
            </a:r>
          </a:p>
          <a:p>
            <a:pPr marL="609600" indent="-609600" eaLnBrk="1" hangingPunct="1">
              <a:buFont typeface="Wingdings" panose="05000000000000000000" pitchFamily="2" charset="2"/>
              <a:buNone/>
            </a:pPr>
            <a:r>
              <a:rPr lang="sv-SE" altLang="en-US" sz="4400" dirty="0"/>
              <a:t>(2) return atas investasi</a:t>
            </a:r>
            <a:r>
              <a:rPr lang="en-US" altLang="en-US" sz="4400"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0" name="Rectangle 2">
            <a:extLst>
              <a:ext uri="{FF2B5EF4-FFF2-40B4-BE49-F238E27FC236}">
                <a16:creationId xmlns:a16="http://schemas.microsoft.com/office/drawing/2014/main" id="{9A98A7D6-BBD2-4060-9E58-86F0D9649A48}"/>
              </a:ext>
            </a:extLst>
          </p:cNvPr>
          <p:cNvSpPr>
            <a:spLocks noGrp="1" noRot="1" noChangeArrowheads="1"/>
          </p:cNvSpPr>
          <p:nvPr>
            <p:ph type="title"/>
          </p:nvPr>
        </p:nvSpPr>
        <p:spPr>
          <a:xfrm>
            <a:off x="606478" y="386930"/>
            <a:ext cx="6927525" cy="1188950"/>
          </a:xfrm>
        </p:spPr>
        <p:txBody>
          <a:bodyPr anchor="b">
            <a:normAutofit/>
          </a:bodyPr>
          <a:lstStyle/>
          <a:p>
            <a:pPr eaLnBrk="1" hangingPunct="1"/>
            <a:r>
              <a:rPr lang="sv-SE" altLang="en-US" sz="4700"/>
              <a:t>contoh</a:t>
            </a:r>
            <a:r>
              <a:rPr lang="en-US" altLang="en-US" sz="4700"/>
              <a:t> </a:t>
            </a:r>
          </a:p>
        </p:txBody>
      </p:sp>
      <p:grpSp>
        <p:nvGrpSpPr>
          <p:cNvPr id="74" name="Group 7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p:grpSpPr>
        <p:sp>
          <p:nvSpPr>
            <p:cNvPr id="75" name="Rectangle 7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1" name="Rectangle 3">
            <a:extLst>
              <a:ext uri="{FF2B5EF4-FFF2-40B4-BE49-F238E27FC236}">
                <a16:creationId xmlns:a16="http://schemas.microsoft.com/office/drawing/2014/main" id="{28788341-3B2C-467B-B4AB-4680BD78FC02}"/>
              </a:ext>
            </a:extLst>
          </p:cNvPr>
          <p:cNvSpPr>
            <a:spLocks noGrp="1" noRot="1" noChangeArrowheads="1"/>
          </p:cNvSpPr>
          <p:nvPr>
            <p:ph idx="1"/>
          </p:nvPr>
        </p:nvSpPr>
        <p:spPr>
          <a:xfrm>
            <a:off x="595245" y="2599509"/>
            <a:ext cx="7607751" cy="3435531"/>
          </a:xfrm>
        </p:spPr>
        <p:txBody>
          <a:bodyPr anchor="ctr">
            <a:normAutofit/>
          </a:bodyPr>
          <a:lstStyle/>
          <a:p>
            <a:pPr eaLnBrk="1" hangingPunct="1"/>
            <a:r>
              <a:rPr lang="sv-SE" altLang="en-US"/>
              <a:t>PT Persada memiliki dua pusat laba yaitu Divisi A dan Divisi B. Produk Divisi A, yaitu </a:t>
            </a:r>
            <a:r>
              <a:rPr lang="en-US" altLang="en-US"/>
              <a:t>produk N, sebagian dijual kepada pihak luar dan sebagian lainnya ditransfer ke Divisi B untuk diolah lebih lanjut. </a:t>
            </a:r>
            <a:r>
              <a:rPr lang="sv-SE" altLang="en-US"/>
              <a:t>Harga jual per unit produk N. kepada pihak lain Rp 360. Biaya produksi dan non produksi produk </a:t>
            </a:r>
            <a:r>
              <a:rPr lang="en-US" altLang="en-US"/>
              <a:t>N di Divisi A per unit adalah:</a:t>
            </a:r>
          </a:p>
          <a:p>
            <a:pPr eaLnBrk="1" hangingPunct="1"/>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981FB17A-6FA0-4250-BD6A-7F06A475BCCC}"/>
              </a:ext>
            </a:extLst>
          </p:cNvPr>
          <p:cNvSpPr>
            <a:spLocks noGrp="1" noChangeArrowheads="1"/>
          </p:cNvSpPr>
          <p:nvPr>
            <p:ph type="ctrTitle"/>
          </p:nvPr>
        </p:nvSpPr>
        <p:spPr>
          <a:xfrm>
            <a:off x="468313" y="908050"/>
            <a:ext cx="8675687" cy="5400675"/>
          </a:xfrm>
        </p:spPr>
        <p:txBody>
          <a:bodyPr/>
          <a:lstStyle/>
          <a:p>
            <a:pPr eaLnBrk="1" hangingPunct="1"/>
            <a:r>
              <a:rPr lang="en-US" altLang="en-US" sz="2000" dirty="0" err="1"/>
              <a:t>elemen</a:t>
            </a:r>
            <a:r>
              <a:rPr lang="en-US" altLang="en-US" sz="2000" dirty="0"/>
              <a:t> </a:t>
            </a:r>
            <a:r>
              <a:rPr lang="en-US" altLang="en-US" sz="2000" dirty="0" err="1"/>
              <a:t>biaya</a:t>
            </a:r>
            <a:r>
              <a:rPr lang="en-US" altLang="en-US" sz="2000" dirty="0"/>
              <a:t>         </a:t>
            </a:r>
            <a:r>
              <a:rPr lang="en-US" altLang="en-US" sz="2000" dirty="0" err="1"/>
              <a:t>biaya</a:t>
            </a:r>
            <a:r>
              <a:rPr lang="en-US" altLang="en-US" sz="2000" dirty="0"/>
              <a:t> </a:t>
            </a:r>
            <a:r>
              <a:rPr lang="en-US" altLang="en-US" sz="2000" dirty="0" err="1"/>
              <a:t>standar</a:t>
            </a:r>
            <a:r>
              <a:rPr lang="en-US" altLang="en-US" sz="2000" dirty="0"/>
              <a:t>         </a:t>
            </a:r>
            <a:r>
              <a:rPr lang="en-US" altLang="en-US" sz="2000" dirty="0" err="1"/>
              <a:t>biayasesungguhnya</a:t>
            </a:r>
            <a:br>
              <a:rPr lang="en-US" altLang="en-US" sz="2000" dirty="0"/>
            </a:br>
            <a:br>
              <a:rPr lang="en-US" altLang="en-US" sz="2000" dirty="0"/>
            </a:br>
            <a:r>
              <a:rPr lang="en-US" altLang="en-US" sz="2000" dirty="0" err="1"/>
              <a:t>produksi</a:t>
            </a:r>
            <a:r>
              <a:rPr lang="en-US" altLang="en-US" sz="2000" dirty="0"/>
              <a:t> </a:t>
            </a:r>
            <a:r>
              <a:rPr lang="en-US" altLang="en-US" sz="2000" dirty="0" err="1"/>
              <a:t>variabel</a:t>
            </a:r>
            <a:r>
              <a:rPr lang="en-US" altLang="en-US" sz="2000" dirty="0"/>
              <a:t>      Rp  120                  Rp    160</a:t>
            </a:r>
            <a:br>
              <a:rPr lang="en-US" altLang="en-US" sz="2000" dirty="0"/>
            </a:br>
            <a:br>
              <a:rPr lang="en-US" altLang="en-US" sz="2000" dirty="0"/>
            </a:br>
            <a:r>
              <a:rPr lang="en-US" altLang="en-US" sz="2000" dirty="0" err="1"/>
              <a:t>produksi</a:t>
            </a:r>
            <a:r>
              <a:rPr lang="en-US" altLang="en-US" sz="2000" dirty="0"/>
              <a:t> </a:t>
            </a:r>
            <a:r>
              <a:rPr lang="en-US" altLang="en-US" sz="2000" dirty="0" err="1"/>
              <a:t>tetap</a:t>
            </a:r>
            <a:r>
              <a:rPr lang="en-US" altLang="en-US" sz="2000" dirty="0"/>
              <a:t>           Rp    30                  Rp      30</a:t>
            </a:r>
            <a:br>
              <a:rPr lang="en-US" altLang="en-US" sz="2000" dirty="0"/>
            </a:br>
            <a:br>
              <a:rPr lang="en-US" altLang="en-US" sz="2000" dirty="0"/>
            </a:br>
            <a:br>
              <a:rPr lang="en-US" altLang="en-US" sz="2000" dirty="0"/>
            </a:br>
            <a:r>
              <a:rPr lang="en-US" altLang="en-US" sz="2000" dirty="0"/>
              <a:t>non </a:t>
            </a:r>
            <a:r>
              <a:rPr lang="en-US" altLang="en-US" sz="2000" dirty="0" err="1"/>
              <a:t>produksi</a:t>
            </a:r>
            <a:r>
              <a:rPr lang="en-US" altLang="en-US" sz="2000" dirty="0"/>
              <a:t> </a:t>
            </a:r>
            <a:r>
              <a:rPr lang="en-US" altLang="en-US" sz="2000" dirty="0" err="1"/>
              <a:t>variabel</a:t>
            </a:r>
            <a:r>
              <a:rPr lang="en-US" altLang="en-US" sz="2000" dirty="0"/>
              <a:t> Rp    60                Rp      60</a:t>
            </a:r>
            <a:br>
              <a:rPr lang="en-US" altLang="en-US" sz="2000" dirty="0"/>
            </a:br>
            <a:br>
              <a:rPr lang="en-US" altLang="en-US" sz="2000" dirty="0"/>
            </a:br>
            <a:br>
              <a:rPr lang="en-US" altLang="en-US" sz="2000" dirty="0"/>
            </a:br>
            <a:r>
              <a:rPr lang="en-US" altLang="en-US" sz="2000" dirty="0"/>
              <a:t>non </a:t>
            </a:r>
            <a:r>
              <a:rPr lang="en-US" altLang="en-US" sz="2000" dirty="0" err="1"/>
              <a:t>produksi</a:t>
            </a:r>
            <a:r>
              <a:rPr lang="en-US" altLang="en-US" sz="2000" dirty="0"/>
              <a:t> </a:t>
            </a:r>
            <a:r>
              <a:rPr lang="en-US" altLang="en-US" sz="2000" dirty="0" err="1"/>
              <a:t>tetap</a:t>
            </a:r>
            <a:r>
              <a:rPr lang="en-US" altLang="en-US" sz="2000" dirty="0"/>
              <a:t>      Rp    50                  Rp     50</a:t>
            </a:r>
            <a:br>
              <a:rPr lang="en-US" altLang="en-US" sz="2000" dirty="0"/>
            </a:br>
            <a:br>
              <a:rPr lang="en-US" altLang="en-US" sz="2000" dirty="0"/>
            </a:br>
            <a:br>
              <a:rPr lang="en-US" altLang="en-US" sz="2000" dirty="0"/>
            </a:br>
            <a:r>
              <a:rPr lang="sv-SE" altLang="en-US" sz="2000" dirty="0"/>
              <a:t>ditambah laba sebesar 25% dari biaya </a:t>
            </a:r>
            <a:endParaRPr lang="en-US" alt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92194CA-4C29-4A84-9291-C19F1C6B1FB3}"/>
              </a:ext>
            </a:extLst>
          </p:cNvPr>
          <p:cNvSpPr>
            <a:spLocks noGrp="1" noRot="1" noChangeArrowheads="1"/>
          </p:cNvSpPr>
          <p:nvPr>
            <p:ph type="title"/>
          </p:nvPr>
        </p:nvSpPr>
        <p:spPr/>
        <p:txBody>
          <a:bodyPr/>
          <a:lstStyle/>
          <a:p>
            <a:pPr eaLnBrk="1" hangingPunct="1"/>
            <a:r>
              <a:rPr lang="sv-SE" altLang="en-US" sz="3200"/>
              <a:t>1. Harga transfer berdasar biaya penuh sesungguhnya ditambah laba:</a:t>
            </a:r>
            <a:r>
              <a:rPr lang="sv-SE" altLang="en-US" sz="4000"/>
              <a:t> </a:t>
            </a:r>
            <a:endParaRPr lang="en-US" altLang="en-US" sz="4000"/>
          </a:p>
        </p:txBody>
      </p:sp>
      <p:sp>
        <p:nvSpPr>
          <p:cNvPr id="24579" name="Rectangle 3">
            <a:extLst>
              <a:ext uri="{FF2B5EF4-FFF2-40B4-BE49-F238E27FC236}">
                <a16:creationId xmlns:a16="http://schemas.microsoft.com/office/drawing/2014/main" id="{DC92D371-DE6E-456E-97C1-92B710BC8EA1}"/>
              </a:ext>
            </a:extLst>
          </p:cNvPr>
          <p:cNvSpPr>
            <a:spLocks noGrp="1" noRot="1" noChangeArrowheads="1"/>
          </p:cNvSpPr>
          <p:nvPr>
            <p:ph idx="1"/>
          </p:nvPr>
        </p:nvSpPr>
        <p:spPr>
          <a:xfrm>
            <a:off x="323850" y="1600200"/>
            <a:ext cx="8496300" cy="4525963"/>
          </a:xfrm>
        </p:spPr>
        <p:txBody>
          <a:bodyPr>
            <a:normAutofit/>
          </a:bodyPr>
          <a:lstStyle/>
          <a:p>
            <a:pPr eaLnBrk="1" hangingPunct="1">
              <a:lnSpc>
                <a:spcPct val="80000"/>
              </a:lnSpc>
              <a:buFont typeface="Wingdings" panose="05000000000000000000" pitchFamily="2" charset="2"/>
              <a:buNone/>
            </a:pPr>
            <a:r>
              <a:rPr lang="sv-SE" altLang="en-US" sz="2800"/>
              <a:t>Biaya produksi variabel	    Rp	  160</a:t>
            </a:r>
          </a:p>
          <a:p>
            <a:pPr eaLnBrk="1" hangingPunct="1">
              <a:lnSpc>
                <a:spcPct val="80000"/>
              </a:lnSpc>
              <a:buFont typeface="Wingdings" panose="05000000000000000000" pitchFamily="2" charset="2"/>
              <a:buNone/>
            </a:pPr>
            <a:r>
              <a:rPr lang="sv-SE" altLang="en-US" sz="2800"/>
              <a:t>Biaya produksi tetap		     30 </a:t>
            </a:r>
          </a:p>
          <a:p>
            <a:pPr eaLnBrk="1" hangingPunct="1">
              <a:lnSpc>
                <a:spcPct val="80000"/>
              </a:lnSpc>
              <a:buFont typeface="Wingdings" panose="05000000000000000000" pitchFamily="2" charset="2"/>
              <a:buNone/>
            </a:pPr>
            <a:r>
              <a:rPr lang="sv-SE" altLang="en-US" sz="2800"/>
              <a:t>Biaya nonproduksi variabel </a:t>
            </a:r>
          </a:p>
          <a:p>
            <a:pPr eaLnBrk="1" hangingPunct="1">
              <a:lnSpc>
                <a:spcPct val="80000"/>
              </a:lnSpc>
              <a:buFont typeface="Wingdings" panose="05000000000000000000" pitchFamily="2" charset="2"/>
              <a:buNone/>
            </a:pPr>
            <a:r>
              <a:rPr lang="sv-SE" altLang="en-US" sz="2800"/>
              <a:t>yang tidak dapat</a:t>
            </a:r>
          </a:p>
          <a:p>
            <a:pPr eaLnBrk="1" hangingPunct="1">
              <a:lnSpc>
                <a:spcPct val="80000"/>
              </a:lnSpc>
              <a:buFont typeface="Wingdings" panose="05000000000000000000" pitchFamily="2" charset="2"/>
              <a:buNone/>
            </a:pPr>
            <a:r>
              <a:rPr lang="sv-SE" altLang="en-US" sz="2800"/>
              <a:t>dihindari = Rp 60 - Rp 40 =                20</a:t>
            </a:r>
          </a:p>
          <a:p>
            <a:pPr eaLnBrk="1" hangingPunct="1">
              <a:lnSpc>
                <a:spcPct val="80000"/>
              </a:lnSpc>
              <a:buFont typeface="Wingdings" panose="05000000000000000000" pitchFamily="2" charset="2"/>
              <a:buNone/>
            </a:pPr>
            <a:r>
              <a:rPr lang="sv-SE" altLang="en-US" sz="2800"/>
              <a:t>Biaya nonproduksi tetap	</a:t>
            </a:r>
            <a:r>
              <a:rPr lang="sv-SE" altLang="en-US" sz="2800" u="sng"/>
              <a:t>	      50</a:t>
            </a:r>
            <a:r>
              <a:rPr lang="sv-SE" altLang="en-US" sz="2800"/>
              <a:t>	+</a:t>
            </a:r>
          </a:p>
          <a:p>
            <a:pPr eaLnBrk="1" hangingPunct="1">
              <a:lnSpc>
                <a:spcPct val="80000"/>
              </a:lnSpc>
              <a:buFont typeface="Wingdings" panose="05000000000000000000" pitchFamily="2" charset="2"/>
              <a:buNone/>
            </a:pPr>
            <a:r>
              <a:rPr lang="sv-SE" altLang="en-US" sz="2800"/>
              <a:t>Biaya penuh sesungguhnya</a:t>
            </a:r>
          </a:p>
          <a:p>
            <a:pPr eaLnBrk="1" hangingPunct="1">
              <a:lnSpc>
                <a:spcPct val="80000"/>
              </a:lnSpc>
              <a:buFont typeface="Wingdings" panose="05000000000000000000" pitchFamily="2" charset="2"/>
              <a:buNone/>
            </a:pPr>
            <a:r>
              <a:rPr lang="sv-SE" altLang="en-US" sz="2800"/>
              <a:t> per unit	                               Rp     260</a:t>
            </a:r>
          </a:p>
          <a:p>
            <a:pPr eaLnBrk="1" hangingPunct="1">
              <a:lnSpc>
                <a:spcPct val="80000"/>
              </a:lnSpc>
              <a:buFont typeface="Wingdings" panose="05000000000000000000" pitchFamily="2" charset="2"/>
              <a:buNone/>
            </a:pPr>
            <a:r>
              <a:rPr lang="sv-SE" altLang="en-US" sz="2800"/>
              <a:t>Laba = 25% x Rp 260	    =   </a:t>
            </a:r>
            <a:r>
              <a:rPr lang="sv-SE" altLang="en-US" sz="2800" u="sng"/>
              <a:t>	         65</a:t>
            </a:r>
            <a:r>
              <a:rPr lang="sv-SE" altLang="en-US" sz="2800"/>
              <a:t>+</a:t>
            </a:r>
            <a:endParaRPr lang="en-US" altLang="en-US" sz="2800"/>
          </a:p>
          <a:p>
            <a:pPr eaLnBrk="1" hangingPunct="1">
              <a:lnSpc>
                <a:spcPct val="80000"/>
              </a:lnSpc>
              <a:buFont typeface="Wingdings" panose="05000000000000000000" pitchFamily="2" charset="2"/>
              <a:buNone/>
            </a:pPr>
            <a:r>
              <a:rPr lang="en-US" altLang="en-US" sz="2800"/>
              <a:t>Harga transfer per unit	            Rp  325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8DA1290-52C0-4717-8189-9471C27AD7C2}"/>
              </a:ext>
            </a:extLst>
          </p:cNvPr>
          <p:cNvSpPr>
            <a:spLocks noGrp="1" noRot="1" noChangeArrowheads="1"/>
          </p:cNvSpPr>
          <p:nvPr>
            <p:ph type="title"/>
          </p:nvPr>
        </p:nvSpPr>
        <p:spPr/>
        <p:txBody>
          <a:bodyPr/>
          <a:lstStyle/>
          <a:p>
            <a:pPr marL="441325" indent="-441325" eaLnBrk="1" hangingPunct="1">
              <a:tabLst>
                <a:tab pos="365125" algn="l"/>
              </a:tabLst>
            </a:pPr>
            <a:r>
              <a:rPr lang="sv-SE" altLang="en-US" sz="3200"/>
              <a:t>2. Harga transfer berdasar biaya     penuh standar ditambah laba:</a:t>
            </a:r>
            <a:endParaRPr lang="en-US" altLang="en-US" sz="3200"/>
          </a:p>
        </p:txBody>
      </p:sp>
      <p:sp>
        <p:nvSpPr>
          <p:cNvPr id="25603" name="Rectangle 3">
            <a:extLst>
              <a:ext uri="{FF2B5EF4-FFF2-40B4-BE49-F238E27FC236}">
                <a16:creationId xmlns:a16="http://schemas.microsoft.com/office/drawing/2014/main" id="{AF352B78-DD99-491B-9370-F597B5C1838D}"/>
              </a:ext>
            </a:extLst>
          </p:cNvPr>
          <p:cNvSpPr>
            <a:spLocks noGrp="1" noRot="1" noChangeArrowheads="1"/>
          </p:cNvSpPr>
          <p:nvPr>
            <p:ph idx="1"/>
          </p:nvPr>
        </p:nvSpPr>
        <p:spPr/>
        <p:txBody>
          <a:bodyPr>
            <a:normAutofit/>
          </a:bodyPr>
          <a:lstStyle/>
          <a:p>
            <a:pPr eaLnBrk="1" hangingPunct="1">
              <a:lnSpc>
                <a:spcPct val="90000"/>
              </a:lnSpc>
              <a:buFont typeface="Wingdings" panose="05000000000000000000" pitchFamily="2" charset="2"/>
              <a:buNone/>
            </a:pPr>
            <a:r>
              <a:rPr lang="sv-SE" altLang="en-US" sz="2400"/>
              <a:t>Biaya produksi variabel                  Rp 	120</a:t>
            </a:r>
          </a:p>
          <a:p>
            <a:pPr eaLnBrk="1" hangingPunct="1">
              <a:lnSpc>
                <a:spcPct val="90000"/>
              </a:lnSpc>
              <a:buFont typeface="Wingdings" panose="05000000000000000000" pitchFamily="2" charset="2"/>
              <a:buNone/>
            </a:pPr>
            <a:r>
              <a:rPr lang="sv-SE" altLang="en-US" sz="2400"/>
              <a:t>Bi</a:t>
            </a:r>
            <a:r>
              <a:rPr lang="en-US" altLang="en-US" sz="2400"/>
              <a:t>aya produksi tetap	                        30</a:t>
            </a:r>
          </a:p>
          <a:p>
            <a:pPr eaLnBrk="1" hangingPunct="1">
              <a:lnSpc>
                <a:spcPct val="90000"/>
              </a:lnSpc>
              <a:buFont typeface="Wingdings" panose="05000000000000000000" pitchFamily="2" charset="2"/>
              <a:buNone/>
            </a:pPr>
            <a:r>
              <a:rPr lang="sv-SE" altLang="en-US" sz="2400"/>
              <a:t>Biaya nonproduksi </a:t>
            </a:r>
          </a:p>
          <a:p>
            <a:pPr eaLnBrk="1" hangingPunct="1">
              <a:lnSpc>
                <a:spcPct val="90000"/>
              </a:lnSpc>
              <a:buFont typeface="Wingdings" panose="05000000000000000000" pitchFamily="2" charset="2"/>
              <a:buNone/>
            </a:pPr>
            <a:r>
              <a:rPr lang="sv-SE" altLang="en-US" sz="2400"/>
              <a:t>variabel yang tidak </a:t>
            </a:r>
          </a:p>
          <a:p>
            <a:pPr eaLnBrk="1" hangingPunct="1">
              <a:lnSpc>
                <a:spcPct val="90000"/>
              </a:lnSpc>
              <a:buFont typeface="Wingdings" panose="05000000000000000000" pitchFamily="2" charset="2"/>
              <a:buNone/>
            </a:pPr>
            <a:r>
              <a:rPr lang="sv-SE" altLang="en-US" sz="2400"/>
              <a:t>dapatdihindari = Rp 60 – Rp 40 =              </a:t>
            </a:r>
            <a:r>
              <a:rPr lang="en-US" altLang="en-US" sz="2400"/>
              <a:t>20</a:t>
            </a:r>
          </a:p>
          <a:p>
            <a:pPr eaLnBrk="1" hangingPunct="1">
              <a:lnSpc>
                <a:spcPct val="90000"/>
              </a:lnSpc>
              <a:buFont typeface="Wingdings" panose="05000000000000000000" pitchFamily="2" charset="2"/>
              <a:buNone/>
            </a:pPr>
            <a:r>
              <a:rPr lang="en-US" altLang="en-US" sz="2400"/>
              <a:t>Biaya nonproduksi tetap             	             </a:t>
            </a:r>
            <a:r>
              <a:rPr lang="en-US" altLang="en-US" sz="2400" u="sng"/>
              <a:t>50</a:t>
            </a:r>
            <a:r>
              <a:rPr lang="en-US" altLang="en-US" sz="2400"/>
              <a:t> +</a:t>
            </a:r>
          </a:p>
          <a:p>
            <a:pPr eaLnBrk="1" hangingPunct="1">
              <a:lnSpc>
                <a:spcPct val="90000"/>
              </a:lnSpc>
              <a:buFont typeface="Wingdings" panose="05000000000000000000" pitchFamily="2" charset="2"/>
              <a:buNone/>
            </a:pPr>
            <a:r>
              <a:rPr lang="sv-SE" altLang="en-US" sz="2400"/>
              <a:t>Biaya penuh standar </a:t>
            </a:r>
          </a:p>
          <a:p>
            <a:pPr eaLnBrk="1" hangingPunct="1">
              <a:lnSpc>
                <a:spcPct val="90000"/>
              </a:lnSpc>
              <a:buFont typeface="Wingdings" panose="05000000000000000000" pitchFamily="2" charset="2"/>
              <a:buNone/>
            </a:pPr>
            <a:r>
              <a:rPr lang="sv-SE" altLang="en-US" sz="2400"/>
              <a:t>per unit                                           </a:t>
            </a:r>
            <a:r>
              <a:rPr lang="en-US" altLang="en-US" sz="2400"/>
              <a:t>Rp 	 220</a:t>
            </a:r>
          </a:p>
          <a:p>
            <a:pPr eaLnBrk="1" hangingPunct="1">
              <a:lnSpc>
                <a:spcPct val="90000"/>
              </a:lnSpc>
              <a:buFont typeface="Wingdings" panose="05000000000000000000" pitchFamily="2" charset="2"/>
              <a:buNone/>
            </a:pPr>
            <a:r>
              <a:rPr lang="en-US" altLang="en-US" sz="2400"/>
              <a:t>Laba = 25% x Rp 220                              </a:t>
            </a:r>
            <a:r>
              <a:rPr lang="sv-SE" altLang="en-US" sz="2400" u="sng"/>
              <a:t>	   55</a:t>
            </a:r>
            <a:r>
              <a:rPr lang="sv-SE" altLang="en-US" sz="2400"/>
              <a:t>	+</a:t>
            </a:r>
          </a:p>
          <a:p>
            <a:pPr eaLnBrk="1" hangingPunct="1">
              <a:lnSpc>
                <a:spcPct val="90000"/>
              </a:lnSpc>
              <a:buFont typeface="Wingdings" panose="05000000000000000000" pitchFamily="2" charset="2"/>
              <a:buNone/>
            </a:pPr>
            <a:r>
              <a:rPr lang="sv-SE" altLang="en-US" sz="2400"/>
              <a:t>Harga transfer per unit                  Rp 	275</a:t>
            </a:r>
            <a:endParaRPr lang="en-US" altLang="en-US"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1BA26E8-47AB-4B37-A824-7CF9C3A5D187}"/>
              </a:ext>
            </a:extLst>
          </p:cNvPr>
          <p:cNvSpPr>
            <a:spLocks noGrp="1" noRot="1" noChangeArrowheads="1"/>
          </p:cNvSpPr>
          <p:nvPr>
            <p:ph type="title"/>
          </p:nvPr>
        </p:nvSpPr>
        <p:spPr/>
        <p:txBody>
          <a:bodyPr/>
          <a:lstStyle/>
          <a:p>
            <a:pPr marL="533400" indent="-533400" eaLnBrk="1" hangingPunct="1"/>
            <a:r>
              <a:rPr lang="sv-SE" altLang="en-US" sz="3200"/>
              <a:t>3. Harga transfer berdasar biaya variabel sesungguhnya ditambah laba:</a:t>
            </a:r>
            <a:endParaRPr lang="en-US" altLang="en-US" sz="3200"/>
          </a:p>
        </p:txBody>
      </p:sp>
      <p:sp>
        <p:nvSpPr>
          <p:cNvPr id="26627" name="Rectangle 3">
            <a:extLst>
              <a:ext uri="{FF2B5EF4-FFF2-40B4-BE49-F238E27FC236}">
                <a16:creationId xmlns:a16="http://schemas.microsoft.com/office/drawing/2014/main" id="{F7CFC0CC-38DD-4B2E-80DD-6AE4E2025800}"/>
              </a:ext>
            </a:extLst>
          </p:cNvPr>
          <p:cNvSpPr>
            <a:spLocks noGrp="1" noRot="1" noChangeArrowheads="1"/>
          </p:cNvSpPr>
          <p:nvPr>
            <p:ph idx="1"/>
          </p:nvPr>
        </p:nvSpPr>
        <p:spPr>
          <a:xfrm>
            <a:off x="179388" y="1600200"/>
            <a:ext cx="8785225" cy="4525963"/>
          </a:xfrm>
        </p:spPr>
        <p:txBody>
          <a:bodyPr/>
          <a:lstStyle/>
          <a:p>
            <a:pPr eaLnBrk="1" hangingPunct="1">
              <a:buFont typeface="Wingdings" panose="05000000000000000000" pitchFamily="2" charset="2"/>
              <a:buNone/>
            </a:pPr>
            <a:r>
              <a:rPr lang="sv-SE" altLang="en-US" sz="2800" dirty="0"/>
              <a:t>Biaya produksi variab</a:t>
            </a:r>
            <a:r>
              <a:rPr lang="en-US" altLang="en-US" sz="2800" dirty="0"/>
              <a:t>el                      Rp 160</a:t>
            </a:r>
          </a:p>
          <a:p>
            <a:pPr eaLnBrk="1" hangingPunct="1">
              <a:buFont typeface="Wingdings" panose="05000000000000000000" pitchFamily="2" charset="2"/>
              <a:buNone/>
            </a:pPr>
            <a:r>
              <a:rPr lang="en-US" altLang="en-US" sz="2800" dirty="0" err="1"/>
              <a:t>Biaya</a:t>
            </a:r>
            <a:r>
              <a:rPr lang="en-US" altLang="en-US" sz="2800" dirty="0"/>
              <a:t> </a:t>
            </a:r>
            <a:r>
              <a:rPr lang="en-US" altLang="en-US" sz="2800" dirty="0" err="1"/>
              <a:t>nonproduksi</a:t>
            </a:r>
            <a:r>
              <a:rPr lang="en-US" altLang="en-US" sz="2800" dirty="0"/>
              <a:t> </a:t>
            </a:r>
          </a:p>
          <a:p>
            <a:pPr eaLnBrk="1" hangingPunct="1">
              <a:buFont typeface="Wingdings" panose="05000000000000000000" pitchFamily="2" charset="2"/>
              <a:buNone/>
            </a:pPr>
            <a:r>
              <a:rPr lang="en-US" altLang="en-US" sz="2800" dirty="0" err="1"/>
              <a:t>variabel</a:t>
            </a:r>
            <a:r>
              <a:rPr lang="en-US" altLang="en-US" sz="2800" dirty="0"/>
              <a:t> </a:t>
            </a:r>
            <a:r>
              <a:rPr lang="en-US" altLang="en-US" sz="2800" dirty="0" err="1"/>
              <a:t>yan</a:t>
            </a:r>
            <a:r>
              <a:rPr lang="sv-SE" altLang="en-US" sz="2800" dirty="0"/>
              <a:t>g  tidak </a:t>
            </a:r>
          </a:p>
          <a:p>
            <a:pPr eaLnBrk="1" hangingPunct="1">
              <a:buFont typeface="Wingdings" panose="05000000000000000000" pitchFamily="2" charset="2"/>
              <a:buNone/>
            </a:pPr>
            <a:r>
              <a:rPr lang="sv-SE" altLang="en-US" sz="2800" dirty="0"/>
              <a:t>Dapat </a:t>
            </a:r>
            <a:r>
              <a:rPr lang="en-US" altLang="en-US" sz="2800" dirty="0" err="1"/>
              <a:t>dihindari</a:t>
            </a:r>
            <a:r>
              <a:rPr lang="en-US" altLang="en-US" sz="2800" dirty="0"/>
              <a:t> = Rp 60 -Rp 40 =            </a:t>
            </a:r>
            <a:r>
              <a:rPr lang="en-US" altLang="en-US" sz="2800" u="sng" dirty="0"/>
              <a:t>20</a:t>
            </a:r>
            <a:r>
              <a:rPr lang="en-US" altLang="en-US" sz="2800" dirty="0"/>
              <a:t>+</a:t>
            </a:r>
          </a:p>
          <a:p>
            <a:pPr eaLnBrk="1" hangingPunct="1">
              <a:buFont typeface="Wingdings" panose="05000000000000000000" pitchFamily="2" charset="2"/>
              <a:buNone/>
            </a:pPr>
            <a:r>
              <a:rPr lang="sv-SE" altLang="en-US" sz="2800" dirty="0"/>
              <a:t>Biaya variabel </a:t>
            </a:r>
          </a:p>
          <a:p>
            <a:pPr eaLnBrk="1" hangingPunct="1">
              <a:buFont typeface="Wingdings" panose="05000000000000000000" pitchFamily="2" charset="2"/>
              <a:buNone/>
            </a:pPr>
            <a:r>
              <a:rPr lang="sv-SE" altLang="en-US" sz="2800" dirty="0"/>
              <a:t>sesungguhnya per unit                       </a:t>
            </a:r>
            <a:r>
              <a:rPr lang="en-US" altLang="en-US" sz="2800" dirty="0"/>
              <a:t>Rp 180</a:t>
            </a:r>
          </a:p>
          <a:p>
            <a:pPr eaLnBrk="1" hangingPunct="1">
              <a:buFont typeface="Wingdings" panose="05000000000000000000" pitchFamily="2" charset="2"/>
              <a:buNone/>
            </a:pPr>
            <a:r>
              <a:rPr lang="en-US" altLang="en-US" sz="2800" dirty="0" err="1"/>
              <a:t>Laba</a:t>
            </a:r>
            <a:r>
              <a:rPr lang="en-US" altLang="en-US" sz="2800" dirty="0"/>
              <a:t> = 25% x Rp 180                               </a:t>
            </a:r>
            <a:r>
              <a:rPr lang="en-US" altLang="en-US" sz="2800" u="sng" dirty="0"/>
              <a:t>  45</a:t>
            </a:r>
            <a:r>
              <a:rPr lang="en-US" altLang="en-US" sz="2800" dirty="0"/>
              <a:t>	+</a:t>
            </a:r>
          </a:p>
          <a:p>
            <a:pPr eaLnBrk="1" hangingPunct="1">
              <a:buFont typeface="Wingdings" panose="05000000000000000000" pitchFamily="2" charset="2"/>
              <a:buNone/>
            </a:pPr>
            <a:r>
              <a:rPr lang="en-US" altLang="en-US" sz="2800" dirty="0"/>
              <a:t>Harga transfer per, unit                      </a:t>
            </a:r>
            <a:r>
              <a:rPr lang="sv-SE" altLang="en-US" sz="2800" dirty="0"/>
              <a:t>Rp 225</a:t>
            </a:r>
          </a:p>
          <a:p>
            <a:pPr eaLnBrk="1" hangingPunct="1"/>
            <a:endParaRPr lang="sv-SE" altLang="en-US" sz="2800" dirty="0"/>
          </a:p>
          <a:p>
            <a:pPr eaLnBrk="1" hangingPunct="1"/>
            <a:endParaRPr lang="sv-SE" altLang="en-US" dirty="0"/>
          </a:p>
          <a:p>
            <a:pPr eaLnBrk="1" hangingPunct="1">
              <a:buFont typeface="Wingdings" panose="05000000000000000000" pitchFamily="2" charset="2"/>
              <a:buNone/>
            </a:pPr>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7B81AE9-ADD1-429A-BECC-0EF9038F6949}"/>
              </a:ext>
            </a:extLst>
          </p:cNvPr>
          <p:cNvSpPr>
            <a:spLocks noGrp="1" noRot="1" noChangeArrowheads="1"/>
          </p:cNvSpPr>
          <p:nvPr>
            <p:ph type="title"/>
          </p:nvPr>
        </p:nvSpPr>
        <p:spPr/>
        <p:txBody>
          <a:bodyPr/>
          <a:lstStyle/>
          <a:p>
            <a:pPr marL="441325" indent="-441325" eaLnBrk="1" hangingPunct="1"/>
            <a:r>
              <a:rPr lang="sv-SE" altLang="en-US" sz="3200"/>
              <a:t>4. Harga transfer berdasar biaya variabel standar ditambah laba:</a:t>
            </a:r>
            <a:endParaRPr lang="en-US" altLang="en-US" sz="3200"/>
          </a:p>
        </p:txBody>
      </p:sp>
      <p:sp>
        <p:nvSpPr>
          <p:cNvPr id="27651" name="Rectangle 3">
            <a:extLst>
              <a:ext uri="{FF2B5EF4-FFF2-40B4-BE49-F238E27FC236}">
                <a16:creationId xmlns:a16="http://schemas.microsoft.com/office/drawing/2014/main" id="{E7BB2A65-642D-4835-8F05-459344FD28CA}"/>
              </a:ext>
            </a:extLst>
          </p:cNvPr>
          <p:cNvSpPr>
            <a:spLocks noGrp="1" noRot="1" noChangeArrowheads="1"/>
          </p:cNvSpPr>
          <p:nvPr>
            <p:ph idx="1"/>
          </p:nvPr>
        </p:nvSpPr>
        <p:spPr/>
        <p:txBody>
          <a:bodyPr>
            <a:normAutofit/>
          </a:bodyPr>
          <a:lstStyle/>
          <a:p>
            <a:pPr eaLnBrk="1" hangingPunct="1">
              <a:buFont typeface="Wingdings" panose="05000000000000000000" pitchFamily="2" charset="2"/>
              <a:buNone/>
            </a:pPr>
            <a:r>
              <a:rPr lang="sv-SE" altLang="en-US" sz="2800"/>
              <a:t>Biaya produksi variabel             Rp 120</a:t>
            </a:r>
          </a:p>
          <a:p>
            <a:pPr eaLnBrk="1" hangingPunct="1">
              <a:buFont typeface="Wingdings" panose="05000000000000000000" pitchFamily="2" charset="2"/>
              <a:buNone/>
            </a:pPr>
            <a:r>
              <a:rPr lang="sv-SE" altLang="en-US" sz="2800"/>
              <a:t>Biaya nonproduksi variabel </a:t>
            </a:r>
          </a:p>
          <a:p>
            <a:pPr eaLnBrk="1" hangingPunct="1">
              <a:buFont typeface="Wingdings" panose="05000000000000000000" pitchFamily="2" charset="2"/>
              <a:buNone/>
            </a:pPr>
            <a:r>
              <a:rPr lang="sv-SE" altLang="en-US" sz="2800"/>
              <a:t>yang tidak dapat</a:t>
            </a:r>
          </a:p>
          <a:p>
            <a:pPr eaLnBrk="1" hangingPunct="1">
              <a:buFont typeface="Wingdings" panose="05000000000000000000" pitchFamily="2" charset="2"/>
              <a:buNone/>
            </a:pPr>
            <a:r>
              <a:rPr lang="en-US" altLang="en-US" sz="2800"/>
              <a:t>dihindari = Rp 60 - Rp 40                 </a:t>
            </a:r>
            <a:r>
              <a:rPr lang="en-US" altLang="en-US" sz="2800" u="sng"/>
              <a:t>20</a:t>
            </a:r>
            <a:r>
              <a:rPr lang="en-US" altLang="en-US" sz="2800"/>
              <a:t> 	+</a:t>
            </a:r>
          </a:p>
          <a:p>
            <a:pPr eaLnBrk="1" hangingPunct="1">
              <a:buFont typeface="Wingdings" panose="05000000000000000000" pitchFamily="2" charset="2"/>
              <a:buNone/>
            </a:pPr>
            <a:r>
              <a:rPr lang="sv-SE" altLang="en-US" sz="2800"/>
              <a:t>Biaya variabel </a:t>
            </a:r>
          </a:p>
          <a:p>
            <a:pPr eaLnBrk="1" hangingPunct="1">
              <a:buFont typeface="Wingdings" panose="05000000000000000000" pitchFamily="2" charset="2"/>
              <a:buNone/>
            </a:pPr>
            <a:r>
              <a:rPr lang="sv-SE" altLang="en-US" sz="2800"/>
              <a:t>standar per unit                         </a:t>
            </a:r>
            <a:r>
              <a:rPr lang="en-US" altLang="en-US" sz="2800"/>
              <a:t>Rp 140</a:t>
            </a:r>
          </a:p>
          <a:p>
            <a:pPr eaLnBrk="1" hangingPunct="1">
              <a:buFont typeface="Wingdings" panose="05000000000000000000" pitchFamily="2" charset="2"/>
              <a:buNone/>
            </a:pPr>
            <a:r>
              <a:rPr lang="en-US" altLang="en-US" sz="2800"/>
              <a:t>Laba - 25% x Rp 140                       </a:t>
            </a:r>
            <a:r>
              <a:rPr lang="sv-SE" altLang="en-US" sz="2800" u="sng"/>
              <a:t>35</a:t>
            </a:r>
            <a:r>
              <a:rPr lang="sv-SE" altLang="en-US" sz="2800"/>
              <a:t>	+</a:t>
            </a:r>
          </a:p>
          <a:p>
            <a:pPr eaLnBrk="1" hangingPunct="1">
              <a:buFont typeface="Wingdings" panose="05000000000000000000" pitchFamily="2" charset="2"/>
              <a:buNone/>
            </a:pPr>
            <a:r>
              <a:rPr lang="sv-SE" altLang="en-US" sz="2800"/>
              <a:t>Harga transfer per unit              Rp 	175</a:t>
            </a:r>
            <a:endParaRPr lang="en-US" altLang="en-US"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AD2F5602-6586-46E4-8645-2CDA442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99434B85-DB0D-4010-A6A1-147F28D47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674" name="Title 1">
            <a:extLst>
              <a:ext uri="{FF2B5EF4-FFF2-40B4-BE49-F238E27FC236}">
                <a16:creationId xmlns:a16="http://schemas.microsoft.com/office/drawing/2014/main" id="{74BDC550-AF42-4397-9A7C-7D191E0EF07A}"/>
              </a:ext>
            </a:extLst>
          </p:cNvPr>
          <p:cNvSpPr>
            <a:spLocks noGrp="1"/>
          </p:cNvSpPr>
          <p:nvPr>
            <p:ph type="title"/>
          </p:nvPr>
        </p:nvSpPr>
        <p:spPr>
          <a:xfrm>
            <a:off x="884419" y="320231"/>
            <a:ext cx="7375161" cy="1325563"/>
          </a:xfrm>
        </p:spPr>
        <p:txBody>
          <a:bodyPr>
            <a:normAutofit/>
          </a:bodyPr>
          <a:lstStyle/>
          <a:p>
            <a:pPr algn="ctr" eaLnBrk="1" hangingPunct="1"/>
            <a:r>
              <a:rPr lang="en-US" altLang="en-US" sz="3500">
                <a:solidFill>
                  <a:schemeClr val="tx2"/>
                </a:solidFill>
              </a:rPr>
              <a:t>Administrasi harga transfer</a:t>
            </a:r>
          </a:p>
        </p:txBody>
      </p:sp>
      <p:grpSp>
        <p:nvGrpSpPr>
          <p:cNvPr id="77" name="Group 76">
            <a:extLst>
              <a:ext uri="{FF2B5EF4-FFF2-40B4-BE49-F238E27FC236}">
                <a16:creationId xmlns:a16="http://schemas.microsoft.com/office/drawing/2014/main" id="{F2E5F4F0-80C0-49F3-84A2-453DE42F20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186705" cy="2187829"/>
            <a:chOff x="-305" y="-1"/>
            <a:chExt cx="3832880" cy="2876136"/>
          </a:xfrm>
        </p:grpSpPr>
        <p:sp>
          <p:nvSpPr>
            <p:cNvPr id="78" name="Freeform: Shape 77">
              <a:extLst>
                <a:ext uri="{FF2B5EF4-FFF2-40B4-BE49-F238E27FC236}">
                  <a16:creationId xmlns:a16="http://schemas.microsoft.com/office/drawing/2014/main" id="{342FEDB6-5432-4162-8648-3827572AF0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B9FE345E-092D-4A20-A43A-0F9258D96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7A313FCF-0EE7-4C6B-BAB3-EFC9451D3D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0B9ECD02-BE1B-4347-8C2E-EEA690082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8677" name="Content Placeholder 2">
            <a:extLst>
              <a:ext uri="{FF2B5EF4-FFF2-40B4-BE49-F238E27FC236}">
                <a16:creationId xmlns:a16="http://schemas.microsoft.com/office/drawing/2014/main" id="{EFEDD20E-B5CD-4BF3-8D69-0CC703429BB3}"/>
              </a:ext>
            </a:extLst>
          </p:cNvPr>
          <p:cNvGraphicFramePr>
            <a:graphicFrameLocks noGrp="1"/>
          </p:cNvGraphicFramePr>
          <p:nvPr>
            <p:ph idx="1"/>
            <p:extLst>
              <p:ext uri="{D42A27DB-BD31-4B8C-83A1-F6EECF244321}">
                <p14:modId xmlns:p14="http://schemas.microsoft.com/office/powerpoint/2010/main" val="4076169260"/>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8" name="Title 1">
            <a:extLst>
              <a:ext uri="{FF2B5EF4-FFF2-40B4-BE49-F238E27FC236}">
                <a16:creationId xmlns:a16="http://schemas.microsoft.com/office/drawing/2014/main" id="{1396B12B-5330-4904-8544-719FF69DF26E}"/>
              </a:ext>
            </a:extLst>
          </p:cNvPr>
          <p:cNvSpPr>
            <a:spLocks noGrp="1"/>
          </p:cNvSpPr>
          <p:nvPr>
            <p:ph type="title"/>
          </p:nvPr>
        </p:nvSpPr>
        <p:spPr>
          <a:xfrm>
            <a:off x="606478" y="386930"/>
            <a:ext cx="6927525" cy="1188950"/>
          </a:xfrm>
        </p:spPr>
        <p:txBody>
          <a:bodyPr anchor="b">
            <a:normAutofit/>
          </a:bodyPr>
          <a:lstStyle/>
          <a:p>
            <a:pPr eaLnBrk="1" hangingPunct="1"/>
            <a:r>
              <a:rPr lang="en-US" altLang="en-US" sz="4700"/>
              <a:t>Metode negosiasi</a:t>
            </a:r>
          </a:p>
        </p:txBody>
      </p:sp>
      <p:grpSp>
        <p:nvGrpSpPr>
          <p:cNvPr id="74" name="Group 7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p:grpSpPr>
        <p:sp>
          <p:nvSpPr>
            <p:cNvPr id="75" name="Rectangle 7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9" name="Content Placeholder 2">
            <a:extLst>
              <a:ext uri="{FF2B5EF4-FFF2-40B4-BE49-F238E27FC236}">
                <a16:creationId xmlns:a16="http://schemas.microsoft.com/office/drawing/2014/main" id="{4B37BF32-B520-4F79-A38A-D20EA7CA9FDD}"/>
              </a:ext>
            </a:extLst>
          </p:cNvPr>
          <p:cNvSpPr>
            <a:spLocks noGrp="1"/>
          </p:cNvSpPr>
          <p:nvPr>
            <p:ph idx="1"/>
          </p:nvPr>
        </p:nvSpPr>
        <p:spPr>
          <a:xfrm>
            <a:off x="595245" y="2599509"/>
            <a:ext cx="7607751" cy="3435531"/>
          </a:xfrm>
        </p:spPr>
        <p:txBody>
          <a:bodyPr anchor="ctr">
            <a:normAutofit/>
          </a:bodyPr>
          <a:lstStyle/>
          <a:p>
            <a:pPr eaLnBrk="1" hangingPunct="1"/>
            <a:r>
              <a:rPr lang="en-US" altLang="en-US" i="1"/>
              <a:t> </a:t>
            </a:r>
            <a:r>
              <a:rPr lang="en-US" altLang="en-US"/>
              <a:t>Harga transfer negosiasi didasarkan tawar­menawar atau perundingan antara divisi penjual dengan divisi pembeli.</a:t>
            </a:r>
          </a:p>
          <a:p>
            <a:pPr eaLnBrk="1" hangingPunct="1"/>
            <a:r>
              <a:rPr lang="en-US" altLang="en-US"/>
              <a:t>Pe­nentuan harga negosiasi menganjurkan proses </a:t>
            </a:r>
            <a:r>
              <a:rPr lang="en-US" altLang="en-US" i="1"/>
              <a:t>tawar-menawar bebas (arm’s length)</a:t>
            </a:r>
            <a:r>
              <a:rPr lang="en-US" altLang="en-US"/>
              <a:t> antar divisi seolah-olah sebagai kesatuan usaha yang terpisah. </a:t>
            </a:r>
          </a:p>
          <a:p>
            <a:pPr eaLnBrk="1" hangingPunct="1"/>
            <a:r>
              <a:rPr lang="en-US" altLang="en-US"/>
              <a:t>Kebebasan ini tercipta jika divisi penjual dapat pula menjual produknya ke pihak luar dan divisi pembeli dapat membeli produk yang sama dari pihak lain.</a:t>
            </a:r>
          </a:p>
          <a:p>
            <a:pPr eaLnBrk="1" hangingPunct="1"/>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ight Triangle 7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2" name="Title 1">
            <a:extLst>
              <a:ext uri="{FF2B5EF4-FFF2-40B4-BE49-F238E27FC236}">
                <a16:creationId xmlns:a16="http://schemas.microsoft.com/office/drawing/2014/main" id="{6ED4ECAD-AF54-442D-9396-1DA85AD7E5B5}"/>
              </a:ext>
            </a:extLst>
          </p:cNvPr>
          <p:cNvSpPr>
            <a:spLocks noGrp="1"/>
          </p:cNvSpPr>
          <p:nvPr>
            <p:ph type="title"/>
          </p:nvPr>
        </p:nvSpPr>
        <p:spPr>
          <a:xfrm>
            <a:off x="806825" y="1188637"/>
            <a:ext cx="2241175" cy="4480726"/>
          </a:xfrm>
        </p:spPr>
        <p:txBody>
          <a:bodyPr>
            <a:normAutofit/>
          </a:bodyPr>
          <a:lstStyle/>
          <a:p>
            <a:pPr algn="r" eaLnBrk="1" hangingPunct="1"/>
            <a:r>
              <a:rPr lang="en-US" altLang="en-US" sz="4000"/>
              <a:t>Alasan metode negosiasi</a:t>
            </a:r>
          </a:p>
        </p:txBody>
      </p:sp>
      <p:cxnSp>
        <p:nvCxnSpPr>
          <p:cNvPr id="78" name="Straight Connector 77">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0723" name="Content Placeholder 2">
            <a:extLst>
              <a:ext uri="{FF2B5EF4-FFF2-40B4-BE49-F238E27FC236}">
                <a16:creationId xmlns:a16="http://schemas.microsoft.com/office/drawing/2014/main" id="{E6929D47-AD64-4464-8724-1680DD1C6681}"/>
              </a:ext>
            </a:extLst>
          </p:cNvPr>
          <p:cNvSpPr>
            <a:spLocks noGrp="1"/>
          </p:cNvSpPr>
          <p:nvPr>
            <p:ph idx="1"/>
          </p:nvPr>
        </p:nvSpPr>
        <p:spPr>
          <a:xfrm>
            <a:off x="3941445" y="1648870"/>
            <a:ext cx="3527136" cy="3560260"/>
          </a:xfrm>
        </p:spPr>
        <p:txBody>
          <a:bodyPr anchor="ctr">
            <a:normAutofit/>
          </a:bodyPr>
          <a:lstStyle/>
          <a:p>
            <a:pPr eaLnBrk="1" hangingPunct="1">
              <a:buFont typeface="Wingdings" panose="05000000000000000000" pitchFamily="2" charset="2"/>
              <a:buNone/>
            </a:pPr>
            <a:r>
              <a:rPr lang="en-US" altLang="en-US"/>
              <a:t>(1) negosiasi menunjukkan kepercaysan manajer kantor pusat peda manajer divisi, </a:t>
            </a:r>
          </a:p>
          <a:p>
            <a:pPr eaLnBrk="1" hangingPunct="1">
              <a:buFont typeface="Wingdings" panose="05000000000000000000" pitchFamily="2" charset="2"/>
              <a:buNone/>
            </a:pPr>
            <a:r>
              <a:rPr lang="en-US" altLang="en-US"/>
              <a:t>(2) hargs negosiasi dapat mencerminkan prestasi laba divisi, </a:t>
            </a:r>
          </a:p>
          <a:p>
            <a:pPr eaLnBrk="1" hangingPunct="1">
              <a:buFont typeface="Wingdings" panose="05000000000000000000" pitchFamily="2" charset="2"/>
              <a:buNone/>
            </a:pPr>
            <a:r>
              <a:rPr lang="en-US" altLang="en-US"/>
              <a:t>(3) jika manajer divisi mengetahui informasi biaya dan harga pasar, maka dapat dicapai harga negosiasi yang rasional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5" name="Rectangle 71">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06" name="Group 73">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725" y="2385102"/>
            <a:ext cx="430568" cy="2087796"/>
            <a:chOff x="209668" y="2857422"/>
            <a:chExt cx="463662" cy="2087796"/>
          </a:xfrm>
        </p:grpSpPr>
        <p:sp>
          <p:nvSpPr>
            <p:cNvPr id="75" name="Rectangle 74">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07" name="Straight Connector 75">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78" name="Rectangle 77">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8" name="Rectangle 79">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4646" y="631767"/>
            <a:ext cx="8333796"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a:extLst>
              <a:ext uri="{FF2B5EF4-FFF2-40B4-BE49-F238E27FC236}">
                <a16:creationId xmlns:a16="http://schemas.microsoft.com/office/drawing/2014/main" id="{57C95AC9-727D-4CC6-8EF6-A12616CE3DBE}"/>
              </a:ext>
            </a:extLst>
          </p:cNvPr>
          <p:cNvSpPr>
            <a:spLocks noGrp="1" noRot="1" noChangeArrowheads="1"/>
          </p:cNvSpPr>
          <p:nvPr>
            <p:ph type="title"/>
          </p:nvPr>
        </p:nvSpPr>
        <p:spPr>
          <a:xfrm>
            <a:off x="865213" y="1239927"/>
            <a:ext cx="3006440" cy="4680583"/>
          </a:xfrm>
        </p:spPr>
        <p:txBody>
          <a:bodyPr anchor="ctr">
            <a:normAutofit/>
          </a:bodyPr>
          <a:lstStyle/>
          <a:p>
            <a:pPr eaLnBrk="1" hangingPunct="1"/>
            <a:r>
              <a:rPr lang="en-US" altLang="en-US" sz="3500">
                <a:latin typeface="Times New Roman" panose="02020603050405020304" pitchFamily="18" charset="0"/>
              </a:rPr>
              <a:t>PENGERTIAN HARGA TRANSFER</a:t>
            </a:r>
          </a:p>
        </p:txBody>
      </p:sp>
      <p:sp>
        <p:nvSpPr>
          <p:cNvPr id="4099" name="Rectangle 3">
            <a:extLst>
              <a:ext uri="{FF2B5EF4-FFF2-40B4-BE49-F238E27FC236}">
                <a16:creationId xmlns:a16="http://schemas.microsoft.com/office/drawing/2014/main" id="{C4D2CE0A-24A6-4919-BCAF-8C958BC5875D}"/>
              </a:ext>
            </a:extLst>
          </p:cNvPr>
          <p:cNvSpPr>
            <a:spLocks noGrp="1" noRot="1" noChangeArrowheads="1"/>
          </p:cNvSpPr>
          <p:nvPr>
            <p:ph idx="1"/>
          </p:nvPr>
        </p:nvSpPr>
        <p:spPr>
          <a:xfrm>
            <a:off x="4718942" y="1239927"/>
            <a:ext cx="3728868" cy="4680583"/>
          </a:xfrm>
        </p:spPr>
        <p:txBody>
          <a:bodyPr anchor="ctr">
            <a:normAutofit/>
          </a:bodyPr>
          <a:lstStyle/>
          <a:p>
            <a:pPr eaLnBrk="1" hangingPunct="1"/>
            <a:r>
              <a:rPr lang="en-US" altLang="en-US" sz="1700">
                <a:latin typeface="Times New Roman" panose="02020603050405020304" pitchFamily="18" charset="0"/>
              </a:rPr>
              <a:t>Dalam arti luas </a:t>
            </a:r>
          </a:p>
          <a:p>
            <a:pPr eaLnBrk="1" hangingPunct="1">
              <a:buFont typeface="Wingdings" panose="05000000000000000000" pitchFamily="2" charset="2"/>
              <a:buNone/>
            </a:pPr>
            <a:r>
              <a:rPr lang="en-US" altLang="en-US" sz="1700">
                <a:latin typeface="Times New Roman" panose="02020603050405020304" pitchFamily="18" charset="0"/>
              </a:rPr>
              <a:t>	</a:t>
            </a:r>
            <a:r>
              <a:rPr lang="sv-SE" altLang="en-US" sz="1700"/>
              <a:t>Harga transfer adalah harga perpindahan barang atau jasa yang dipertukarkan antar unit-unit atau antar pusat pertanggungjawaban dalam suatu organisasi.</a:t>
            </a:r>
            <a:r>
              <a:rPr lang="en-US" altLang="en-US" sz="1700"/>
              <a:t> </a:t>
            </a:r>
          </a:p>
          <a:p>
            <a:pPr eaLnBrk="1" hangingPunct="1"/>
            <a:r>
              <a:rPr lang="en-US" altLang="en-US" sz="1700">
                <a:latin typeface="Times New Roman" panose="02020603050405020304" pitchFamily="18" charset="0"/>
              </a:rPr>
              <a:t>Dalam arti sempit</a:t>
            </a:r>
          </a:p>
          <a:p>
            <a:pPr eaLnBrk="1" hangingPunct="1">
              <a:buFont typeface="Wingdings" panose="05000000000000000000" pitchFamily="2" charset="2"/>
              <a:buNone/>
            </a:pPr>
            <a:r>
              <a:rPr lang="en-US" altLang="en-US" sz="1700">
                <a:latin typeface="Times New Roman" panose="02020603050405020304" pitchFamily="18" charset="0"/>
              </a:rPr>
              <a:t>	</a:t>
            </a:r>
            <a:r>
              <a:rPr lang="en-US" altLang="en-US" sz="1700"/>
              <a:t>harga transfer adalah harga perpindahan barang atau jasa antara dua pusat laba atau lebih.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725" y="2385102"/>
            <a:ext cx="430568" cy="2087796"/>
            <a:chOff x="209668" y="2857422"/>
            <a:chExt cx="463662" cy="2087796"/>
          </a:xfrm>
        </p:grpSpPr>
        <p:sp>
          <p:nvSpPr>
            <p:cNvPr id="75" name="Rectangle 74">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Connector 75">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78" name="Rectangle 77">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54" name="Rectangle 79">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4646" y="631767"/>
            <a:ext cx="8333796"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6" name="Title 1">
            <a:extLst>
              <a:ext uri="{FF2B5EF4-FFF2-40B4-BE49-F238E27FC236}">
                <a16:creationId xmlns:a16="http://schemas.microsoft.com/office/drawing/2014/main" id="{5AA055CE-A970-43B4-B29D-E2B77B9B6305}"/>
              </a:ext>
            </a:extLst>
          </p:cNvPr>
          <p:cNvSpPr>
            <a:spLocks noGrp="1"/>
          </p:cNvSpPr>
          <p:nvPr>
            <p:ph type="title"/>
          </p:nvPr>
        </p:nvSpPr>
        <p:spPr>
          <a:xfrm>
            <a:off x="865213" y="1239927"/>
            <a:ext cx="3006440" cy="4680583"/>
          </a:xfrm>
        </p:spPr>
        <p:txBody>
          <a:bodyPr anchor="ctr">
            <a:normAutofit/>
          </a:bodyPr>
          <a:lstStyle/>
          <a:p>
            <a:pPr eaLnBrk="1" hangingPunct="1"/>
            <a:r>
              <a:rPr lang="en-US" altLang="en-US" sz="4500"/>
              <a:t>Kelemahan metode negoisiasi</a:t>
            </a:r>
          </a:p>
        </p:txBody>
      </p:sp>
      <p:sp>
        <p:nvSpPr>
          <p:cNvPr id="31747" name="Content Placeholder 2">
            <a:extLst>
              <a:ext uri="{FF2B5EF4-FFF2-40B4-BE49-F238E27FC236}">
                <a16:creationId xmlns:a16="http://schemas.microsoft.com/office/drawing/2014/main" id="{C326E1A2-0061-4D36-855D-09DEBB8E8A44}"/>
              </a:ext>
            </a:extLst>
          </p:cNvPr>
          <p:cNvSpPr>
            <a:spLocks noGrp="1"/>
          </p:cNvSpPr>
          <p:nvPr>
            <p:ph idx="1"/>
          </p:nvPr>
        </p:nvSpPr>
        <p:spPr>
          <a:xfrm>
            <a:off x="4718942" y="1239927"/>
            <a:ext cx="3728868" cy="4680583"/>
          </a:xfrm>
        </p:spPr>
        <p:txBody>
          <a:bodyPr anchor="ctr">
            <a:normAutofit/>
          </a:bodyPr>
          <a:lstStyle/>
          <a:p>
            <a:pPr eaLnBrk="1" hangingPunct="1">
              <a:buFont typeface="Wingdings" panose="05000000000000000000" pitchFamily="2" charset="2"/>
              <a:buNone/>
            </a:pPr>
            <a:r>
              <a:rPr lang="en-US" altLang="en-US" sz="1700"/>
              <a:t>(1) memerlukan waktu perundingan yang lama, </a:t>
            </a:r>
          </a:p>
          <a:p>
            <a:pPr eaLnBrk="1" hangingPunct="1">
              <a:buFont typeface="Wingdings" panose="05000000000000000000" pitchFamily="2" charset="2"/>
              <a:buNone/>
            </a:pPr>
            <a:r>
              <a:rPr lang="en-US" altLang="en-US" sz="1700"/>
              <a:t>(2) cenderung menimbulkan konflik antar divisi, </a:t>
            </a:r>
          </a:p>
          <a:p>
            <a:pPr eaLnBrk="1" hangingPunct="1">
              <a:buFont typeface="Wingdings" panose="05000000000000000000" pitchFamily="2" charset="2"/>
              <a:buNone/>
            </a:pPr>
            <a:r>
              <a:rPr lang="en-US" altLang="en-US" sz="1700"/>
              <a:t>(3) laba divisi sangat peka terhadap keahiian manajer divisi dalam tawar menawar, </a:t>
            </a:r>
          </a:p>
          <a:p>
            <a:pPr eaLnBrk="1" hangingPunct="1">
              <a:buFont typeface="Wingdings" panose="05000000000000000000" pitchFamily="2" charset="2"/>
              <a:buNone/>
            </a:pPr>
            <a:r>
              <a:rPr lang="en-US" altLang="en-US" sz="1700"/>
              <a:t>(4) jika harga negosiasi sudah tidak memuaskan maka dapat mengakibatkan produktivitas rendah.</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9A297797-5C89-4791-8204-AB071FA1F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770" name="Title 1">
            <a:extLst>
              <a:ext uri="{FF2B5EF4-FFF2-40B4-BE49-F238E27FC236}">
                <a16:creationId xmlns:a16="http://schemas.microsoft.com/office/drawing/2014/main" id="{0A61FCE5-79B7-4ECF-A8A6-79FE0E188AEF}"/>
              </a:ext>
            </a:extLst>
          </p:cNvPr>
          <p:cNvSpPr>
            <a:spLocks noGrp="1"/>
          </p:cNvSpPr>
          <p:nvPr>
            <p:ph type="title"/>
          </p:nvPr>
        </p:nvSpPr>
        <p:spPr>
          <a:xfrm>
            <a:off x="179513" y="643467"/>
            <a:ext cx="3168352" cy="5571065"/>
          </a:xfrm>
        </p:spPr>
        <p:txBody>
          <a:bodyPr>
            <a:normAutofit/>
          </a:bodyPr>
          <a:lstStyle/>
          <a:p>
            <a:pPr eaLnBrk="1" hangingPunct="1"/>
            <a:r>
              <a:rPr lang="en-US" altLang="en-US" sz="3100" i="1" dirty="0" err="1"/>
              <a:t>Metode</a:t>
            </a:r>
            <a:r>
              <a:rPr lang="en-US" altLang="en-US" sz="3100" i="1" dirty="0"/>
              <a:t> </a:t>
            </a:r>
            <a:r>
              <a:rPr lang="en-US" altLang="en-US" sz="3100" i="1" dirty="0" err="1"/>
              <a:t>Arbitrasi</a:t>
            </a:r>
            <a:endParaRPr lang="en-US" altLang="en-US" sz="3100" dirty="0"/>
          </a:p>
        </p:txBody>
      </p:sp>
      <p:sp>
        <p:nvSpPr>
          <p:cNvPr id="74" name="Freeform: Shape 73">
            <a:extLst>
              <a:ext uri="{FF2B5EF4-FFF2-40B4-BE49-F238E27FC236}">
                <a16:creationId xmlns:a16="http://schemas.microsoft.com/office/drawing/2014/main" id="{569BBA9B-8F4E-4D2B-BEFA-41A475443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87577" y="3359"/>
            <a:ext cx="1409491" cy="1407490"/>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Rectangle 75">
            <a:extLst>
              <a:ext uri="{FF2B5EF4-FFF2-40B4-BE49-F238E27FC236}">
                <a16:creationId xmlns:a16="http://schemas.microsoft.com/office/drawing/2014/main" id="{851012D1-8033-40B1-9EC0-91390FFC7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65267" y="134348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771" name="Content Placeholder 2">
            <a:extLst>
              <a:ext uri="{FF2B5EF4-FFF2-40B4-BE49-F238E27FC236}">
                <a16:creationId xmlns:a16="http://schemas.microsoft.com/office/drawing/2014/main" id="{938CF040-56B2-471B-977E-834BB4D16E80}"/>
              </a:ext>
            </a:extLst>
          </p:cNvPr>
          <p:cNvSpPr>
            <a:spLocks noGrp="1"/>
          </p:cNvSpPr>
          <p:nvPr>
            <p:ph idx="1"/>
          </p:nvPr>
        </p:nvSpPr>
        <p:spPr>
          <a:xfrm>
            <a:off x="3347864" y="1052736"/>
            <a:ext cx="5313534" cy="5161796"/>
          </a:xfrm>
        </p:spPr>
        <p:txBody>
          <a:bodyPr anchor="ctr">
            <a:normAutofit/>
          </a:bodyPr>
          <a:lstStyle/>
          <a:p>
            <a:pPr eaLnBrk="1" hangingPunct="1"/>
            <a:r>
              <a:rPr lang="en-US" altLang="en-US" sz="2400" dirty="0" err="1"/>
              <a:t>digunakan</a:t>
            </a:r>
            <a:r>
              <a:rPr lang="en-US" altLang="en-US" sz="2400" dirty="0"/>
              <a:t> </a:t>
            </a:r>
            <a:r>
              <a:rPr lang="en-US" altLang="en-US" sz="2400" dirty="0" err="1"/>
              <a:t>jika</a:t>
            </a:r>
            <a:r>
              <a:rPr lang="en-US" altLang="en-US" sz="2400" dirty="0"/>
              <a:t> divisi </a:t>
            </a:r>
            <a:r>
              <a:rPr lang="en-US" altLang="en-US" sz="2400" dirty="0" err="1"/>
              <a:t>penjual</a:t>
            </a:r>
            <a:r>
              <a:rPr lang="en-US" altLang="en-US" sz="2400" dirty="0"/>
              <a:t> dan divisi </a:t>
            </a:r>
            <a:r>
              <a:rPr lang="en-US" altLang="en-US" sz="2400" dirty="0" err="1"/>
              <a:t>pembeli</a:t>
            </a:r>
            <a:r>
              <a:rPr lang="en-US" altLang="en-US" sz="2400" dirty="0"/>
              <a:t> </a:t>
            </a:r>
            <a:r>
              <a:rPr lang="en-US" altLang="en-US" sz="2400" dirty="0" err="1"/>
              <a:t>tidak</a:t>
            </a:r>
            <a:r>
              <a:rPr lang="en-US" altLang="en-US" sz="2400" dirty="0"/>
              <a:t> </a:t>
            </a:r>
            <a:r>
              <a:rPr lang="en-US" altLang="en-US" sz="2400" dirty="0" err="1"/>
              <a:t>dapat</a:t>
            </a:r>
            <a:r>
              <a:rPr lang="en-US" altLang="en-US" sz="2400" dirty="0"/>
              <a:t> </a:t>
            </a:r>
            <a:r>
              <a:rPr lang="en-US" altLang="en-US" sz="2400" dirty="0" err="1"/>
              <a:t>mencapai</a:t>
            </a:r>
            <a:r>
              <a:rPr lang="en-US" altLang="en-US" sz="2400" dirty="0"/>
              <a:t> </a:t>
            </a:r>
            <a:r>
              <a:rPr lang="en-US" altLang="en-US" sz="2400" dirty="0" err="1"/>
              <a:t>kesepakatan</a:t>
            </a:r>
            <a:r>
              <a:rPr lang="en-US" altLang="en-US" sz="2400" dirty="0"/>
              <a:t> </a:t>
            </a:r>
            <a:r>
              <a:rPr lang="en-US" altLang="en-US" sz="2400" dirty="0" err="1"/>
              <a:t>dalam</a:t>
            </a:r>
            <a:r>
              <a:rPr lang="en-US" altLang="en-US" sz="2400" dirty="0"/>
              <a:t> </a:t>
            </a:r>
            <a:r>
              <a:rPr lang="en-US" altLang="en-US" sz="2400" dirty="0" err="1"/>
              <a:t>penentuan</a:t>
            </a:r>
            <a:r>
              <a:rPr lang="en-US" altLang="en-US" sz="2400" dirty="0"/>
              <a:t> </a:t>
            </a:r>
            <a:r>
              <a:rPr lang="en-US" altLang="en-US" sz="2400" dirty="0" err="1"/>
              <a:t>harga</a:t>
            </a:r>
            <a:r>
              <a:rPr lang="en-US" altLang="en-US" sz="2400" dirty="0"/>
              <a:t> transfer. </a:t>
            </a:r>
          </a:p>
          <a:p>
            <a:pPr eaLnBrk="1" hangingPunct="1"/>
            <a:r>
              <a:rPr lang="en-US" altLang="en-US" sz="2400" dirty="0"/>
              <a:t>Harga transfer </a:t>
            </a:r>
            <a:r>
              <a:rPr lang="en-US" altLang="en-US" sz="2400" dirty="0" err="1"/>
              <a:t>arbitrasi</a:t>
            </a:r>
            <a:r>
              <a:rPr lang="en-US" altLang="en-US" sz="2400" dirty="0"/>
              <a:t> </a:t>
            </a:r>
            <a:r>
              <a:rPr lang="en-US" altLang="en-US" sz="2400" dirty="0" err="1"/>
              <a:t>adalah</a:t>
            </a:r>
            <a:r>
              <a:rPr lang="en-US" altLang="en-US" sz="2400" dirty="0"/>
              <a:t> </a:t>
            </a:r>
            <a:r>
              <a:rPr lang="en-US" altLang="en-US" sz="2400" dirty="0" err="1"/>
              <a:t>harga</a:t>
            </a:r>
            <a:r>
              <a:rPr lang="en-US" altLang="en-US" sz="2400" dirty="0"/>
              <a:t> transfer yang </a:t>
            </a:r>
            <a:r>
              <a:rPr lang="en-US" altLang="en-US" sz="2400" dirty="0" err="1"/>
              <a:t>ditentukan</a:t>
            </a:r>
            <a:r>
              <a:rPr lang="en-US" altLang="en-US" sz="2400" dirty="0"/>
              <a:t> oleh </a:t>
            </a:r>
            <a:r>
              <a:rPr lang="en-US" altLang="en-US" sz="2400" dirty="0" err="1"/>
              <a:t>eksekutif</a:t>
            </a:r>
            <a:r>
              <a:rPr lang="en-US" altLang="en-US" sz="2400" dirty="0"/>
              <a:t> </a:t>
            </a:r>
            <a:r>
              <a:rPr lang="en-US" altLang="en-US" sz="2400" dirty="0" err="1"/>
              <a:t>atau</a:t>
            </a:r>
            <a:r>
              <a:rPr lang="en-US" altLang="en-US" sz="2400" dirty="0"/>
              <a:t> badan lain yang </a:t>
            </a:r>
            <a:r>
              <a:rPr lang="en-US" altLang="en-US" sz="2400" dirty="0" err="1"/>
              <a:t>ditugasi</a:t>
            </a:r>
            <a:r>
              <a:rPr lang="en-US" altLang="en-US" sz="2400" dirty="0"/>
              <a:t> </a:t>
            </a:r>
            <a:r>
              <a:rPr lang="en-US" altLang="en-US" sz="2400" dirty="0" err="1"/>
              <a:t>untuk</a:t>
            </a:r>
            <a:r>
              <a:rPr lang="en-US" altLang="en-US" sz="2400" dirty="0"/>
              <a:t> </a:t>
            </a:r>
            <a:r>
              <a:rPr lang="en-US" altLang="en-US" sz="2400" dirty="0" err="1"/>
              <a:t>mengarbitrasi</a:t>
            </a:r>
            <a:r>
              <a:rPr lang="en-US" altLang="en-US" sz="2400" dirty="0"/>
              <a:t> </a:t>
            </a:r>
            <a:r>
              <a:rPr lang="en-US" altLang="en-US" sz="2400" dirty="0" err="1"/>
              <a:t>harga</a:t>
            </a:r>
            <a:r>
              <a:rPr lang="en-US" altLang="en-US" sz="2400" dirty="0"/>
              <a:t> transfer </a:t>
            </a:r>
            <a:r>
              <a:rPr lang="en-US" altLang="en-US" sz="2400" dirty="0" err="1"/>
              <a:t>setelah</a:t>
            </a:r>
            <a:r>
              <a:rPr lang="en-US" altLang="en-US" sz="2400" dirty="0"/>
              <a:t> orang </a:t>
            </a:r>
            <a:r>
              <a:rPr lang="en-US" altLang="en-US" sz="2400" dirty="0" err="1"/>
              <a:t>atau</a:t>
            </a:r>
            <a:r>
              <a:rPr lang="en-US" altLang="en-US" sz="2400" dirty="0"/>
              <a:t> badan </a:t>
            </a:r>
            <a:r>
              <a:rPr lang="en-US" altLang="en-US" sz="2400" dirty="0" err="1"/>
              <a:t>tersebut</a:t>
            </a:r>
            <a:r>
              <a:rPr lang="en-US" altLang="en-US" sz="2400" dirty="0"/>
              <a:t> </a:t>
            </a:r>
            <a:r>
              <a:rPr lang="en-US" altLang="en-US" sz="2400" dirty="0" err="1"/>
              <a:t>berdialog</a:t>
            </a:r>
            <a:r>
              <a:rPr lang="en-US" altLang="en-US" sz="2400" dirty="0"/>
              <a:t> </a:t>
            </a:r>
            <a:r>
              <a:rPr lang="en-US" altLang="en-US" sz="2400" dirty="0" err="1"/>
              <a:t>dengan</a:t>
            </a:r>
            <a:r>
              <a:rPr lang="en-US" altLang="en-US" sz="2400" dirty="0"/>
              <a:t> para </a:t>
            </a:r>
            <a:r>
              <a:rPr lang="en-US" altLang="en-US" sz="2400" dirty="0" err="1"/>
              <a:t>manajer</a:t>
            </a:r>
            <a:r>
              <a:rPr lang="en-US" altLang="en-US" sz="2400" dirty="0"/>
              <a:t> divisi yang </a:t>
            </a:r>
            <a:r>
              <a:rPr lang="en-US" altLang="en-US" sz="2400" dirty="0" err="1"/>
              <a:t>bersangkutan</a:t>
            </a:r>
            <a:endParaRPr lang="en-US" altLang="en-US" sz="2400" dirty="0"/>
          </a:p>
        </p:txBody>
      </p:sp>
      <p:sp>
        <p:nvSpPr>
          <p:cNvPr id="78" name="Rectangle 77">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526406" y="6114337"/>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Isosceles Triangle 79">
            <a:extLst>
              <a:ext uri="{FF2B5EF4-FFF2-40B4-BE49-F238E27FC236}">
                <a16:creationId xmlns:a16="http://schemas.microsoft.com/office/drawing/2014/main" id="{D291F021-C45C-4D44-A2B8-A789E386C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2583" y="5721108"/>
            <a:ext cx="1696473"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4" name="Title 1">
            <a:extLst>
              <a:ext uri="{FF2B5EF4-FFF2-40B4-BE49-F238E27FC236}">
                <a16:creationId xmlns:a16="http://schemas.microsoft.com/office/drawing/2014/main" id="{5B3E7E10-153C-4C4F-B091-337021D21510}"/>
              </a:ext>
            </a:extLst>
          </p:cNvPr>
          <p:cNvSpPr>
            <a:spLocks noGrp="1"/>
          </p:cNvSpPr>
          <p:nvPr>
            <p:ph type="title"/>
          </p:nvPr>
        </p:nvSpPr>
        <p:spPr>
          <a:xfrm>
            <a:off x="606478" y="386930"/>
            <a:ext cx="6927525" cy="1188950"/>
          </a:xfrm>
        </p:spPr>
        <p:txBody>
          <a:bodyPr anchor="b">
            <a:normAutofit/>
          </a:bodyPr>
          <a:lstStyle/>
          <a:p>
            <a:pPr eaLnBrk="1" hangingPunct="1"/>
            <a:br>
              <a:rPr lang="en-US" altLang="en-US" sz="2600" i="1"/>
            </a:br>
            <a:r>
              <a:rPr lang="en-US" altLang="en-US" sz="2600" i="1"/>
              <a:t>komite arbitrasi </a:t>
            </a:r>
            <a:r>
              <a:rPr lang="en-US" altLang="en-US" sz="2600"/>
              <a:t> tanggungjawab utamanya</a:t>
            </a:r>
            <a:br>
              <a:rPr lang="en-US" altLang="en-US" sz="2600"/>
            </a:br>
            <a:endParaRPr lang="en-US" altLang="en-US" sz="2600"/>
          </a:p>
        </p:txBody>
      </p:sp>
      <p:grpSp>
        <p:nvGrpSpPr>
          <p:cNvPr id="74" name="Group 7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p:grpSpPr>
        <p:sp>
          <p:nvSpPr>
            <p:cNvPr id="75" name="Rectangle 7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5" name="Content Placeholder 2">
            <a:extLst>
              <a:ext uri="{FF2B5EF4-FFF2-40B4-BE49-F238E27FC236}">
                <a16:creationId xmlns:a16="http://schemas.microsoft.com/office/drawing/2014/main" id="{76287A60-4B52-465F-831B-B25DD43BE75E}"/>
              </a:ext>
            </a:extLst>
          </p:cNvPr>
          <p:cNvSpPr>
            <a:spLocks noGrp="1"/>
          </p:cNvSpPr>
          <p:nvPr>
            <p:ph idx="1"/>
          </p:nvPr>
        </p:nvSpPr>
        <p:spPr>
          <a:xfrm>
            <a:off x="595245" y="2599509"/>
            <a:ext cx="7607751" cy="3435531"/>
          </a:xfrm>
        </p:spPr>
        <p:txBody>
          <a:bodyPr anchor="ctr">
            <a:normAutofit/>
          </a:bodyPr>
          <a:lstStyle/>
          <a:p>
            <a:pPr eaLnBrk="1" hangingPunct="1">
              <a:buFont typeface="Wingdings" panose="05000000000000000000" pitchFamily="2" charset="2"/>
              <a:buNone/>
            </a:pPr>
            <a:r>
              <a:rPr lang="en-US" altLang="en-US"/>
              <a:t>1. Menyelesaikan perselisihan harga transfer</a:t>
            </a:r>
          </a:p>
          <a:p>
            <a:pPr eaLnBrk="1" hangingPunct="1">
              <a:buFont typeface="Wingdings" panose="05000000000000000000" pitchFamily="2" charset="2"/>
              <a:buNone/>
            </a:pPr>
            <a:r>
              <a:rPr lang="en-US" altLang="en-US"/>
              <a:t>2. Menelaah kembali pengubahan sumber pengadaan</a:t>
            </a:r>
          </a:p>
          <a:p>
            <a:pPr eaLnBrk="1" hangingPunct="1">
              <a:buFont typeface="Wingdings" panose="05000000000000000000" pitchFamily="2" charset="2"/>
              <a:buNone/>
            </a:pPr>
            <a:r>
              <a:rPr lang="en-US" altLang="en-US"/>
              <a:t>3. Jika perlu, mengubah aturan penentuan harga transfer</a:t>
            </a:r>
          </a:p>
          <a:p>
            <a:pPr eaLnBrk="1" hangingPunct="1"/>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5" name="Rectangle 7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Right Triangle 7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7" name="Rectangle 7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a:extLst>
              <a:ext uri="{FF2B5EF4-FFF2-40B4-BE49-F238E27FC236}">
                <a16:creationId xmlns:a16="http://schemas.microsoft.com/office/drawing/2014/main" id="{45B193CE-DAB1-482E-B381-5212AF5CC1CA}"/>
              </a:ext>
            </a:extLst>
          </p:cNvPr>
          <p:cNvSpPr>
            <a:spLocks noGrp="1" noRot="1" noChangeArrowheads="1"/>
          </p:cNvSpPr>
          <p:nvPr>
            <p:ph type="title"/>
          </p:nvPr>
        </p:nvSpPr>
        <p:spPr>
          <a:xfrm>
            <a:off x="806825" y="1188637"/>
            <a:ext cx="2241175" cy="4480726"/>
          </a:xfrm>
        </p:spPr>
        <p:txBody>
          <a:bodyPr>
            <a:normAutofit/>
          </a:bodyPr>
          <a:lstStyle/>
          <a:p>
            <a:pPr algn="r" eaLnBrk="1" hangingPunct="1"/>
            <a:r>
              <a:rPr lang="en-US" altLang="en-US" sz="4800"/>
              <a:t>Tujuan Harga transfer</a:t>
            </a:r>
          </a:p>
        </p:txBody>
      </p:sp>
      <p:cxnSp>
        <p:nvCxnSpPr>
          <p:cNvPr id="5128" name="Straight Connector 77">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123" name="Rectangle 3">
            <a:extLst>
              <a:ext uri="{FF2B5EF4-FFF2-40B4-BE49-F238E27FC236}">
                <a16:creationId xmlns:a16="http://schemas.microsoft.com/office/drawing/2014/main" id="{BDCC7415-DB39-4F78-8791-F892EDF6F7BE}"/>
              </a:ext>
            </a:extLst>
          </p:cNvPr>
          <p:cNvSpPr>
            <a:spLocks noGrp="1" noRot="1" noChangeArrowheads="1"/>
          </p:cNvSpPr>
          <p:nvPr>
            <p:ph idx="1"/>
          </p:nvPr>
        </p:nvSpPr>
        <p:spPr>
          <a:xfrm>
            <a:off x="3941445" y="1648870"/>
            <a:ext cx="3527136" cy="3560260"/>
          </a:xfrm>
        </p:spPr>
        <p:txBody>
          <a:bodyPr anchor="ctr">
            <a:normAutofit/>
          </a:bodyPr>
          <a:lstStyle/>
          <a:p>
            <a:pPr marL="533400" indent="-441325" eaLnBrk="1" hangingPunct="1">
              <a:buFont typeface="Wingdings" panose="05000000000000000000" pitchFamily="2" charset="2"/>
              <a:buNone/>
            </a:pPr>
            <a:r>
              <a:rPr lang="sv-SE" altLang="en-US" sz="1600"/>
              <a:t>Sistem harga transfer bertujuan:</a:t>
            </a:r>
          </a:p>
          <a:p>
            <a:pPr marL="533400" indent="-441325" eaLnBrk="1" hangingPunct="1">
              <a:buFont typeface="Wingdings" panose="05000000000000000000" pitchFamily="2" charset="2"/>
              <a:buNone/>
            </a:pPr>
            <a:r>
              <a:rPr lang="sv-SE" altLang="en-US" sz="1600"/>
              <a:t>(1)untuk memberikan intormasi releven pada setiap pusat laba dalam menentukan harga transfer,</a:t>
            </a:r>
          </a:p>
          <a:p>
            <a:pPr marL="533400" indent="-441325" eaLnBrk="1" hangingPunct="1">
              <a:buFont typeface="Wingdings" panose="05000000000000000000" pitchFamily="2" charset="2"/>
              <a:buNone/>
            </a:pPr>
            <a:r>
              <a:rPr lang="sv-SE" altLang="en-US" sz="1600"/>
              <a:t>(2)	untuk memotivasi manajer pusat laba pengirim, pusat laba pene­rima, dan kantor pusat dalam membuat keputusan yang tepat.</a:t>
            </a:r>
          </a:p>
          <a:p>
            <a:pPr marL="533400" indent="-441325" eaLnBrk="1" hangingPunct="1">
              <a:buFont typeface="Wingdings" panose="05000000000000000000" pitchFamily="2" charset="2"/>
              <a:buNone/>
            </a:pPr>
            <a:r>
              <a:rPr lang="sv-SE" altLang="en-US" sz="1600"/>
              <a:t>(3)	untuk menyajikan laporan laba setiap divisi yang secara layak mengukur prestasi divisi.</a:t>
            </a:r>
            <a:endParaRPr lang="en-US" altLang="en-U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49" name="Rectangle 7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0" name="Freeform: Shape 73">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51" name="Right Triangle 7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a:extLst>
              <a:ext uri="{FF2B5EF4-FFF2-40B4-BE49-F238E27FC236}">
                <a16:creationId xmlns:a16="http://schemas.microsoft.com/office/drawing/2014/main" id="{5D74C69F-4A9A-4DEA-9974-CD80436325F7}"/>
              </a:ext>
            </a:extLst>
          </p:cNvPr>
          <p:cNvSpPr>
            <a:spLocks noGrp="1" noRot="1" noChangeArrowheads="1"/>
          </p:cNvSpPr>
          <p:nvPr>
            <p:ph type="title"/>
          </p:nvPr>
        </p:nvSpPr>
        <p:spPr>
          <a:xfrm>
            <a:off x="755175" y="1188637"/>
            <a:ext cx="2356072" cy="4480726"/>
          </a:xfrm>
        </p:spPr>
        <p:txBody>
          <a:bodyPr>
            <a:normAutofit/>
          </a:bodyPr>
          <a:lstStyle/>
          <a:p>
            <a:pPr algn="r" eaLnBrk="1" hangingPunct="1"/>
            <a:r>
              <a:rPr lang="en-US" altLang="en-US" sz="3600"/>
              <a:t>Metode-metode Penetapan harga transfer</a:t>
            </a:r>
          </a:p>
        </p:txBody>
      </p:sp>
      <p:cxnSp>
        <p:nvCxnSpPr>
          <p:cNvPr id="6152" name="Straight Connector 79">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147" name="Rectangle 3">
            <a:extLst>
              <a:ext uri="{FF2B5EF4-FFF2-40B4-BE49-F238E27FC236}">
                <a16:creationId xmlns:a16="http://schemas.microsoft.com/office/drawing/2014/main" id="{EB6E18A3-3342-407E-AC73-2C1444D4B1C1}"/>
              </a:ext>
            </a:extLst>
          </p:cNvPr>
          <p:cNvSpPr>
            <a:spLocks noGrp="1" noRot="1" noChangeArrowheads="1"/>
          </p:cNvSpPr>
          <p:nvPr>
            <p:ph idx="1"/>
          </p:nvPr>
        </p:nvSpPr>
        <p:spPr>
          <a:xfrm>
            <a:off x="3854196" y="1338729"/>
            <a:ext cx="3596688" cy="4180542"/>
          </a:xfrm>
        </p:spPr>
        <p:txBody>
          <a:bodyPr anchor="ctr">
            <a:normAutofit/>
          </a:bodyPr>
          <a:lstStyle/>
          <a:p>
            <a:pPr eaLnBrk="1" hangingPunct="1"/>
            <a:r>
              <a:rPr lang="en-US" altLang="en-US" sz="1800"/>
              <a:t>Metode harga pasar</a:t>
            </a:r>
          </a:p>
          <a:p>
            <a:pPr eaLnBrk="1" hangingPunct="1">
              <a:buFont typeface="Wingdings" panose="05000000000000000000" pitchFamily="2" charset="2"/>
              <a:buNone/>
            </a:pPr>
            <a:r>
              <a:rPr lang="en-US" altLang="en-US" sz="1800"/>
              <a:t>	</a:t>
            </a:r>
            <a:r>
              <a:rPr lang="sv-SE" altLang="en-US" sz="1800"/>
              <a:t>Dalam metode harga pasar, harga transfer barang atau Jasa antar pusat laba ditentukan berdasar harga pasarnya dikurangi dengan biaya-biaya yang dapat dihindari atau ditekan karena produk ditransfer dari pusat laba tertentu ke pusat laba lainnya. </a:t>
            </a:r>
          </a:p>
          <a:p>
            <a:pPr eaLnBrk="1" hangingPunct="1">
              <a:buFont typeface="Wingdings" panose="05000000000000000000" pitchFamily="2" charset="2"/>
              <a:buNone/>
            </a:pPr>
            <a:r>
              <a:rPr lang="sv-SE" altLang="en-US" sz="1800"/>
              <a:t>	Karena harga pasar tersebut dikurangi dengan biaya yang dapat dihindari maka metode ini disebut pula dengan </a:t>
            </a:r>
            <a:r>
              <a:rPr lang="sv-SE" altLang="en-US" sz="1800" i="1"/>
              <a:t>metode harga pasar minus </a:t>
            </a:r>
            <a:r>
              <a:rPr lang="sv-SE" altLang="en-US" sz="1800"/>
              <a:t>atau </a:t>
            </a:r>
            <a:r>
              <a:rPr lang="sv-SE" altLang="en-US" sz="1800" i="1"/>
              <a:t>harga pasar yang dimodifikasi</a:t>
            </a:r>
            <a:r>
              <a:rPr lang="sv-SE" altLang="en-US" sz="1800"/>
              <a:t>.</a:t>
            </a:r>
            <a:r>
              <a:rPr lang="en-US" altLang="en-US" sz="180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ight Triangle 7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Rectangle 2">
            <a:extLst>
              <a:ext uri="{FF2B5EF4-FFF2-40B4-BE49-F238E27FC236}">
                <a16:creationId xmlns:a16="http://schemas.microsoft.com/office/drawing/2014/main" id="{B29265F7-3010-4A59-AEE3-ACF1BD196CBA}"/>
              </a:ext>
            </a:extLst>
          </p:cNvPr>
          <p:cNvSpPr>
            <a:spLocks noGrp="1" noRot="1" noChangeArrowheads="1"/>
          </p:cNvSpPr>
          <p:nvPr>
            <p:ph type="title"/>
          </p:nvPr>
        </p:nvSpPr>
        <p:spPr>
          <a:xfrm>
            <a:off x="806825" y="1188637"/>
            <a:ext cx="2241175" cy="4480726"/>
          </a:xfrm>
        </p:spPr>
        <p:txBody>
          <a:bodyPr>
            <a:normAutofit/>
          </a:bodyPr>
          <a:lstStyle/>
          <a:p>
            <a:pPr algn="r" eaLnBrk="1" hangingPunct="1"/>
            <a:r>
              <a:rPr lang="sv-SE" altLang="en-US" sz="4800"/>
              <a:t>Rumus harga transfer per unit :</a:t>
            </a:r>
            <a:endParaRPr lang="en-US" altLang="en-US" sz="4800"/>
          </a:p>
        </p:txBody>
      </p:sp>
      <p:cxnSp>
        <p:nvCxnSpPr>
          <p:cNvPr id="78" name="Straight Connector 77">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171" name="Rectangle 3">
            <a:extLst>
              <a:ext uri="{FF2B5EF4-FFF2-40B4-BE49-F238E27FC236}">
                <a16:creationId xmlns:a16="http://schemas.microsoft.com/office/drawing/2014/main" id="{FB068E00-6DD6-4AA5-9729-10811AA6D40B}"/>
              </a:ext>
            </a:extLst>
          </p:cNvPr>
          <p:cNvSpPr>
            <a:spLocks noGrp="1" noRot="1" noChangeArrowheads="1"/>
          </p:cNvSpPr>
          <p:nvPr>
            <p:ph idx="1"/>
          </p:nvPr>
        </p:nvSpPr>
        <p:spPr>
          <a:xfrm>
            <a:off x="3941445" y="1648870"/>
            <a:ext cx="4518980" cy="3560260"/>
          </a:xfrm>
        </p:spPr>
        <p:txBody>
          <a:bodyPr anchor="ctr">
            <a:normAutofit/>
          </a:bodyPr>
          <a:lstStyle/>
          <a:p>
            <a:pPr eaLnBrk="1" hangingPunct="1"/>
            <a:r>
              <a:rPr lang="sv-SE" altLang="en-US" sz="1600" dirty="0"/>
              <a:t>Harga pasar per unit 		                       Rp. XX</a:t>
            </a:r>
          </a:p>
          <a:p>
            <a:pPr eaLnBrk="1" hangingPunct="1"/>
            <a:r>
              <a:rPr lang="sv-SE" altLang="en-US" sz="1600" dirty="0"/>
              <a:t>Biaya per unit yang dapat dihindari : </a:t>
            </a:r>
          </a:p>
          <a:p>
            <a:pPr eaLnBrk="1" hangingPunct="1"/>
            <a:r>
              <a:rPr lang="sv-SE" altLang="en-US" sz="1600" dirty="0"/>
              <a:t>Potongan Volume 	Rp.	XX </a:t>
            </a:r>
          </a:p>
          <a:p>
            <a:pPr eaLnBrk="1" hangingPunct="1"/>
            <a:r>
              <a:rPr lang="sv-SE" altLang="en-US" sz="1600" dirty="0"/>
              <a:t>Biaya penyimpanan 		XX </a:t>
            </a:r>
          </a:p>
          <a:p>
            <a:pPr eaLnBrk="1" hangingPunct="1"/>
            <a:r>
              <a:rPr lang="sv-SE" altLang="en-US" sz="1600" dirty="0"/>
              <a:t>Biaya advertensi 		XX </a:t>
            </a:r>
          </a:p>
          <a:p>
            <a:pPr eaLnBrk="1" hangingPunct="1"/>
            <a:r>
              <a:rPr lang="sv-SE" altLang="en-US" sz="1600" dirty="0"/>
              <a:t>Komisi penjualan 		XX</a:t>
            </a:r>
          </a:p>
          <a:p>
            <a:pPr eaLnBrk="1" hangingPunct="1"/>
            <a:r>
              <a:rPr lang="sv-SE" altLang="en-US" sz="1600" dirty="0"/>
              <a:t>Biaya penagihan 	</a:t>
            </a:r>
            <a:r>
              <a:rPr lang="sv-SE" altLang="en-US" sz="1600" u="sng" dirty="0"/>
              <a:t>	XX</a:t>
            </a:r>
            <a:r>
              <a:rPr lang="sv-SE" altLang="en-US" sz="1600" dirty="0"/>
              <a:t> +	         Rp </a:t>
            </a:r>
            <a:r>
              <a:rPr lang="sv-SE" altLang="en-US" sz="1600" u="sng" dirty="0"/>
              <a:t>XX</a:t>
            </a:r>
            <a:r>
              <a:rPr lang="sv-SE" altLang="en-US" sz="1600" dirty="0"/>
              <a:t> -</a:t>
            </a:r>
            <a:endParaRPr lang="en-US" altLang="en-US" sz="1600" dirty="0"/>
          </a:p>
          <a:p>
            <a:pPr eaLnBrk="1" hangingPunct="1"/>
            <a:r>
              <a:rPr lang="en-US" altLang="en-US" sz="1600" dirty="0"/>
              <a:t>Harga transfer per unit 		         Rp.</a:t>
            </a:r>
            <a:r>
              <a:rPr lang="sv-SE" altLang="en-US" sz="1600" dirty="0"/>
              <a:t>XX</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ight Triangle 7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Rectangle 2">
            <a:extLst>
              <a:ext uri="{FF2B5EF4-FFF2-40B4-BE49-F238E27FC236}">
                <a16:creationId xmlns:a16="http://schemas.microsoft.com/office/drawing/2014/main" id="{4F9D1D6E-1B73-4689-877E-EB58021C7152}"/>
              </a:ext>
            </a:extLst>
          </p:cNvPr>
          <p:cNvSpPr>
            <a:spLocks noGrp="1" noRot="1" noChangeArrowheads="1"/>
          </p:cNvSpPr>
          <p:nvPr>
            <p:ph type="title"/>
          </p:nvPr>
        </p:nvSpPr>
        <p:spPr>
          <a:xfrm>
            <a:off x="806825" y="1188637"/>
            <a:ext cx="2241175" cy="4480726"/>
          </a:xfrm>
        </p:spPr>
        <p:txBody>
          <a:bodyPr>
            <a:normAutofit/>
          </a:bodyPr>
          <a:lstStyle/>
          <a:p>
            <a:pPr algn="r" eaLnBrk="1" hangingPunct="1"/>
            <a:r>
              <a:rPr lang="sv-SE" altLang="en-US" sz="4800"/>
              <a:t>Contoh:</a:t>
            </a:r>
            <a:endParaRPr lang="en-US" altLang="en-US" sz="4800"/>
          </a:p>
        </p:txBody>
      </p:sp>
      <p:cxnSp>
        <p:nvCxnSpPr>
          <p:cNvPr id="78" name="Straight Connector 77">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195" name="Rectangle 3">
            <a:extLst>
              <a:ext uri="{FF2B5EF4-FFF2-40B4-BE49-F238E27FC236}">
                <a16:creationId xmlns:a16="http://schemas.microsoft.com/office/drawing/2014/main" id="{B9465169-E318-4E23-80AA-3D4017857D0B}"/>
              </a:ext>
            </a:extLst>
          </p:cNvPr>
          <p:cNvSpPr>
            <a:spLocks noGrp="1" noRot="1" noChangeArrowheads="1"/>
          </p:cNvSpPr>
          <p:nvPr>
            <p:ph idx="1"/>
          </p:nvPr>
        </p:nvSpPr>
        <p:spPr>
          <a:xfrm>
            <a:off x="3529330" y="1188637"/>
            <a:ext cx="4571060" cy="4020493"/>
          </a:xfrm>
        </p:spPr>
        <p:txBody>
          <a:bodyPr anchor="ctr">
            <a:normAutofit/>
          </a:bodyPr>
          <a:lstStyle/>
          <a:p>
            <a:pPr eaLnBrk="1" hangingPunct="1"/>
            <a:r>
              <a:rPr lang="sv-SE" altLang="en-US" dirty="0"/>
              <a:t>PT Persada memiliki dua pusat laba yaitu Divisi A dan Divisi B. Produk Divisi A, yaitu </a:t>
            </a:r>
            <a:r>
              <a:rPr lang="en-US" altLang="en-US" dirty="0" err="1"/>
              <a:t>produk</a:t>
            </a:r>
            <a:r>
              <a:rPr lang="en-US" altLang="en-US" dirty="0"/>
              <a:t> N, </a:t>
            </a:r>
            <a:r>
              <a:rPr lang="en-US" altLang="en-US" dirty="0" err="1"/>
              <a:t>sebagian</a:t>
            </a:r>
            <a:r>
              <a:rPr lang="en-US" altLang="en-US" dirty="0"/>
              <a:t> </a:t>
            </a:r>
            <a:r>
              <a:rPr lang="en-US" altLang="en-US" dirty="0" err="1"/>
              <a:t>dijual</a:t>
            </a:r>
            <a:r>
              <a:rPr lang="en-US" altLang="en-US" dirty="0"/>
              <a:t> </a:t>
            </a:r>
            <a:r>
              <a:rPr lang="en-US" altLang="en-US" dirty="0" err="1"/>
              <a:t>kepada</a:t>
            </a:r>
            <a:r>
              <a:rPr lang="en-US" altLang="en-US" dirty="0"/>
              <a:t> </a:t>
            </a:r>
            <a:r>
              <a:rPr lang="en-US" altLang="en-US" dirty="0" err="1"/>
              <a:t>pihak</a:t>
            </a:r>
            <a:r>
              <a:rPr lang="en-US" altLang="en-US" dirty="0"/>
              <a:t> </a:t>
            </a:r>
            <a:r>
              <a:rPr lang="en-US" altLang="en-US" dirty="0" err="1"/>
              <a:t>luar</a:t>
            </a:r>
            <a:r>
              <a:rPr lang="en-US" altLang="en-US" dirty="0"/>
              <a:t> dan </a:t>
            </a:r>
            <a:r>
              <a:rPr lang="en-US" altLang="en-US" dirty="0" err="1"/>
              <a:t>sebagian</a:t>
            </a:r>
            <a:r>
              <a:rPr lang="en-US" altLang="en-US" dirty="0"/>
              <a:t> </a:t>
            </a:r>
            <a:r>
              <a:rPr lang="en-US" altLang="en-US" dirty="0" err="1"/>
              <a:t>lainnya</a:t>
            </a:r>
            <a:r>
              <a:rPr lang="en-US" altLang="en-US" dirty="0"/>
              <a:t> </a:t>
            </a:r>
            <a:r>
              <a:rPr lang="en-US" altLang="en-US" dirty="0" err="1"/>
              <a:t>ditransfer</a:t>
            </a:r>
            <a:r>
              <a:rPr lang="en-US" altLang="en-US" dirty="0"/>
              <a:t> </a:t>
            </a:r>
            <a:r>
              <a:rPr lang="en-US" altLang="en-US" dirty="0" err="1"/>
              <a:t>ke</a:t>
            </a:r>
            <a:r>
              <a:rPr lang="en-US" altLang="en-US" dirty="0"/>
              <a:t> Divisi B </a:t>
            </a:r>
            <a:r>
              <a:rPr lang="en-US" altLang="en-US" dirty="0" err="1"/>
              <a:t>untuk</a:t>
            </a:r>
            <a:r>
              <a:rPr lang="en-US" altLang="en-US" dirty="0"/>
              <a:t> </a:t>
            </a:r>
            <a:r>
              <a:rPr lang="en-US" altLang="en-US" dirty="0" err="1"/>
              <a:t>diolah</a:t>
            </a:r>
            <a:r>
              <a:rPr lang="en-US" altLang="en-US" dirty="0"/>
              <a:t> </a:t>
            </a:r>
            <a:r>
              <a:rPr lang="en-US" altLang="en-US" dirty="0" err="1"/>
              <a:t>lebih</a:t>
            </a:r>
            <a:r>
              <a:rPr lang="en-US" altLang="en-US" dirty="0"/>
              <a:t> </a:t>
            </a:r>
            <a:r>
              <a:rPr lang="en-US" altLang="en-US" dirty="0" err="1"/>
              <a:t>lanjut</a:t>
            </a:r>
            <a:r>
              <a:rPr lang="en-US" altLang="en-US" dirty="0"/>
              <a:t>. </a:t>
            </a:r>
            <a:r>
              <a:rPr lang="sv-SE" altLang="en-US" dirty="0"/>
              <a:t>Harga jual per unit produk N. kepada pihak lain Rp 360. Biaya produksi dan non produksi produk </a:t>
            </a:r>
            <a:r>
              <a:rPr lang="en-US" altLang="en-US" dirty="0"/>
              <a:t>N di Divisi A per unit </a:t>
            </a:r>
            <a:r>
              <a:rPr lang="en-US" altLang="en-US" dirty="0" err="1"/>
              <a:t>adalah</a:t>
            </a:r>
            <a:r>
              <a:rPr lang="en-US" alt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348" y="551962"/>
            <a:ext cx="8249304"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Rectangle 4">
            <a:extLst>
              <a:ext uri="{FF2B5EF4-FFF2-40B4-BE49-F238E27FC236}">
                <a16:creationId xmlns:a16="http://schemas.microsoft.com/office/drawing/2014/main" id="{D606F705-0094-4BFC-998E-3D6FFD4C08EF}"/>
              </a:ext>
            </a:extLst>
          </p:cNvPr>
          <p:cNvSpPr>
            <a:spLocks noGrp="1" noChangeArrowheads="1"/>
          </p:cNvSpPr>
          <p:nvPr>
            <p:ph type="ctrTitle"/>
          </p:nvPr>
        </p:nvSpPr>
        <p:spPr>
          <a:xfrm>
            <a:off x="1143000" y="1293338"/>
            <a:ext cx="6858000" cy="3274592"/>
          </a:xfrm>
        </p:spPr>
        <p:txBody>
          <a:bodyPr anchor="ctr">
            <a:normAutofit/>
          </a:bodyPr>
          <a:lstStyle/>
          <a:p>
            <a:pPr eaLnBrk="1" hangingPunct="1"/>
            <a:r>
              <a:rPr lang="en-US" altLang="en-US" sz="2000" dirty="0" err="1"/>
              <a:t>elemen</a:t>
            </a:r>
            <a:r>
              <a:rPr lang="en-US" altLang="en-US" sz="2000" dirty="0"/>
              <a:t> </a:t>
            </a:r>
            <a:r>
              <a:rPr lang="en-US" altLang="en-US" sz="2000" dirty="0" err="1"/>
              <a:t>biaya</a:t>
            </a:r>
            <a:r>
              <a:rPr lang="en-US" altLang="en-US" sz="2000" dirty="0"/>
              <a:t>        </a:t>
            </a:r>
            <a:r>
              <a:rPr lang="en-US" altLang="en-US" sz="2000" dirty="0" err="1"/>
              <a:t>biaya</a:t>
            </a:r>
            <a:r>
              <a:rPr lang="en-US" altLang="en-US" sz="2000" dirty="0"/>
              <a:t> </a:t>
            </a:r>
            <a:r>
              <a:rPr lang="en-US" altLang="en-US" sz="2000" dirty="0" err="1"/>
              <a:t>standar</a:t>
            </a:r>
            <a:r>
              <a:rPr lang="en-US" altLang="en-US" sz="2000" dirty="0"/>
              <a:t>                </a:t>
            </a:r>
            <a:r>
              <a:rPr lang="en-US" altLang="en-US" sz="2000" dirty="0" err="1"/>
              <a:t>biayasesungguhnya</a:t>
            </a:r>
            <a:br>
              <a:rPr lang="en-US" altLang="en-US" sz="2000" dirty="0"/>
            </a:br>
            <a:br>
              <a:rPr lang="en-US" altLang="en-US" sz="2000" dirty="0"/>
            </a:br>
            <a:r>
              <a:rPr lang="en-US" altLang="en-US" sz="2000" dirty="0" err="1"/>
              <a:t>produksi</a:t>
            </a:r>
            <a:r>
              <a:rPr lang="en-US" altLang="en-US" sz="2000" dirty="0"/>
              <a:t> </a:t>
            </a:r>
            <a:r>
              <a:rPr lang="en-US" altLang="en-US" sz="2000" dirty="0" err="1"/>
              <a:t>variabel</a:t>
            </a:r>
            <a:r>
              <a:rPr lang="en-US" altLang="en-US" sz="2000" dirty="0"/>
              <a:t>      Rp  120                       Rp    100</a:t>
            </a:r>
            <a:br>
              <a:rPr lang="en-US" altLang="en-US" sz="2000" dirty="0"/>
            </a:br>
            <a:br>
              <a:rPr lang="en-US" altLang="en-US" sz="2000" dirty="0"/>
            </a:br>
            <a:r>
              <a:rPr lang="en-US" altLang="en-US" sz="2000" dirty="0" err="1"/>
              <a:t>produksi</a:t>
            </a:r>
            <a:r>
              <a:rPr lang="en-US" altLang="en-US" sz="2000" dirty="0"/>
              <a:t> </a:t>
            </a:r>
            <a:r>
              <a:rPr lang="en-US" altLang="en-US" sz="2000" dirty="0" err="1"/>
              <a:t>tetap</a:t>
            </a:r>
            <a:r>
              <a:rPr lang="en-US" altLang="en-US" sz="2000" dirty="0"/>
              <a:t>           Rp    30                      Rp      30</a:t>
            </a:r>
            <a:br>
              <a:rPr lang="en-US" altLang="en-US" sz="2000" dirty="0"/>
            </a:br>
            <a:br>
              <a:rPr lang="en-US" altLang="en-US" sz="2000" dirty="0"/>
            </a:br>
            <a:r>
              <a:rPr lang="en-US" altLang="en-US" sz="2000" dirty="0"/>
              <a:t>non </a:t>
            </a:r>
            <a:r>
              <a:rPr lang="en-US" altLang="en-US" sz="2000" dirty="0" err="1"/>
              <a:t>produksi</a:t>
            </a:r>
            <a:r>
              <a:rPr lang="en-US" altLang="en-US" sz="2000" dirty="0"/>
              <a:t>  </a:t>
            </a:r>
            <a:r>
              <a:rPr lang="en-US" altLang="en-US" sz="2000" dirty="0" err="1"/>
              <a:t>variabel</a:t>
            </a:r>
            <a:r>
              <a:rPr lang="en-US" altLang="en-US" sz="2000" dirty="0"/>
              <a:t>  Rp    60                       Rp      60</a:t>
            </a:r>
            <a:br>
              <a:rPr lang="en-US" altLang="en-US" sz="2000" dirty="0"/>
            </a:br>
            <a:br>
              <a:rPr lang="en-US" altLang="en-US" sz="2000" dirty="0"/>
            </a:br>
            <a:br>
              <a:rPr lang="en-US" altLang="en-US" sz="2000" dirty="0"/>
            </a:br>
            <a:r>
              <a:rPr lang="en-US" altLang="en-US" sz="2000" dirty="0"/>
              <a:t>non </a:t>
            </a:r>
            <a:r>
              <a:rPr lang="en-US" altLang="en-US" sz="2000" dirty="0" err="1"/>
              <a:t>produksi</a:t>
            </a:r>
            <a:r>
              <a:rPr lang="en-US" altLang="en-US" sz="2000" dirty="0"/>
              <a:t> </a:t>
            </a:r>
            <a:r>
              <a:rPr lang="en-US" altLang="en-US" sz="2000" dirty="0" err="1"/>
              <a:t>tetap</a:t>
            </a:r>
            <a:r>
              <a:rPr lang="en-US" altLang="en-US" sz="2000" dirty="0"/>
              <a:t>     Rp    50                      Rp      50</a:t>
            </a:r>
          </a:p>
        </p:txBody>
      </p:sp>
      <p:cxnSp>
        <p:nvCxnSpPr>
          <p:cNvPr id="77" name="Straight Connector 76">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47348" y="6354708"/>
            <a:ext cx="8250174"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ight Triangle 7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4">
            <a:extLst>
              <a:ext uri="{FF2B5EF4-FFF2-40B4-BE49-F238E27FC236}">
                <a16:creationId xmlns:a16="http://schemas.microsoft.com/office/drawing/2014/main" id="{50E104C9-3DF3-4F5A-8089-F15A7D92E0F3}"/>
              </a:ext>
            </a:extLst>
          </p:cNvPr>
          <p:cNvSpPr>
            <a:spLocks noGrp="1" noChangeArrowheads="1"/>
          </p:cNvSpPr>
          <p:nvPr>
            <p:ph type="ctrTitle"/>
          </p:nvPr>
        </p:nvSpPr>
        <p:spPr>
          <a:xfrm>
            <a:off x="963930" y="1050595"/>
            <a:ext cx="6056111" cy="1618489"/>
          </a:xfrm>
        </p:spPr>
        <p:txBody>
          <a:bodyPr vert="horz" lIns="91440" tIns="45720" rIns="91440" bIns="45720" rtlCol="0" anchor="ctr">
            <a:normAutofit/>
          </a:bodyPr>
          <a:lstStyle/>
          <a:p>
            <a:pPr algn="l" defTabSz="914400"/>
            <a:r>
              <a:rPr lang="en-US" altLang="en-US" sz="2000" kern="1200">
                <a:solidFill>
                  <a:schemeClr val="tx1"/>
                </a:solidFill>
                <a:latin typeface="+mj-lt"/>
                <a:ea typeface="+mj-ea"/>
                <a:cs typeface="+mj-cs"/>
              </a:rPr>
              <a:t>Jika produk ditransfer dari Divisi A ke Divisi B, biaya nonproduksi variabel sebesar Rp 40 dapat dihindari. Atas dasar data PT Persada tersebut dapat ditentukan besarnya harga transfer per unit dari Divisi A ke Divisi B adalah:</a:t>
            </a:r>
          </a:p>
        </p:txBody>
      </p:sp>
      <p:sp>
        <p:nvSpPr>
          <p:cNvPr id="10243" name="Rectangle 6">
            <a:extLst>
              <a:ext uri="{FF2B5EF4-FFF2-40B4-BE49-F238E27FC236}">
                <a16:creationId xmlns:a16="http://schemas.microsoft.com/office/drawing/2014/main" id="{761D16EC-43FC-417D-9D0F-3E463F450047}"/>
              </a:ext>
            </a:extLst>
          </p:cNvPr>
          <p:cNvSpPr>
            <a:spLocks noChangeArrowheads="1"/>
          </p:cNvSpPr>
          <p:nvPr/>
        </p:nvSpPr>
        <p:spPr bwMode="auto">
          <a:xfrm>
            <a:off x="963930" y="2969469"/>
            <a:ext cx="6056111" cy="280039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t">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indent="-228600" eaLnBrk="1" hangingPunct="1">
              <a:lnSpc>
                <a:spcPct val="90000"/>
              </a:lnSpc>
              <a:spcAft>
                <a:spcPts val="600"/>
              </a:spcAft>
              <a:buFont typeface="Arial" panose="020B0604020202020204" pitchFamily="34" charset="0"/>
              <a:buChar char="•"/>
            </a:pPr>
            <a:endParaRPr lang="en-US" altLang="en-US" sz="2100" dirty="0">
              <a:latin typeface="+mn-lt"/>
              <a:cs typeface="+mn-cs"/>
            </a:endParaRPr>
          </a:p>
          <a:p>
            <a:pPr indent="-228600" eaLnBrk="1" hangingPunct="1">
              <a:lnSpc>
                <a:spcPct val="90000"/>
              </a:lnSpc>
              <a:spcAft>
                <a:spcPts val="600"/>
              </a:spcAft>
              <a:buFont typeface="Arial" panose="020B0604020202020204" pitchFamily="34" charset="0"/>
              <a:buChar char="•"/>
            </a:pPr>
            <a:r>
              <a:rPr lang="en-US" altLang="en-US" sz="2100" dirty="0">
                <a:latin typeface="+mn-lt"/>
                <a:cs typeface="+mn-cs"/>
              </a:rPr>
              <a:t>Harga pasar per unit	Rp	360</a:t>
            </a:r>
          </a:p>
          <a:p>
            <a:pPr indent="-228600" eaLnBrk="1" hangingPunct="1">
              <a:lnSpc>
                <a:spcPct val="90000"/>
              </a:lnSpc>
              <a:spcAft>
                <a:spcPts val="600"/>
              </a:spcAft>
              <a:buFont typeface="Arial" panose="020B0604020202020204" pitchFamily="34" charset="0"/>
              <a:buChar char="•"/>
            </a:pPr>
            <a:r>
              <a:rPr lang="en-US" altLang="en-US" sz="2100" dirty="0" err="1">
                <a:latin typeface="+mn-lt"/>
                <a:cs typeface="+mn-cs"/>
              </a:rPr>
              <a:t>Biaya</a:t>
            </a:r>
            <a:r>
              <a:rPr lang="en-US" altLang="en-US" sz="2100" dirty="0">
                <a:latin typeface="+mn-lt"/>
                <a:cs typeface="+mn-cs"/>
              </a:rPr>
              <a:t> </a:t>
            </a:r>
            <a:r>
              <a:rPr lang="en-US" altLang="en-US" sz="2100" dirty="0" err="1">
                <a:latin typeface="+mn-lt"/>
                <a:cs typeface="+mn-cs"/>
              </a:rPr>
              <a:t>dapat</a:t>
            </a:r>
            <a:r>
              <a:rPr lang="en-US" altLang="en-US" sz="2100" dirty="0">
                <a:latin typeface="+mn-lt"/>
                <a:cs typeface="+mn-cs"/>
              </a:rPr>
              <a:t> </a:t>
            </a:r>
            <a:r>
              <a:rPr lang="en-US" altLang="en-US" sz="2100" dirty="0" err="1">
                <a:latin typeface="+mn-lt"/>
                <a:cs typeface="+mn-cs"/>
              </a:rPr>
              <a:t>dihindari</a:t>
            </a:r>
            <a:r>
              <a:rPr lang="en-US" altLang="en-US" sz="2100" dirty="0">
                <a:latin typeface="+mn-lt"/>
                <a:cs typeface="+mn-cs"/>
              </a:rPr>
              <a:t>	</a:t>
            </a:r>
            <a:r>
              <a:rPr lang="en-US" altLang="en-US" sz="2100" u="sng" dirty="0">
                <a:latin typeface="+mn-lt"/>
                <a:cs typeface="+mn-cs"/>
              </a:rPr>
              <a:t>	40</a:t>
            </a:r>
            <a:r>
              <a:rPr lang="en-US" altLang="en-US" sz="2100" dirty="0">
                <a:latin typeface="+mn-lt"/>
                <a:cs typeface="+mn-cs"/>
              </a:rPr>
              <a:t> 	-</a:t>
            </a:r>
          </a:p>
          <a:p>
            <a:pPr indent="-228600" eaLnBrk="1" hangingPunct="1">
              <a:lnSpc>
                <a:spcPct val="90000"/>
              </a:lnSpc>
              <a:spcAft>
                <a:spcPts val="600"/>
              </a:spcAft>
              <a:buFont typeface="Arial" panose="020B0604020202020204" pitchFamily="34" charset="0"/>
              <a:buChar char="•"/>
            </a:pPr>
            <a:r>
              <a:rPr lang="en-US" altLang="en-US" sz="2100" dirty="0">
                <a:latin typeface="+mn-lt"/>
                <a:cs typeface="+mn-cs"/>
              </a:rPr>
              <a:t>Harga transfer per unit	Rp	320</a:t>
            </a:r>
          </a:p>
          <a:p>
            <a:pPr eaLnBrk="1" hangingPunct="1">
              <a:lnSpc>
                <a:spcPct val="90000"/>
              </a:lnSpc>
              <a:spcAft>
                <a:spcPts val="600"/>
              </a:spcAft>
            </a:pPr>
            <a:endParaRPr lang="en-US" altLang="en-US" sz="2100" dirty="0">
              <a:latin typeface="+mn-lt"/>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1524</Words>
  <Application>Microsoft Office PowerPoint</Application>
  <PresentationFormat>On-screen Show (4:3)</PresentationFormat>
  <Paragraphs>149</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Times New Roman</vt:lpstr>
      <vt:lpstr>Wingdings</vt:lpstr>
      <vt:lpstr>Office Theme</vt:lpstr>
      <vt:lpstr>HARGA TRANSFER  </vt:lpstr>
      <vt:lpstr>Latar belakang harga transfer</vt:lpstr>
      <vt:lpstr>PENGERTIAN HARGA TRANSFER</vt:lpstr>
      <vt:lpstr>Tujuan Harga transfer</vt:lpstr>
      <vt:lpstr>Metode-metode Penetapan harga transfer</vt:lpstr>
      <vt:lpstr>Rumus harga transfer per unit :</vt:lpstr>
      <vt:lpstr>Contoh:</vt:lpstr>
      <vt:lpstr>elemen biaya        biaya standar                biayasesungguhnya  produksi variabel      Rp  120                       Rp    100  produksi tetap           Rp    30                      Rp      30  non produksi  variabel  Rp    60                       Rp      60   non produksi tetap     Rp    50                      Rp      50</vt:lpstr>
      <vt:lpstr>Jika produk ditransfer dari Divisi A ke Divisi B, biaya nonproduksi variabel sebesar Rp 40 dapat dihindari. Atas dasar data PT Persada tersebut dapat ditentukan besarnya harga transfer per unit dari Divisi A ke Divisi B adalah:</vt:lpstr>
      <vt:lpstr>Kondisi yang dihadapi manajemen </vt:lpstr>
      <vt:lpstr>Tidak menghadapi kendala sumber</vt:lpstr>
      <vt:lpstr>Batasan dalam penerapan harga pasar</vt:lpstr>
      <vt:lpstr>Faktor-faktor yang menyebabkan kendala</vt:lpstr>
      <vt:lpstr>Harga transfer hendaknya didasarkan atas harga yang bersaing </vt:lpstr>
      <vt:lpstr>Kelemahan – kelemahan</vt:lpstr>
      <vt:lpstr>Metode Biaya Ditambah Laba </vt:lpstr>
      <vt:lpstr>Pemakaian metode ini manajemen harus membuat dua keputusan penting yaitu:</vt:lpstr>
      <vt:lpstr>  Keputusan komponen biaya yang diperhitungkan ke dalam harga transfer : </vt:lpstr>
      <vt:lpstr>Komponen harga transfer memiliki kelemahan </vt:lpstr>
      <vt:lpstr>Komponen laba yang digunakan sebagai dasar harga transfer </vt:lpstr>
      <vt:lpstr>contoh </vt:lpstr>
      <vt:lpstr>elemen biaya         biaya standar         biayasesungguhnya  produksi variabel      Rp  120                  Rp    160  produksi tetap           Rp    30                  Rp      30   non produksi variabel Rp    60                Rp      60   non produksi tetap      Rp    50                  Rp     50   ditambah laba sebesar 25% dari biaya </vt:lpstr>
      <vt:lpstr>1. Harga transfer berdasar biaya penuh sesungguhnya ditambah laba: </vt:lpstr>
      <vt:lpstr>2. Harga transfer berdasar biaya     penuh standar ditambah laba:</vt:lpstr>
      <vt:lpstr>3. Harga transfer berdasar biaya variabel sesungguhnya ditambah laba:</vt:lpstr>
      <vt:lpstr>4. Harga transfer berdasar biaya variabel standar ditambah laba:</vt:lpstr>
      <vt:lpstr>Administrasi harga transfer</vt:lpstr>
      <vt:lpstr>Metode negosiasi</vt:lpstr>
      <vt:lpstr>Alasan metode negosiasi</vt:lpstr>
      <vt:lpstr>Kelemahan metode negoisiasi</vt:lpstr>
      <vt:lpstr>Metode Arbitrasi</vt:lpstr>
      <vt:lpstr> komite arbitrasi  tanggungjawab utamanya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HARGA TRANSFER  </dc:title>
  <dc:creator>hendri mulyadi</dc:creator>
  <cp:lastModifiedBy>hendri mulyadi</cp:lastModifiedBy>
  <cp:revision>1</cp:revision>
  <dcterms:created xsi:type="dcterms:W3CDTF">2020-07-14T07:24:07Z</dcterms:created>
  <dcterms:modified xsi:type="dcterms:W3CDTF">2020-07-14T07:24:30Z</dcterms:modified>
</cp:coreProperties>
</file>