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76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66" r:id="rId15"/>
    <p:sldId id="278" r:id="rId16"/>
    <p:sldId id="279" r:id="rId17"/>
    <p:sldId id="280" r:id="rId18"/>
    <p:sldId id="282" r:id="rId19"/>
    <p:sldId id="268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131"/>
    <a:srgbClr val="66FFFF"/>
    <a:srgbClr val="FFCCFF"/>
    <a:srgbClr val="FFCCCC"/>
    <a:srgbClr val="00FFFF"/>
    <a:srgbClr val="CCFFFF"/>
    <a:srgbClr val="F0FFCD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8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4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141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3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528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26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15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4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7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0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0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9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4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0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7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3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B85F8-8124-469F-9FCE-30F6BA10E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r>
              <a:rPr lang="id-ID"/>
              <a:t>RAGAM BAHASA INDONESIA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2B55D-02F3-4F97-937A-41188F32C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5446120"/>
            <a:ext cx="8915399" cy="1126283"/>
          </a:xfrm>
        </p:spPr>
        <p:txBody>
          <a:bodyPr>
            <a:normAutofit fontScale="92500" lnSpcReduction="10000"/>
          </a:bodyPr>
          <a:lstStyle/>
          <a:p>
            <a:endParaRPr lang="id-ID"/>
          </a:p>
          <a:p>
            <a:endParaRPr lang="id-ID"/>
          </a:p>
          <a:p>
            <a:r>
              <a:rPr lang="id-ID" sz="2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Taufik Setyadi Aras, M.Hum.</a:t>
            </a:r>
          </a:p>
        </p:txBody>
      </p:sp>
    </p:spTree>
    <p:extLst>
      <p:ext uri="{BB962C8B-B14F-4D97-AF65-F5344CB8AC3E}">
        <p14:creationId xmlns:p14="http://schemas.microsoft.com/office/powerpoint/2010/main" val="2598797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5FA2-D6D5-4860-85CB-8DFF661E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Ciri Ragam Bahasa Indonesia Ilmiah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47F9-3BF3-4DC9-ACE8-CF6EF53C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000" b="1"/>
              <a:t>Logis</a:t>
            </a:r>
            <a:r>
              <a:rPr lang="id-ID" sz="2000"/>
              <a:t>, dapat diterima oleh akal. Contoh kalimat yang nirlogis:</a:t>
            </a:r>
          </a:p>
          <a:p>
            <a:pPr marL="627063" indent="-246063" algn="just">
              <a:buFont typeface="Wingdings" panose="05000000000000000000" pitchFamily="2" charset="2"/>
              <a:buChar char="Ø"/>
            </a:pPr>
            <a:r>
              <a:rPr lang="id-ID" sz="2000"/>
              <a:t>Mereka yang memecahkan alat praktikum harus segera diganti.</a:t>
            </a:r>
          </a:p>
          <a:p>
            <a:pPr marL="627063" indent="-246063" algn="just">
              <a:buFont typeface="Wingdings" panose="05000000000000000000" pitchFamily="2" charset="2"/>
              <a:buChar char="Ø"/>
            </a:pPr>
            <a:r>
              <a:rPr lang="id-ID" sz="2000"/>
              <a:t>Dengan mengucapkan syukur kepada Tuhan YME, maka laporan ini dapat selesai.</a:t>
            </a:r>
          </a:p>
          <a:p>
            <a:pPr marL="627063" indent="-246063" algn="just">
              <a:buFont typeface="Wingdings" panose="05000000000000000000" pitchFamily="2" charset="2"/>
              <a:buChar char="Ø"/>
            </a:pPr>
            <a:r>
              <a:rPr lang="id-ID" sz="2000"/>
              <a:t>Sudah dua hari kran air di rumahku tidak keluar.</a:t>
            </a:r>
          </a:p>
          <a:p>
            <a:pPr marL="627063" indent="-246063" algn="just">
              <a:buFont typeface="Wingdings" panose="05000000000000000000" pitchFamily="2" charset="2"/>
              <a:buChar char="Ø"/>
            </a:pPr>
            <a:r>
              <a:rPr lang="id-ID" sz="2000"/>
              <a:t>Yang membawa </a:t>
            </a:r>
            <a:r>
              <a:rPr lang="id-ID" sz="2000" i="1"/>
              <a:t>handphone</a:t>
            </a:r>
            <a:r>
              <a:rPr lang="id-ID" sz="2000"/>
              <a:t> harap dimatikan.</a:t>
            </a:r>
          </a:p>
        </p:txBody>
      </p:sp>
    </p:spTree>
    <p:extLst>
      <p:ext uri="{BB962C8B-B14F-4D97-AF65-F5344CB8AC3E}">
        <p14:creationId xmlns:p14="http://schemas.microsoft.com/office/powerpoint/2010/main" val="113643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191F-2FE9-4D78-A861-047244AB4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18866"/>
            <a:ext cx="8915400" cy="5092356"/>
          </a:xfrm>
        </p:spPr>
        <p:txBody>
          <a:bodyPr>
            <a:normAutofit/>
          </a:bodyPr>
          <a:lstStyle/>
          <a:p>
            <a:r>
              <a:rPr lang="id-ID" sz="2400" b="1"/>
              <a:t>Lugas</a:t>
            </a:r>
            <a:r>
              <a:rPr lang="id-ID" sz="2400"/>
              <a:t>, kalimat dalam ragam ilmiah harus singkat, padat, tidak bertele-tele, dan menuju pokok masalah.</a:t>
            </a:r>
          </a:p>
          <a:p>
            <a:pPr marL="0" indent="0">
              <a:buNone/>
            </a:pPr>
            <a:r>
              <a:rPr lang="id-ID" sz="2400"/>
              <a:t>Contoh kalimat yang tidak lugas: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id-ID" sz="2400"/>
              <a:t>Pelaksanaan pembangunan jembatan itu dimulai sejak dua tahun yang lalu.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id-ID" sz="2400"/>
              <a:t>Pimpinan yang baik selalu memerhatikan mengenai kesejahteraan karyawannya.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id-ID" sz="2400"/>
              <a:t>Perencanaan itu dibuat dan disusun berdasarkan pada saran konsumen.</a:t>
            </a:r>
          </a:p>
          <a:p>
            <a:pPr marL="804863">
              <a:buFont typeface="Wingdings" panose="05000000000000000000" pitchFamily="2" charset="2"/>
              <a:buChar char="Ø"/>
            </a:pP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156822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1856-C146-4245-B496-38223AA4D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91570"/>
            <a:ext cx="9175158" cy="5119652"/>
          </a:xfrm>
        </p:spPr>
        <p:txBody>
          <a:bodyPr>
            <a:normAutofit/>
          </a:bodyPr>
          <a:lstStyle/>
          <a:p>
            <a:r>
              <a:rPr lang="id-ID" sz="2400" b="1"/>
              <a:t>Kuantitatif</a:t>
            </a:r>
            <a:r>
              <a:rPr lang="id-ID" sz="2400"/>
              <a:t>, keterangan yang dikemukakan pada kalimat dapat diukur secara pasti.</a:t>
            </a:r>
          </a:p>
          <a:p>
            <a:pPr marL="0" indent="0">
              <a:buNone/>
            </a:pPr>
            <a:r>
              <a:rPr lang="id-ID" sz="2400"/>
              <a:t>Contoh kalimat yang nonkuantitatif: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id-ID" sz="2400"/>
              <a:t>Ada puluhan sampel yang tidak dapat dianalisis.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id-ID" sz="2400"/>
              <a:t>Untuk mendapatkan air jernih, sumur itu harus dibor sedalam-dalamanya.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id-ID" sz="2400"/>
              <a:t>Bangunan itu menjulang tinggi.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id-ID" sz="2400"/>
              <a:t>Pengikisan tanah itu telah mencapai beberapa meter.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id-ID" sz="2400"/>
              <a:t>Suhu ruangan itu sangat dingin.</a:t>
            </a:r>
          </a:p>
          <a:p>
            <a:pPr marL="627063">
              <a:buFont typeface="Wingdings" panose="05000000000000000000" pitchFamily="2" charset="2"/>
              <a:buChar char="Ø"/>
            </a:pPr>
            <a:endParaRPr lang="id-ID" sz="2400"/>
          </a:p>
          <a:p>
            <a:pPr marL="627063">
              <a:buFont typeface="Wingdings" panose="05000000000000000000" pitchFamily="2" charset="2"/>
              <a:buChar char="Ø"/>
            </a:pPr>
            <a:endParaRPr lang="id-ID" sz="2400"/>
          </a:p>
          <a:p>
            <a:pPr>
              <a:buFont typeface="Wingdings" panose="05000000000000000000" pitchFamily="2" charset="2"/>
              <a:buChar char="Ø"/>
            </a:pP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3531877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9626F-A65E-43AC-9D61-86C57B445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0310"/>
            <a:ext cx="8915400" cy="4450912"/>
          </a:xfrm>
        </p:spPr>
        <p:txBody>
          <a:bodyPr>
            <a:normAutofit/>
          </a:bodyPr>
          <a:lstStyle/>
          <a:p>
            <a:r>
              <a:rPr lang="id-ID" sz="2000" b="1"/>
              <a:t>Bermakna tunggal</a:t>
            </a:r>
            <a:r>
              <a:rPr lang="id-ID" sz="2000"/>
              <a:t>, tidak mengandung makna ganda/ambigu, hanya mengandung satu penafsiran.</a:t>
            </a:r>
          </a:p>
          <a:p>
            <a:pPr marL="0" indent="0">
              <a:buNone/>
            </a:pPr>
            <a:r>
              <a:rPr lang="id-ID" sz="2000"/>
              <a:t>Contoh kalimat yang bermakna ganda: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000"/>
              <a:t>Ketua kelas baru menyerahkan daftar hadir kepada dosen.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000"/>
              <a:t>Salah satu penghuni gubuk yang tingginya 1,5 meter itu sedang diwawancarai.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000"/>
              <a:t>Menurut berita Ahmad manajer perusahaan itu diangkat menjadi menteri.</a:t>
            </a:r>
          </a:p>
          <a:p>
            <a:pPr marL="723900">
              <a:buFont typeface="Wingdings" panose="05000000000000000000" pitchFamily="2" charset="2"/>
              <a:buChar char="Ø"/>
            </a:pPr>
            <a:endParaRPr lang="id-ID" sz="2000"/>
          </a:p>
          <a:p>
            <a:pPr>
              <a:buFont typeface="Wingdings" panose="05000000000000000000" pitchFamily="2" charset="2"/>
              <a:buChar char="Ø"/>
            </a:pPr>
            <a:endParaRPr lang="id-ID" sz="2000"/>
          </a:p>
        </p:txBody>
      </p:sp>
    </p:spTree>
    <p:extLst>
      <p:ext uri="{BB962C8B-B14F-4D97-AF65-F5344CB8AC3E}">
        <p14:creationId xmlns:p14="http://schemas.microsoft.com/office/powerpoint/2010/main" val="3530087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F7D0-8A17-4EA7-8E56-555E772EC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36979"/>
            <a:ext cx="8915400" cy="5174243"/>
          </a:xfrm>
        </p:spPr>
        <p:txBody>
          <a:bodyPr>
            <a:normAutofit fontScale="92500" lnSpcReduction="10000"/>
          </a:bodyPr>
          <a:lstStyle/>
          <a:p>
            <a:r>
              <a:rPr lang="id-ID" sz="2800" b="1"/>
              <a:t>Denotatif</a:t>
            </a:r>
            <a:r>
              <a:rPr lang="id-ID" sz="2800"/>
              <a:t>, pilihan kata yang digunakan sesuai dengan arti sesungguhnya.</a:t>
            </a:r>
          </a:p>
          <a:p>
            <a:pPr marL="0" indent="0">
              <a:buNone/>
            </a:pPr>
            <a:r>
              <a:rPr lang="id-ID" sz="2800"/>
              <a:t>Contoh kalimat yang tidak denotatif: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Anggota DPR saling berebut kursi.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Pabrik-pabrik di kota besar itu tidak pernah tidur nyenyak sepanjang malam.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Akhirnya, mahasiswa itu gugur dalam mata kuliah kajian.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Pengusaha itu jatuh karena judi dan wanita.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Pemerintah angkat tangan terhadap masalah itu.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val="3008599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F7D0-8A17-4EA7-8E56-555E772EC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36979"/>
            <a:ext cx="8915400" cy="5174243"/>
          </a:xfrm>
        </p:spPr>
        <p:txBody>
          <a:bodyPr>
            <a:normAutofit/>
          </a:bodyPr>
          <a:lstStyle/>
          <a:p>
            <a:r>
              <a:rPr lang="id-ID" sz="2800" b="1"/>
              <a:t>Baku</a:t>
            </a:r>
            <a:r>
              <a:rPr lang="id-ID" sz="2800"/>
              <a:t>, sesuai dengan kaidah/standar bahasa yang berlaku.</a:t>
            </a:r>
          </a:p>
          <a:p>
            <a:pPr marL="0" indent="0">
              <a:buNone/>
            </a:pPr>
            <a:r>
              <a:rPr lang="id-ID" sz="2800"/>
              <a:t>Contoh kalimat yang nonbaku: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Marilah kita mensukseskan pemilu serentak tahun 2018.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Kami menghaturkan terima kasih atas perhatiannya.</a:t>
            </a:r>
          </a:p>
          <a:p>
            <a:pPr marL="723900">
              <a:buFont typeface="Wingdings" panose="05000000000000000000" pitchFamily="2" charset="2"/>
              <a:buChar char="Ø"/>
            </a:pPr>
            <a:r>
              <a:rPr lang="id-ID" sz="2800"/>
              <a:t>Aminah, S.E. sudah tiga tahun menjadi wanita karir.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val="227936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F7D0-8A17-4EA7-8E56-555E772EC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36979"/>
            <a:ext cx="9602788" cy="5174243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800" b="1"/>
              <a:t>Lengkap</a:t>
            </a:r>
            <a:r>
              <a:rPr lang="id-ID" sz="2800"/>
              <a:t>, minimal harus mengandung satu subjek dan satu predikat, tidak boleh salah satu fungsi tersebut tidak ada dalam kalimat.</a:t>
            </a:r>
          </a:p>
          <a:p>
            <a:pPr marL="0" indent="0" algn="just">
              <a:buNone/>
            </a:pPr>
            <a:r>
              <a:rPr lang="id-ID" sz="2800"/>
              <a:t>Contoh kalimat yang tidak lengkap: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800"/>
              <a:t>Bila menggunakan air sebagai pendingin harus menjaga agar ketel tetap penuh.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800"/>
              <a:t>Komoditas yang diperdagangkan secara umum.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800"/>
              <a:t>Untuk menentukan apakah daerah itu boleh didirikan bangunan atau tidak.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800"/>
              <a:t>Agar setiap mahasiswa mempunyai kesempatan untuk belajar memecahkan masalahnya sendiri.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endParaRPr lang="id-ID" sz="2800"/>
          </a:p>
          <a:p>
            <a:pPr algn="just">
              <a:buFont typeface="Wingdings" panose="05000000000000000000" pitchFamily="2" charset="2"/>
              <a:buChar char="Ø"/>
            </a:pPr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val="111046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F7D0-8A17-4EA7-8E56-555E772EC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9367"/>
            <a:ext cx="8601952" cy="4491855"/>
          </a:xfrm>
        </p:spPr>
        <p:txBody>
          <a:bodyPr>
            <a:normAutofit/>
          </a:bodyPr>
          <a:lstStyle/>
          <a:p>
            <a:pPr algn="just"/>
            <a:r>
              <a:rPr lang="id-ID" sz="2800" b="1"/>
              <a:t>Manghindari pengaruh bahasa daerah dan asing</a:t>
            </a:r>
            <a:r>
              <a:rPr lang="id-ID" sz="2800"/>
              <a:t>, kalimat ragam ilmiah tidak boleh dipengaruhi bahasa daerah dan asing baik di bidang kosa kata, frasa, atau srtuktur kalimat.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endParaRPr lang="id-ID" sz="2800"/>
          </a:p>
          <a:p>
            <a:pPr algn="just">
              <a:buFont typeface="Wingdings" panose="05000000000000000000" pitchFamily="2" charset="2"/>
              <a:buChar char="Ø"/>
            </a:pPr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val="3622429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31B06-3BB0-47E7-8EA5-0687BB7F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91570"/>
            <a:ext cx="8915400" cy="51196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000" b="1"/>
              <a:t>Contoh kalimat yang dipengaruhi bahasa daerah: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000"/>
              <a:t>Pengucapan bahasa Indonesia dengan logat daerah sering kita dibuat tertawa.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000"/>
              <a:t>Tinggian gedung Hotel Grand Melia daripada Monumen Nasional.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000"/>
              <a:t>Pesawat telepon diketemukan pada abad XIX.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000"/>
              <a:t>Saya punya kemampuan terbatas.</a:t>
            </a:r>
          </a:p>
          <a:p>
            <a:pPr marL="0" indent="0">
              <a:buNone/>
            </a:pPr>
            <a:endParaRPr lang="id-ID" sz="2000"/>
          </a:p>
        </p:txBody>
      </p:sp>
    </p:spTree>
    <p:extLst>
      <p:ext uri="{BB962C8B-B14F-4D97-AF65-F5344CB8AC3E}">
        <p14:creationId xmlns:p14="http://schemas.microsoft.com/office/powerpoint/2010/main" val="4265471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4C404-BD9B-49CA-AC67-DD91F27A4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3833"/>
            <a:ext cx="8915400" cy="45873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b="1"/>
              <a:t>Contoh kalimat yang dipengaruhi bahasa asing: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400"/>
              <a:t>Daerah di mana bahan galian itu diperoleh terletak jauh di pegunungan.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400"/>
              <a:t>Dengan melihat dari observasi tersebut, dapat kita katakan bahwa remaja lebih banyak meluangkan waktu.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400"/>
              <a:t>Ternyata hasil daripada penelitian itu lebih baik daripada dugaan kita semula.</a:t>
            </a:r>
          </a:p>
          <a:p>
            <a:pPr marL="723900" algn="just">
              <a:buFont typeface="Wingdings" panose="05000000000000000000" pitchFamily="2" charset="2"/>
              <a:buChar char="Ø"/>
            </a:pPr>
            <a:r>
              <a:rPr lang="id-ID" sz="2400"/>
              <a:t>Rumah di mana saya tinggal adalah rumah jawatan.</a:t>
            </a:r>
          </a:p>
          <a:p>
            <a:pPr marL="0" indent="0">
              <a:buNone/>
            </a:pP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214676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A09B-D78E-43C1-9ECD-5F2A0EA5C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Ragam Bahasa: Golongan Penutur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56CE4-24F1-4B62-9BDC-488C60D50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0770" y="2160895"/>
            <a:ext cx="10181230" cy="3777622"/>
          </a:xfrm>
        </p:spPr>
        <p:txBody>
          <a:bodyPr>
            <a:normAutofit/>
          </a:bodyPr>
          <a:lstStyle/>
          <a:p>
            <a:r>
              <a:rPr lang="id-ID" sz="2800"/>
              <a:t>Ragam daerah; dialek, logat/aksen.</a:t>
            </a:r>
          </a:p>
          <a:p>
            <a:r>
              <a:rPr lang="id-ID" sz="2800"/>
              <a:t>Ragam menurut pendidikan; formal, baku x tidak baku.</a:t>
            </a:r>
          </a:p>
          <a:p>
            <a:r>
              <a:rPr lang="id-ID" sz="2800"/>
              <a:t>Ragam menurut sikap penutur; langgam/gaya sikap penutur terhadap lawan bicara atau pembacanya.</a:t>
            </a:r>
          </a:p>
          <a:p>
            <a:endParaRPr lang="id-ID" sz="2800"/>
          </a:p>
          <a:p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val="38124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9FCD-E2EE-4248-8475-032F9AB5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81" y="2788555"/>
            <a:ext cx="4161037" cy="1280890"/>
          </a:xfrm>
        </p:spPr>
        <p:txBody>
          <a:bodyPr>
            <a:normAutofit/>
          </a:bodyPr>
          <a:lstStyle/>
          <a:p>
            <a:r>
              <a:rPr lang="id-ID" sz="4800" b="1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14853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A09B-D78E-43C1-9ECD-5F2A0EA5C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Ragam Bahasa: Jenis Pemakaiannya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56CE4-24F1-4B62-9BDC-488C60D50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/>
              <a:t>Ragam dari sudut pandangan bidang atau pokok persoalan.</a:t>
            </a:r>
          </a:p>
          <a:p>
            <a:r>
              <a:rPr lang="id-ID" sz="2800"/>
              <a:t>Ragam menurut sarananya; lisan/ujaran dan tulisan).</a:t>
            </a:r>
          </a:p>
          <a:p>
            <a:r>
              <a:rPr lang="id-ID" sz="2800"/>
              <a:t>Ragam yang mengalami pencampuran (Interferensi).</a:t>
            </a:r>
          </a:p>
          <a:p>
            <a:endParaRPr lang="id-ID" sz="2800"/>
          </a:p>
          <a:p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val="231622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D4C4-97EB-4ADD-B46F-5E183923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/>
              <a:t>Diglosia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D2577-94BD-4391-B95C-7318FC757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/>
              <a:t>Diglosia ialah situasi kebahasaan dengan pembagian fungsional atas variasi bahasa atau bahasa yang ada dalam masyarakat.</a:t>
            </a:r>
          </a:p>
          <a:p>
            <a:pPr algn="just"/>
            <a:r>
              <a:rPr lang="id-ID" sz="2800"/>
              <a:t>Ragam tinggi.</a:t>
            </a:r>
          </a:p>
          <a:p>
            <a:pPr algn="just"/>
            <a:r>
              <a:rPr lang="id-ID" sz="2800"/>
              <a:t>Ragam rendah.</a:t>
            </a:r>
          </a:p>
        </p:txBody>
      </p:sp>
    </p:spTree>
    <p:extLst>
      <p:ext uri="{BB962C8B-B14F-4D97-AF65-F5344CB8AC3E}">
        <p14:creationId xmlns:p14="http://schemas.microsoft.com/office/powerpoint/2010/main" val="90650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F67D-0320-41CE-8711-9790150A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Bahasa yang Baik dan Benar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A9C9D-D90F-4B34-81D4-0EABBF2CF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379875" cy="3777622"/>
          </a:xfrm>
        </p:spPr>
        <p:txBody>
          <a:bodyPr>
            <a:normAutofit/>
          </a:bodyPr>
          <a:lstStyle/>
          <a:p>
            <a:r>
              <a:rPr lang="id-ID" sz="2400"/>
              <a:t>Bahasa yang </a:t>
            </a:r>
            <a:r>
              <a:rPr lang="id-ID" sz="2400" b="1"/>
              <a:t>benar</a:t>
            </a:r>
            <a:r>
              <a:rPr lang="id-ID" sz="2400"/>
              <a:t> ialah bahasa yang penggunaannya sesuai dengan norma atau kaidah bahasa yang berlaku atau masih berlaku.</a:t>
            </a:r>
          </a:p>
          <a:p>
            <a:r>
              <a:rPr lang="id-ID" sz="2400"/>
              <a:t>Bahasa yang </a:t>
            </a:r>
            <a:r>
              <a:rPr lang="id-ID" sz="2400" b="1"/>
              <a:t>baik</a:t>
            </a:r>
            <a:r>
              <a:rPr lang="id-ID" sz="2400"/>
              <a:t> atau tepat ialah bahasa yang penggunaannya sesuai dengan situasi.</a:t>
            </a:r>
          </a:p>
          <a:p>
            <a:r>
              <a:rPr lang="id-ID" sz="2400"/>
              <a:t>Bahasa yang benar belum tentu baik.</a:t>
            </a:r>
          </a:p>
          <a:p>
            <a:r>
              <a:rPr lang="id-ID" sz="2400"/>
              <a:t>Bahasa yang baik belum tentu benar.</a:t>
            </a:r>
          </a:p>
        </p:txBody>
      </p:sp>
    </p:spTree>
    <p:extLst>
      <p:ext uri="{BB962C8B-B14F-4D97-AF65-F5344CB8AC3E}">
        <p14:creationId xmlns:p14="http://schemas.microsoft.com/office/powerpoint/2010/main" val="164191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112A-5AE6-45EB-82C7-CF69511A4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/>
              <a:t>Bahasa Ragam Ilmiah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17F1C-B1DD-4AD2-AC15-682DECE6D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/>
              <a:t>Jelas</a:t>
            </a:r>
          </a:p>
          <a:p>
            <a:r>
              <a:rPr lang="id-ID" sz="3600"/>
              <a:t>Lugas</a:t>
            </a:r>
          </a:p>
          <a:p>
            <a:r>
              <a:rPr lang="id-ID" sz="3600"/>
              <a:t>Komunikatif</a:t>
            </a:r>
          </a:p>
          <a:p>
            <a:r>
              <a:rPr lang="id-ID" sz="3600"/>
              <a:t>Bahasa Baku</a:t>
            </a:r>
          </a:p>
        </p:txBody>
      </p:sp>
    </p:spTree>
    <p:extLst>
      <p:ext uri="{BB962C8B-B14F-4D97-AF65-F5344CB8AC3E}">
        <p14:creationId xmlns:p14="http://schemas.microsoft.com/office/powerpoint/2010/main" val="152765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CDA4-2E07-4729-8623-59BB9990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Sifat Bahasa Baku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330B-F2DF-4DF6-8730-AACB861CB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b="1"/>
              <a:t>Kemantapan dinamis</a:t>
            </a:r>
            <a:r>
              <a:rPr lang="id-ID" sz="2400"/>
              <a:t>, memiliki kaidah dan aturan yang tetap, tidak dapat berubah setiap saat.</a:t>
            </a:r>
          </a:p>
          <a:p>
            <a:pPr algn="just"/>
            <a:r>
              <a:rPr lang="id-ID" sz="2400" b="1"/>
              <a:t>Kecendekiaan</a:t>
            </a:r>
            <a:r>
              <a:rPr lang="id-ID" sz="2400"/>
              <a:t>, sanggup menggunakan proses pemikiran yang rumit di pelbagai ilmu dan teknologi yang harus dicapai lewat bahasa Indonesia.</a:t>
            </a:r>
          </a:p>
          <a:p>
            <a:pPr algn="just"/>
            <a:r>
              <a:rPr lang="id-ID" sz="2400" b="1"/>
              <a:t>Seragam</a:t>
            </a:r>
            <a:r>
              <a:rPr lang="id-ID" sz="2400"/>
              <a:t>, pemakaiannya seragam baik bentuk maupun pengucapan.</a:t>
            </a:r>
          </a:p>
        </p:txBody>
      </p:sp>
    </p:spTree>
    <p:extLst>
      <p:ext uri="{BB962C8B-B14F-4D97-AF65-F5344CB8AC3E}">
        <p14:creationId xmlns:p14="http://schemas.microsoft.com/office/powerpoint/2010/main" val="177544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E41BB-29A8-48EE-B91F-91B91A9B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/>
              <a:t>Fungsi Bahasa Baku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DDDD2-D708-46E4-A796-D02157545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/>
              <a:t>Fungsi pemersatu</a:t>
            </a:r>
            <a:r>
              <a:rPr lang="id-ID"/>
              <a:t>, memperhubungkan semua penutur berbagai dialek bahasa.</a:t>
            </a:r>
          </a:p>
          <a:p>
            <a:r>
              <a:rPr lang="id-ID" b="1"/>
              <a:t>Fungsi pemberi kekhasan</a:t>
            </a:r>
            <a:r>
              <a:rPr lang="id-ID"/>
              <a:t>, membedakan bahasa itu dengan bahasa lain.</a:t>
            </a:r>
          </a:p>
          <a:p>
            <a:r>
              <a:rPr lang="id-ID" b="1"/>
              <a:t>Fungsi pembawa kewibawaan</a:t>
            </a:r>
            <a:r>
              <a:rPr lang="id-ID"/>
              <a:t>, pemilikan bahasa baku membawa wibawa dan prestise.</a:t>
            </a:r>
          </a:p>
          <a:p>
            <a:r>
              <a:rPr lang="id-ID" b="1"/>
              <a:t>Fungsi sebagai kerangka acuan</a:t>
            </a:r>
            <a:r>
              <a:rPr lang="id-ID"/>
              <a:t>, bahasa baku mempunyai norma dan kaidah yang jelas dan menjadi tolok ukur bagi pentingnya pemakaian bahasa.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203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ABD54-28E0-481B-9748-7CDC1433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Bahasa Populer dan Bahasa Ilmiah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166C1-D1B9-4EEF-9456-E3E6DE3A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id-ID" b="1" i="1"/>
              <a:t>Bahasa populer:	</a:t>
            </a:r>
            <a:r>
              <a:rPr lang="id-ID" i="1"/>
              <a:t>			</a:t>
            </a:r>
            <a:r>
              <a:rPr lang="id-ID" b="1" i="1"/>
              <a:t>Ragam bahasa ilmiah:</a:t>
            </a:r>
          </a:p>
          <a:p>
            <a:pPr marL="0" indent="0">
              <a:buNone/>
            </a:pPr>
            <a:r>
              <a:rPr lang="id-ID"/>
              <a:t>bagian						unsur</a:t>
            </a:r>
          </a:p>
          <a:p>
            <a:pPr marL="0" indent="0">
              <a:buNone/>
            </a:pPr>
            <a:r>
              <a:rPr lang="id-ID"/>
              <a:t>isi							volume</a:t>
            </a:r>
          </a:p>
          <a:p>
            <a:pPr marL="0" indent="0">
              <a:buNone/>
            </a:pPr>
            <a:r>
              <a:rPr lang="id-ID"/>
              <a:t>contoh						sampel</a:t>
            </a:r>
          </a:p>
          <a:p>
            <a:pPr marL="0" indent="0">
              <a:buNone/>
            </a:pPr>
            <a:r>
              <a:rPr lang="id-ID"/>
              <a:t>rancangan					desain</a:t>
            </a:r>
          </a:p>
          <a:p>
            <a:pPr marL="0" indent="0">
              <a:buNone/>
            </a:pPr>
            <a:r>
              <a:rPr lang="id-ID"/>
              <a:t>penilaian					evaluasi</a:t>
            </a:r>
          </a:p>
          <a:p>
            <a:pPr marL="0" indent="0">
              <a:buNone/>
            </a:pPr>
            <a:r>
              <a:rPr lang="id-ID"/>
              <a:t>besar						makro</a:t>
            </a:r>
          </a:p>
          <a:p>
            <a:pPr marL="0" indent="0">
              <a:buNone/>
            </a:pPr>
            <a:r>
              <a:rPr lang="id-ID"/>
              <a:t>cara						metode</a:t>
            </a:r>
          </a:p>
          <a:p>
            <a:pPr marL="0" indent="0">
              <a:buNone/>
            </a:pPr>
            <a:r>
              <a:rPr lang="id-ID"/>
              <a:t>hasil						produk</a:t>
            </a:r>
          </a:p>
        </p:txBody>
      </p:sp>
    </p:spTree>
    <p:extLst>
      <p:ext uri="{BB962C8B-B14F-4D97-AF65-F5344CB8AC3E}">
        <p14:creationId xmlns:p14="http://schemas.microsoft.com/office/powerpoint/2010/main" val="14321696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1364</TotalTime>
  <Words>866</Words>
  <Application>Microsoft Office PowerPoint</Application>
  <PresentationFormat>Widescreen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Wisp</vt:lpstr>
      <vt:lpstr>RAGAM BAHASA INDONESIA</vt:lpstr>
      <vt:lpstr>Ragam Bahasa: Golongan Penutur</vt:lpstr>
      <vt:lpstr>Ragam Bahasa: Jenis Pemakaiannya</vt:lpstr>
      <vt:lpstr>Diglosia</vt:lpstr>
      <vt:lpstr>Bahasa yang Baik dan Benar</vt:lpstr>
      <vt:lpstr>Bahasa Ragam Ilmiah</vt:lpstr>
      <vt:lpstr>Sifat Bahasa Baku</vt:lpstr>
      <vt:lpstr>Fungsi Bahasa Baku</vt:lpstr>
      <vt:lpstr>Bahasa Populer dan Bahasa Ilmiah</vt:lpstr>
      <vt:lpstr>Ciri Ragam Bahasa Indonesia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 Superovulasi pada Sapi Simental dengan Metode Sinkronisasi Gelombang Folikel Berbeda</dc:title>
  <dc:creator>user 1</dc:creator>
  <cp:lastModifiedBy>Aras</cp:lastModifiedBy>
  <cp:revision>99</cp:revision>
  <dcterms:created xsi:type="dcterms:W3CDTF">2016-06-15T14:08:26Z</dcterms:created>
  <dcterms:modified xsi:type="dcterms:W3CDTF">2020-03-27T09:30:54Z</dcterms:modified>
</cp:coreProperties>
</file>